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4430" r:id="rId1"/>
  </p:sldMasterIdLst>
  <p:notesMasterIdLst>
    <p:notesMasterId r:id="rId41"/>
  </p:notesMasterIdLst>
  <p:handoutMasterIdLst>
    <p:handoutMasterId r:id="rId42"/>
  </p:handoutMasterIdLst>
  <p:sldIdLst>
    <p:sldId id="279" r:id="rId2"/>
    <p:sldId id="305" r:id="rId3"/>
    <p:sldId id="289" r:id="rId4"/>
    <p:sldId id="290" r:id="rId5"/>
    <p:sldId id="295" r:id="rId6"/>
    <p:sldId id="281" r:id="rId7"/>
    <p:sldId id="272" r:id="rId8"/>
    <p:sldId id="280" r:id="rId9"/>
    <p:sldId id="282" r:id="rId10"/>
    <p:sldId id="274" r:id="rId11"/>
    <p:sldId id="278" r:id="rId12"/>
    <p:sldId id="308" r:id="rId13"/>
    <p:sldId id="273" r:id="rId14"/>
    <p:sldId id="283" r:id="rId15"/>
    <p:sldId id="306" r:id="rId16"/>
    <p:sldId id="284" r:id="rId17"/>
    <p:sldId id="404" r:id="rId18"/>
    <p:sldId id="291" r:id="rId19"/>
    <p:sldId id="285" r:id="rId20"/>
    <p:sldId id="307" r:id="rId21"/>
    <p:sldId id="293" r:id="rId22"/>
    <p:sldId id="294" r:id="rId23"/>
    <p:sldId id="286" r:id="rId24"/>
    <p:sldId id="287" r:id="rId25"/>
    <p:sldId id="296" r:id="rId26"/>
    <p:sldId id="406" r:id="rId27"/>
    <p:sldId id="405" r:id="rId28"/>
    <p:sldId id="407" r:id="rId29"/>
    <p:sldId id="292" r:id="rId30"/>
    <p:sldId id="288" r:id="rId31"/>
    <p:sldId id="297" r:id="rId32"/>
    <p:sldId id="298" r:id="rId33"/>
    <p:sldId id="299" r:id="rId34"/>
    <p:sldId id="300" r:id="rId35"/>
    <p:sldId id="301" r:id="rId36"/>
    <p:sldId id="408" r:id="rId37"/>
    <p:sldId id="302" r:id="rId38"/>
    <p:sldId id="303" r:id="rId39"/>
    <p:sldId id="304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89" autoAdjust="0"/>
    <p:restoredTop sz="92687"/>
  </p:normalViewPr>
  <p:slideViewPr>
    <p:cSldViewPr>
      <p:cViewPr varScale="1">
        <p:scale>
          <a:sx n="100" d="100"/>
          <a:sy n="100" d="100"/>
        </p:scale>
        <p:origin x="181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F41B61A-F791-AC40-ACEA-A5A707E8B3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666C65F-B079-BF42-8583-81805689ED4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CFEDF6-E0B6-CA41-B943-C2111754E18D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826C718F-E213-BD44-8B0B-5AD7314B6F4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F6CAD6E4-2433-4147-BCB7-0D40D591B84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3D8322-FA6B-5C44-83A1-A7DC3910B5A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17DD1E-B815-AA4B-8B9C-3FE2838930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07904B-8FF4-794F-9188-7030F6CB413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CBCE8F1A-D394-C640-9EA9-A321643180A1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C0E51EC-5CF3-744E-992A-6037482449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9C333A6-8E26-544A-92C7-256B5CCF8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289E6-E3D1-9E43-A6C8-2D5EDE74DCE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F8FB4-7F67-A646-AED0-6B66EC37E6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9C1E27EA-7E2B-1C41-A4B7-D726BDD0E69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>
            <a:extLst>
              <a:ext uri="{FF2B5EF4-FFF2-40B4-BE49-F238E27FC236}">
                <a16:creationId xmlns:a16="http://schemas.microsoft.com/office/drawing/2014/main" id="{FF090E63-882F-A745-9F89-31C633EF2B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Notes Placeholder 2">
            <a:extLst>
              <a:ext uri="{FF2B5EF4-FFF2-40B4-BE49-F238E27FC236}">
                <a16:creationId xmlns:a16="http://schemas.microsoft.com/office/drawing/2014/main" id="{AD4A2D24-46F7-FF4E-B2C8-9FA40B71ED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19" name="Slide Number Placeholder 3">
            <a:extLst>
              <a:ext uri="{FF2B5EF4-FFF2-40B4-BE49-F238E27FC236}">
                <a16:creationId xmlns:a16="http://schemas.microsoft.com/office/drawing/2014/main" id="{DA9FDBA9-F513-3C4E-AB9D-991FCAC5F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ECC5A3-3FAF-4240-B154-4ACB2D91EFC4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>
            <a:extLst>
              <a:ext uri="{FF2B5EF4-FFF2-40B4-BE49-F238E27FC236}">
                <a16:creationId xmlns:a16="http://schemas.microsoft.com/office/drawing/2014/main" id="{5D9BFF95-4033-8C4C-AB4F-6F1F3D2821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Notes Placeholder 2">
            <a:extLst>
              <a:ext uri="{FF2B5EF4-FFF2-40B4-BE49-F238E27FC236}">
                <a16:creationId xmlns:a16="http://schemas.microsoft.com/office/drawing/2014/main" id="{A4D47A2D-C580-E84C-9524-8D1DD15B4D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5" name="Slide Number Placeholder 3">
            <a:extLst>
              <a:ext uri="{FF2B5EF4-FFF2-40B4-BE49-F238E27FC236}">
                <a16:creationId xmlns:a16="http://schemas.microsoft.com/office/drawing/2014/main" id="{A2F4EE3A-C3E2-1643-B550-40C8F4BE04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01CD46-6971-0E4A-83BC-F0ACA1DBE27A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EAB26BAC-7AFB-9D49-8C7B-9994500428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2E9503CD-6370-D54E-9F0B-2AD10DEA90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A13E03B0-5A07-194C-9C30-38D49B2B74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8CF12A-7B52-554A-A2F4-DC7E2A055BA3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>
            <a:extLst>
              <a:ext uri="{FF2B5EF4-FFF2-40B4-BE49-F238E27FC236}">
                <a16:creationId xmlns:a16="http://schemas.microsoft.com/office/drawing/2014/main" id="{007B27E6-923C-094E-8218-7F77E12D639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F8C4C4D5-8486-4C4D-BB35-9EE8ACA09667}" type="slidenum">
              <a:rPr lang="en-US" altLang="en-US" sz="1200">
                <a:latin typeface="Times" pitchFamily="2" charset="0"/>
              </a:rPr>
              <a:pPr algn="r"/>
              <a:t>17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193539" name="Rectangle 2">
            <a:extLst>
              <a:ext uri="{FF2B5EF4-FFF2-40B4-BE49-F238E27FC236}">
                <a16:creationId xmlns:a16="http://schemas.microsoft.com/office/drawing/2014/main" id="{615E0D75-8629-D64A-927D-717C9921C03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40" name="Rectangle 3">
            <a:extLst>
              <a:ext uri="{FF2B5EF4-FFF2-40B4-BE49-F238E27FC236}">
                <a16:creationId xmlns:a16="http://schemas.microsoft.com/office/drawing/2014/main" id="{B8E8025B-077A-5642-9A6D-AF4D3EEF2E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Figure 13.13 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Origins of replication in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E. coli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and eukaryotes</a:t>
            </a:r>
          </a:p>
        </p:txBody>
      </p:sp>
    </p:spTree>
    <p:extLst>
      <p:ext uri="{BB962C8B-B14F-4D97-AF65-F5344CB8AC3E}">
        <p14:creationId xmlns:p14="http://schemas.microsoft.com/office/powerpoint/2010/main" val="912790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E27EA-7E2B-1C41-A4B7-D726BDD0E693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435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which way will it be built?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E27EA-7E2B-1C41-A4B7-D726BDD0E693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632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>
            <a:extLst>
              <a:ext uri="{FF2B5EF4-FFF2-40B4-BE49-F238E27FC236}">
                <a16:creationId xmlns:a16="http://schemas.microsoft.com/office/drawing/2014/main" id="{7F73AE28-F9AA-AE4B-8FF2-4F634CCC9A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Notes Placeholder 2">
            <a:extLst>
              <a:ext uri="{FF2B5EF4-FFF2-40B4-BE49-F238E27FC236}">
                <a16:creationId xmlns:a16="http://schemas.microsoft.com/office/drawing/2014/main" id="{C43B2A23-D99E-FA4A-B4B9-2A1632C1F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548C5031-E9C9-1F4E-AF04-D169551C11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945D30E-2830-2944-BD58-16F0B58CBC8C}" type="slidenum">
              <a:rPr lang="en-US" altLang="en-US">
                <a:latin typeface="Calibri" panose="020F0502020204030204" pitchFamily="34" charset="0"/>
              </a:rPr>
              <a:pPr/>
              <a:t>29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5882FD0D-9580-AF4D-8944-CCFB26086F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671803-CCAD-8449-8DF8-F8FEF07411D0}" type="slidenum">
              <a:rPr lang="en-US" altLang="en-US">
                <a:latin typeface="Times" pitchFamily="2" charset="0"/>
              </a:rPr>
              <a:pPr/>
              <a:t>32</a:t>
            </a:fld>
            <a:endParaRPr lang="en-US" altLang="en-US">
              <a:latin typeface="Times" pitchFamily="2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D76B0F59-8EA2-0946-958F-BD58BC3F7B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8F87ABA-535D-DB4B-8C6F-D49A0C3769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0AE1E6CF-A37E-B240-87D1-1B66987429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2D297F3E-682F-164B-BBE0-73E5353C65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EF2614C5-4E6A-3048-A84A-A0F14C8586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5B427B-E6C1-4F44-9F5D-B39121341D0F}" type="slidenum">
              <a:rPr lang="en-US" altLang="en-US">
                <a:latin typeface="Calibri" panose="020F0502020204030204" pitchFamily="34" charset="0"/>
              </a:rPr>
              <a:pPr/>
              <a:t>33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TitleSD.png">
            <a:extLst>
              <a:ext uri="{FF2B5EF4-FFF2-40B4-BE49-F238E27FC236}">
                <a16:creationId xmlns:a16="http://schemas.microsoft.com/office/drawing/2014/main" id="{4DBA572F-9AB7-CE44-935C-DFF6C0394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97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/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03A837-A5B4-C84F-A3CD-D520418C4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51638" y="5870575"/>
            <a:ext cx="1212850" cy="377825"/>
          </a:xfrm>
        </p:spPr>
        <p:txBody>
          <a:bodyPr/>
          <a:lstStyle>
            <a:lvl1pPr>
              <a:defRPr/>
            </a:lvl1pPr>
          </a:lstStyle>
          <a:p>
            <a:fld id="{E3F580F0-9EBB-3F4D-93D4-328C4B82B207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7B2696-3CC7-A94C-8D16-8858D623E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0" y="5870575"/>
            <a:ext cx="3932238" cy="3778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8AAA26-0D78-F647-921C-44C5BEC59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0688" y="5870575"/>
            <a:ext cx="417512" cy="377825"/>
          </a:xfrm>
        </p:spPr>
        <p:txBody>
          <a:bodyPr/>
          <a:lstStyle>
            <a:lvl1pPr>
              <a:defRPr/>
            </a:lvl1pPr>
          </a:lstStyle>
          <a:p>
            <a:fld id="{628A0FEE-B4BC-E341-9F2F-DAEEA792EF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60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1634C5A8-10BD-9A4D-9EA7-4F2726706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>
              <a:defRPr lang="en-US" sz="16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9B609E1-04AE-274C-BFDA-3003BCC4D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C50576-C0E8-E840-AB3E-B3951966AB5A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6B591BC-2215-BF46-BD00-C392740F1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972DA54-7953-2448-8924-9B0B1D712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9A5AE-149B-7E4D-8053-FDAE28204E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08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6F2BAEB3-9936-AE42-94E4-AE4EAA159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341205-7DBA-BB4D-8A08-02060A92B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332B37-1966-8F48-AFBC-EFC93E214A95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9933FF-5E31-EB46-802A-A7A7018E9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EAA5C6-C006-5942-89A7-0D81DC0C9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24062-CE4B-6A4A-84CB-22E2D666AA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803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4B42B8E7-8491-A249-8B8F-09D00D5AB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003B31-9C8C-8540-A277-7CD2C0E04793}"/>
              </a:ext>
            </a:extLst>
          </p:cNvPr>
          <p:cNvSpPr txBox="1"/>
          <p:nvPr/>
        </p:nvSpPr>
        <p:spPr>
          <a:xfrm>
            <a:off x="422275" y="717550"/>
            <a:ext cx="457200" cy="58578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0"/>
              <a:t>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3FC98-1D83-224B-9931-C32539458A55}"/>
              </a:ext>
            </a:extLst>
          </p:cNvPr>
          <p:cNvSpPr txBox="1"/>
          <p:nvPr/>
        </p:nvSpPr>
        <p:spPr>
          <a:xfrm>
            <a:off x="7735888" y="2751138"/>
            <a:ext cx="457200" cy="58578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493BC5F-ADEC-B247-9A6A-3D2B310FB1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7DFC679-A6E9-4541-ADD7-E4D946FAAD2E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AE8DBE4-9361-A946-BB26-A1136846AFF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0EA3D5E-8E8D-CC41-87F6-C6450F0708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B2AADB0-2548-7847-AB81-95668AB237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137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7250E71D-655D-594B-84AF-957A4FF9B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/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F29158-6898-1940-AB6E-FF93F3064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E6D1F3-E6EF-C74E-8E1C-A4886DC95B75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2096C9-57D3-8644-BF42-E00D4DF09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E80B74-9A83-7347-879F-0DDC5C4E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F376C-EE19-1643-AB9C-5EA012FC94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8487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B22F50A8-7C8D-0E41-B5A6-3B394C1E7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834D4F-739B-4346-A435-BAA8BD585CA5}"/>
              </a:ext>
            </a:extLst>
          </p:cNvPr>
          <p:cNvSpPr txBox="1"/>
          <p:nvPr/>
        </p:nvSpPr>
        <p:spPr>
          <a:xfrm>
            <a:off x="422275" y="717550"/>
            <a:ext cx="457200" cy="58578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0"/>
              <a:t>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D3131-D3C4-3749-8187-BC34B65D934F}"/>
              </a:ext>
            </a:extLst>
          </p:cNvPr>
          <p:cNvSpPr txBox="1"/>
          <p:nvPr/>
        </p:nvSpPr>
        <p:spPr>
          <a:xfrm>
            <a:off x="7735888" y="2751138"/>
            <a:ext cx="457200" cy="58578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98F1223-A164-8F4D-AA26-0F2989BAD54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2309083E-4C71-F54B-9510-D9A66A6B3D2B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384BDF3-F600-7941-A6AB-4BA9C46815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D480D82-37B3-8348-B064-7B44536438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2D2A869-121E-9240-A84D-EF82B8B48A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66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BDF95425-2581-424F-A992-D69A4FB67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BADA337-6E18-7046-80F4-05E06FA4B71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35B657A-D783-8C4A-B9B9-456E93F71508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37EC12A-5AC4-094A-B23D-20B427D656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C3A0E57-5B02-5541-B6B1-4B2D1D5A6D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09AB430-2719-454D-B192-2CDEA7A3B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204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667F25BE-5F11-714C-BE58-3ABD21284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999132-1E33-204C-9472-26CB5EDF7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47BBD7-2EB8-AB4C-99AD-3B9F027463DF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560509-6C82-4F4D-81F0-D380BA9D9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70E6FF-EB99-394A-A56D-9C344C09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35C5F-B221-8A49-A3DE-C43285F417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789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747231A6-5FF3-FA4B-B2AB-3B1B46EEE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805F30-8103-D44E-BE79-2A465998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FB673E-7A75-8647-801C-1CD60F9101FA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10E338-2EB5-1041-8DB7-54B2BE8AC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82EACB-50A9-8947-900F-E4DDE004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BF0E4-CB55-EA45-8FA1-25A9B37071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64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AE4BA5A7-BB93-4F47-B671-305B812A3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8DE350-BA23-D74E-A7C1-17E8D5DC0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2ABAD9-4D6D-B244-B5F4-F17E64362845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427CA4-0A54-6642-809B-EF2C770B2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DB8EAB-746D-D842-947B-1494840C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67207-E3A7-4D4D-A275-D2ED54C01A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39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0B187E84-65BC-5041-B56A-7843AD400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A5BE06-908A-E24E-A7AE-99016560C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BF0EE6-12A5-1E4A-AE53-A07BD41C9857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172FEB-59FE-FF40-AD11-35351F62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3D4D41-B909-DF45-BFD7-6755932A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C3FCC8-92DE-C74E-9042-1CF4688496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33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3C067D88-FED5-844B-94D9-0001B1679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7625C31-33D3-A344-9E41-9E977FA72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611CFC-727C-C943-95BC-E6034BE2B4F3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CBE7203-2FC2-DF4F-A10E-685FC46E8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00996DD-F4E4-FB4B-AC9C-1815C2126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595DD-8ADD-9547-919B-A4C4AC115E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95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>
            <a:extLst>
              <a:ext uri="{FF2B5EF4-FFF2-40B4-BE49-F238E27FC236}">
                <a16:creationId xmlns:a16="http://schemas.microsoft.com/office/drawing/2014/main" id="{63A914DC-5462-2741-BDD9-D815C9ACA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1090FEBC-9984-FE47-8ED4-23761D750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56FC07-AF90-304F-B128-745699C1FCF7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F567C51-8316-8047-BDB3-E760E671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F292B271-B210-1E4E-B7B7-B74AF727E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BD4C15-E2BA-D142-A13D-1946286B3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285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elestia-R1---OverlayContentSD.png">
            <a:extLst>
              <a:ext uri="{FF2B5EF4-FFF2-40B4-BE49-F238E27FC236}">
                <a16:creationId xmlns:a16="http://schemas.microsoft.com/office/drawing/2014/main" id="{1C5E31A9-E00E-3F4B-AA8E-F851E84CA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8289DAD-691D-064E-9C4B-399CB20F8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AF094-6228-D745-A5AF-40EBADEBEBE2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A90C760-3CC9-8646-BE67-9954FA579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7A5EEAE-3E47-C846-9FA2-153FBFCAD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96376-C3F5-CD4C-9954-EBBCBD4F9B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55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elestia-R1---OverlayContentSD.png">
            <a:extLst>
              <a:ext uri="{FF2B5EF4-FFF2-40B4-BE49-F238E27FC236}">
                <a16:creationId xmlns:a16="http://schemas.microsoft.com/office/drawing/2014/main" id="{63CD6ADF-DB34-3F43-AFC0-F91A5593D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B4ACBB60-98C6-344C-8525-D68D18BC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7D1F68-B2DD-7141-A1FB-F3159F69AFEE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C344C1C-3B64-C44A-A902-DD3EBC89B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7E8DF43-E36D-E943-99F8-4298C81CC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82E26-4F6A-1D44-A367-3DEC1F501F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053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A69D979A-2A4B-8846-98A0-4D8CADA72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81CF5AF-0A1A-CE47-A8C6-6FAC18B9E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36B54F-E3AC-C64E-808B-5B0BE7D71808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F7F6C5B-C47D-2941-868F-F4CD0E6EF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DFEFD23-412F-FF45-AD1A-334CCAF8D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7F617-7C25-C74E-99A0-278DCD77D2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39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A10E4082-A3D7-0C48-B87B-24BBC2EB2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>
              <a:defRPr lang="en-US" sz="1600" dirty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88C96FE-CBBF-3B46-9EA2-10CDEB6D3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A9BFD9-F454-F545-8022-74B6B97C3147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37C829C-B61A-344A-98B3-9668AC14F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714DB7D-567D-6C4C-B44F-28FD86233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77114-15F6-EA4B-841B-14AA214F80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62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202AB1-756C-FF47-9607-23D6EF48B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7772400" cy="14557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627" name="Text Placeholder 2">
            <a:extLst>
              <a:ext uri="{FF2B5EF4-FFF2-40B4-BE49-F238E27FC236}">
                <a16:creationId xmlns:a16="http://schemas.microsoft.com/office/drawing/2014/main" id="{F20AAA13-F2EA-A441-A883-E2BF0AAE51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141538"/>
            <a:ext cx="777240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E7C82-9BCA-0642-B332-0C4BB1E26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038" y="5870575"/>
            <a:ext cx="1212850" cy="3778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Calibri" panose="020F0502020204030204" pitchFamily="34" charset="0"/>
              </a:defRPr>
            </a:lvl1pPr>
          </a:lstStyle>
          <a:p>
            <a:fld id="{7C182FF9-9182-1E4F-A758-28D59A18FA25}" type="datetimeFigureOut">
              <a:rPr lang="en-US" altLang="en-US"/>
              <a:pPr/>
              <a:t>10/17/19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1BF99-25A1-0D48-9A8F-7260CC77A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5870575"/>
            <a:ext cx="5989638" cy="3778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91301-B753-7D49-9B4C-A7FD44874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2088" y="5870575"/>
            <a:ext cx="417512" cy="3778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Calibri" panose="020F0502020204030204" pitchFamily="34" charset="0"/>
              </a:defRPr>
            </a:lvl1pPr>
          </a:lstStyle>
          <a:p>
            <a:fld id="{135E66AF-4D66-264D-81E4-85C26704C9D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  <p:sldLayoutId id="2147484476" r:id="rId12"/>
    <p:sldLayoutId id="2147484477" r:id="rId13"/>
    <p:sldLayoutId id="2147484478" r:id="rId14"/>
    <p:sldLayoutId id="2147484479" r:id="rId15"/>
    <p:sldLayoutId id="2147484480" r:id="rId16"/>
    <p:sldLayoutId id="2147484481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http://openlearn.open.ac.uk/file.php/2360/SK195_2_006i.jpg" TargetMode="Externa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://openlearn.open.ac.uk/file.php/2360/SK195_2_006i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bin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audio" Target="../media/audio3.bin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audio" Target="../media/audio2.bin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audio3.bin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audio" Target="../media/audio1.bin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audio" Target="../media/audio4.bin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bin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4.png"/><Relationship Id="rId3" Type="http://schemas.openxmlformats.org/officeDocument/2006/relationships/audio" Target="../media/audio5.bin"/><Relationship Id="rId21" Type="http://schemas.openxmlformats.org/officeDocument/2006/relationships/image" Target="../media/image47.png"/><Relationship Id="rId7" Type="http://schemas.openxmlformats.org/officeDocument/2006/relationships/audio" Target="../media/audio6.bin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bin"/><Relationship Id="rId11" Type="http://schemas.openxmlformats.org/officeDocument/2006/relationships/image" Target="../media/image40.png"/><Relationship Id="rId24" Type="http://schemas.openxmlformats.org/officeDocument/2006/relationships/image" Target="../media/image52.png"/><Relationship Id="rId5" Type="http://schemas.openxmlformats.org/officeDocument/2006/relationships/audio" Target="../media/audio3.bin"/><Relationship Id="rId15" Type="http://schemas.openxmlformats.org/officeDocument/2006/relationships/image" Target="../media/image41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7.jpeg"/><Relationship Id="rId19" Type="http://schemas.openxmlformats.org/officeDocument/2006/relationships/image" Target="../media/image45.png"/><Relationship Id="rId4" Type="http://schemas.openxmlformats.org/officeDocument/2006/relationships/audio" Target="../media/audio2.bin"/><Relationship Id="rId9" Type="http://schemas.openxmlformats.org/officeDocument/2006/relationships/audio" Target="../media/audio7.bin"/><Relationship Id="rId14" Type="http://schemas.openxmlformats.org/officeDocument/2006/relationships/image" Target="../media/image32.jpe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audio" Target="../media/audio8.bin"/><Relationship Id="rId4" Type="http://schemas.openxmlformats.org/officeDocument/2006/relationships/audio" Target="../media/audio1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bin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4.png"/><Relationship Id="rId3" Type="http://schemas.openxmlformats.org/officeDocument/2006/relationships/audio" Target="../media/audio5.bin"/><Relationship Id="rId21" Type="http://schemas.openxmlformats.org/officeDocument/2006/relationships/image" Target="../media/image47.png"/><Relationship Id="rId7" Type="http://schemas.openxmlformats.org/officeDocument/2006/relationships/audio" Target="../media/audio6.bin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bin"/><Relationship Id="rId11" Type="http://schemas.openxmlformats.org/officeDocument/2006/relationships/image" Target="../media/image40.png"/><Relationship Id="rId24" Type="http://schemas.openxmlformats.org/officeDocument/2006/relationships/image" Target="../media/image52.png"/><Relationship Id="rId5" Type="http://schemas.openxmlformats.org/officeDocument/2006/relationships/audio" Target="../media/audio3.bin"/><Relationship Id="rId15" Type="http://schemas.openxmlformats.org/officeDocument/2006/relationships/image" Target="../media/image41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7.jpeg"/><Relationship Id="rId19" Type="http://schemas.openxmlformats.org/officeDocument/2006/relationships/image" Target="../media/image45.png"/><Relationship Id="rId4" Type="http://schemas.openxmlformats.org/officeDocument/2006/relationships/audio" Target="../media/audio2.bin"/><Relationship Id="rId9" Type="http://schemas.openxmlformats.org/officeDocument/2006/relationships/audio" Target="../media/audio7.bin"/><Relationship Id="rId14" Type="http://schemas.openxmlformats.org/officeDocument/2006/relationships/image" Target="../media/image32.jpe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55B3A7A-4A1C-DB47-A7F9-32CC660F9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1920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4800" dirty="0"/>
              <a:t>DNA Replication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B6E7818-E9C7-0B41-A675-0F9E104C4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48150" y="2000250"/>
            <a:ext cx="50419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39783FCC-47E1-774A-B822-F9FBF4999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2895600"/>
            <a:ext cx="3683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11D721-4C0E-6D47-8081-DA39AB13E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altLang="en-US"/>
          </a:p>
        </p:txBody>
      </p:sp>
      <p:pic>
        <p:nvPicPr>
          <p:cNvPr id="12291" name="Picture 4" descr="http://openlearn.open.ac.uk/file.php/2360/SK195_2_006i.jpg">
            <a:extLst>
              <a:ext uri="{FF2B5EF4-FFF2-40B4-BE49-F238E27FC236}">
                <a16:creationId xmlns:a16="http://schemas.microsoft.com/office/drawing/2014/main" id="{5771F5F1-8C79-4642-9426-E6C0ABB473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2151063"/>
            <a:ext cx="7264400" cy="3632200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F783E67-3E16-6345-B96E-7BA1F9EB7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7772400" cy="14557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4800" b="1" u="sng" dirty="0"/>
              <a:t>Semiconservative Model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6A795E37-3981-1E40-9DA8-C26FCB06F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7772400" cy="28956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4000"/>
              <a:t>Each of the new DNA molecules are exact copies of each other.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4000"/>
              <a:t> </a:t>
            </a:r>
            <a:r>
              <a:rPr lang="en-US" altLang="en-US" sz="4000" u="sng"/>
              <a:t>In each molecule there is one original strand and one new strand</a:t>
            </a:r>
            <a:endParaRPr lang="en-US" altLang="en-US" sz="4000"/>
          </a:p>
        </p:txBody>
      </p:sp>
      <p:pic>
        <p:nvPicPr>
          <p:cNvPr id="14339" name="Picture 4" descr="http://openlearn.open.ac.uk/file.php/2360/SK195_2_006i.jpg">
            <a:extLst>
              <a:ext uri="{FF2B5EF4-FFF2-40B4-BE49-F238E27FC236}">
                <a16:creationId xmlns:a16="http://schemas.microsoft.com/office/drawing/2014/main" id="{8C8A66CC-6B02-3849-AE3D-47B900EEF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0"/>
            <a:ext cx="47752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D00669-F810-A44E-87F9-2AB157F49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387475"/>
            <a:ext cx="136525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957DCE-D8E1-4C45-B126-C814A84C2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423988"/>
            <a:ext cx="3443288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E577D8-700B-224D-AE65-D902C0C757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1423988"/>
            <a:ext cx="3230562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0C7C6365-51CF-1B4D-ACAE-084B89678E8C}"/>
              </a:ext>
            </a:extLst>
          </p:cNvPr>
          <p:cNvSpPr/>
          <p:nvPr/>
        </p:nvSpPr>
        <p:spPr>
          <a:xfrm rot="1910735">
            <a:off x="2300288" y="3275013"/>
            <a:ext cx="685800" cy="140493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863B5787-D7E0-0C4B-A58F-E554E9E2974D}"/>
              </a:ext>
            </a:extLst>
          </p:cNvPr>
          <p:cNvSpPr/>
          <p:nvPr/>
        </p:nvSpPr>
        <p:spPr>
          <a:xfrm rot="19519865">
            <a:off x="4986338" y="3290888"/>
            <a:ext cx="685800" cy="14033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8273B-4092-B649-90E2-9EC278606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89" y="1676400"/>
            <a:ext cx="499462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73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48FB6BB8-F8BE-534A-A238-63578A646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4000" dirty="0">
                <a:solidFill>
                  <a:srgbClr val="00B0F0"/>
                </a:solidFill>
              </a:rPr>
              <a:t>How do you make copies?</a:t>
            </a:r>
            <a:endParaRPr lang="en-US" altLang="en-US" sz="4000" dirty="0"/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E5D8EC6E-83E8-7D49-9CDE-59A2D80F9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43000"/>
            <a:ext cx="8229600" cy="4525963"/>
          </a:xfrm>
        </p:spPr>
        <p:txBody>
          <a:bodyPr rtlCol="0">
            <a:normAutofit fontScale="92500"/>
          </a:bodyPr>
          <a:lstStyle/>
          <a:p>
            <a:pPr fontAlgn="auto">
              <a:spcBef>
                <a:spcPts val="0"/>
              </a:spcBef>
              <a:buFont typeface="Arial" charset="0"/>
              <a:buNone/>
              <a:defRPr/>
            </a:pPr>
            <a:r>
              <a:rPr lang="en-US" altLang="en-US" sz="3600" dirty="0"/>
              <a:t>Step 1: A helicase enzymes </a:t>
            </a:r>
            <a:r>
              <a:rPr lang="en-US" altLang="en-US" sz="3600" u="sng" dirty="0"/>
              <a:t>unzips the two strands </a:t>
            </a:r>
            <a:r>
              <a:rPr lang="en-US" altLang="en-US" sz="3600" dirty="0"/>
              <a:t>by breaking the </a:t>
            </a:r>
            <a:r>
              <a:rPr lang="en-US" altLang="en-US" sz="3600" u="sng" dirty="0"/>
              <a:t>hydrogen</a:t>
            </a:r>
            <a:r>
              <a:rPr lang="en-US" altLang="en-US" sz="3600" dirty="0"/>
              <a:t> bonds between bases</a:t>
            </a:r>
          </a:p>
          <a:p>
            <a:pPr fontAlgn="auto">
              <a:spcBef>
                <a:spcPts val="0"/>
              </a:spcBef>
              <a:buFont typeface="Arial" charset="0"/>
              <a:buNone/>
              <a:defRPr/>
            </a:pPr>
            <a:r>
              <a:rPr lang="en-US" altLang="en-US" sz="3600" dirty="0"/>
              <a:t>Step 2: DNA polymerase enzymes </a:t>
            </a:r>
            <a:r>
              <a:rPr lang="en-US" altLang="en-US" sz="3600" u="sng" dirty="0"/>
              <a:t>add complimentary nucleotides</a:t>
            </a:r>
            <a:r>
              <a:rPr lang="en-US" altLang="en-US" sz="3600" dirty="0"/>
              <a:t> to each of the original strands</a:t>
            </a:r>
          </a:p>
          <a:p>
            <a:pPr fontAlgn="auto">
              <a:spcBef>
                <a:spcPts val="0"/>
              </a:spcBef>
              <a:buFont typeface="Arial" charset="0"/>
              <a:buNone/>
              <a:defRPr/>
            </a:pPr>
            <a:r>
              <a:rPr lang="en-US" altLang="en-US" sz="3600" dirty="0"/>
              <a:t>Step 3: DNA polymerase enzymes are released leaving you with </a:t>
            </a:r>
            <a:r>
              <a:rPr lang="en-US" altLang="en-US" sz="3600" u="sng" dirty="0"/>
              <a:t>two identical DNA molecules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8D2F-10AB-074A-84A5-0B82734A6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3338"/>
            <a:ext cx="8458200" cy="14557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u="sng" dirty="0"/>
              <a:t>Step 1: Unzipping the DNA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BD223ECF-8C9B-8E42-817C-AFC463027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077200" cy="5257800"/>
          </a:xfrm>
        </p:spPr>
        <p:txBody>
          <a:bodyPr anchor="t"/>
          <a:lstStyle/>
          <a:p>
            <a:pPr marL="0" indent="0" defTabSz="914400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/>
              <a:t>Helicase enzymes bind to an </a:t>
            </a:r>
            <a:r>
              <a:rPr lang="en-US" altLang="en-US" sz="3600" dirty="0">
                <a:solidFill>
                  <a:srgbClr val="FF0000"/>
                </a:solidFill>
              </a:rPr>
              <a:t>origin of replication</a:t>
            </a:r>
            <a:r>
              <a:rPr lang="en-US" altLang="en-US" sz="3600" dirty="0"/>
              <a:t> and unzip the two strands by </a:t>
            </a:r>
            <a:r>
              <a:rPr lang="en-US" altLang="en-US" sz="3600" u="sng" dirty="0"/>
              <a:t>breaking the hydrogen bonds</a:t>
            </a:r>
            <a:r>
              <a:rPr lang="en-US" altLang="en-US" sz="3600" dirty="0"/>
              <a:t>… creating a replication bubble and replication forks </a:t>
            </a:r>
          </a:p>
          <a:p>
            <a:pPr marL="0" indent="0" defTabSz="914400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/>
              <a:t>	-Single stranded binding proteins bind to the strands to prevent them from re-connecting</a:t>
            </a:r>
          </a:p>
          <a:p>
            <a:pPr marL="0" indent="0" defTabSz="914400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/>
              <a:t>	-Topoisomerase helps relieve strain in the rest of the DNA molecule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bg1">
                <a:shade val="96000"/>
                <a:satMod val="160000"/>
                <a:lumMod val="100000"/>
              </a:schemeClr>
            </a:gs>
          </a:gsLst>
          <a:lin ang="474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E174D7-A74C-4845-B4E2-D161F9C68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F2985-810C-4ABC-9993-5D7821EE7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7C2066-2F3E-1C4A-8A50-DF80A2817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8" y="1082992"/>
            <a:ext cx="7945883" cy="46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70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>
            <a:extLst>
              <a:ext uri="{FF2B5EF4-FFF2-40B4-BE49-F238E27FC236}">
                <a16:creationId xmlns:a16="http://schemas.microsoft.com/office/drawing/2014/main" id="{3D6837EA-9F39-224F-9120-8564EEBBC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52600"/>
            <a:ext cx="42148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5C7C918-EB99-DC43-B9FA-29D846744A87}"/>
              </a:ext>
            </a:extLst>
          </p:cNvPr>
          <p:cNvSpPr/>
          <p:nvPr/>
        </p:nvSpPr>
        <p:spPr>
          <a:xfrm>
            <a:off x="3556000" y="342900"/>
            <a:ext cx="3886200" cy="1066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en-US" dirty="0"/>
              <a:t>Sequence of DNA that basically says… </a:t>
            </a:r>
            <a:r>
              <a:rPr lang="en-US" sz="2800" dirty="0"/>
              <a:t>HEY!!!START HERE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B5D0B358-2F18-7D49-A0B6-6DDD2D17CE0D}"/>
              </a:ext>
            </a:extLst>
          </p:cNvPr>
          <p:cNvSpPr/>
          <p:nvPr/>
        </p:nvSpPr>
        <p:spPr>
          <a:xfrm>
            <a:off x="5233988" y="1430338"/>
            <a:ext cx="531812" cy="533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6084" name="TextBox 4">
            <a:extLst>
              <a:ext uri="{FF2B5EF4-FFF2-40B4-BE49-F238E27FC236}">
                <a16:creationId xmlns:a16="http://schemas.microsoft.com/office/drawing/2014/main" id="{9B64C608-AEB5-5A4D-919E-29961E2F0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2514600"/>
            <a:ext cx="32877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Origin of Replication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1" descr="13_13_ReplicationOrigins-U">
            <a:extLst>
              <a:ext uri="{FF2B5EF4-FFF2-40B4-BE49-F238E27FC236}">
                <a16:creationId xmlns:a16="http://schemas.microsoft.com/office/drawing/2014/main" id="{56225C77-FE85-334B-9F64-1C31B5BE1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8"/>
          <a:stretch>
            <a:fillRect/>
          </a:stretch>
        </p:blipFill>
        <p:spPr bwMode="auto">
          <a:xfrm>
            <a:off x="296863" y="346075"/>
            <a:ext cx="8548687" cy="599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>
            <a:extLst>
              <a:ext uri="{FF2B5EF4-FFF2-40B4-BE49-F238E27FC236}">
                <a16:creationId xmlns:a16="http://schemas.microsoft.com/office/drawing/2014/main" id="{ED4B26AF-E33E-0348-B16C-6EAA42E881E2}"/>
              </a:ext>
            </a:extLst>
          </p:cNvPr>
          <p:cNvSpPr>
            <a:spLocks noChangeArrowheads="1"/>
          </p:cNvSpPr>
          <p:nvPr>
            <p:ph type="ctrTitle" idx="4294967295"/>
          </p:nvPr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t>Figure 13.13</a:t>
            </a:r>
          </a:p>
        </p:txBody>
      </p:sp>
      <p:sp>
        <p:nvSpPr>
          <p:cNvPr id="53252" name="Text Box 31">
            <a:extLst>
              <a:ext uri="{FF2B5EF4-FFF2-40B4-BE49-F238E27FC236}">
                <a16:creationId xmlns:a16="http://schemas.microsoft.com/office/drawing/2014/main" id="{14BBE0FB-4177-5848-B18A-9C4A6E95F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2005013"/>
            <a:ext cx="965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Double-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stranded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DNA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molecule</a:t>
            </a:r>
          </a:p>
        </p:txBody>
      </p:sp>
      <p:sp>
        <p:nvSpPr>
          <p:cNvPr id="53253" name="Text Box 31">
            <a:extLst>
              <a:ext uri="{FF2B5EF4-FFF2-40B4-BE49-F238E27FC236}">
                <a16:creationId xmlns:a16="http://schemas.microsoft.com/office/drawing/2014/main" id="{336DA92C-B9C9-FC47-B157-8470958C8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3022600"/>
            <a:ext cx="13335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Two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daughter DNA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molecules</a:t>
            </a:r>
          </a:p>
        </p:txBody>
      </p:sp>
      <p:sp>
        <p:nvSpPr>
          <p:cNvPr id="53254" name="Text Box 31">
            <a:extLst>
              <a:ext uri="{FF2B5EF4-FFF2-40B4-BE49-F238E27FC236}">
                <a16:creationId xmlns:a16="http://schemas.microsoft.com/office/drawing/2014/main" id="{D2AEDA56-4FD4-6249-A2E7-856585919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2438400"/>
            <a:ext cx="1057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Replication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bubble</a:t>
            </a:r>
          </a:p>
        </p:txBody>
      </p:sp>
      <p:sp>
        <p:nvSpPr>
          <p:cNvPr id="53255" name="Text Box 31">
            <a:extLst>
              <a:ext uri="{FF2B5EF4-FFF2-40B4-BE49-F238E27FC236}">
                <a16:creationId xmlns:a16="http://schemas.microsoft.com/office/drawing/2014/main" id="{7971417E-A72B-1742-8FEB-45EDA50BE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888" y="1817688"/>
            <a:ext cx="1057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Replication</a:t>
            </a:r>
          </a:p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fork</a:t>
            </a:r>
          </a:p>
        </p:txBody>
      </p:sp>
      <p:sp>
        <p:nvSpPr>
          <p:cNvPr id="53256" name="Text Box 31">
            <a:extLst>
              <a:ext uri="{FF2B5EF4-FFF2-40B4-BE49-F238E27FC236}">
                <a16:creationId xmlns:a16="http://schemas.microsoft.com/office/drawing/2014/main" id="{8088C4FD-4B62-224E-890D-8ABF6B468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325" y="1246188"/>
            <a:ext cx="121443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Daughter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(new) strand</a:t>
            </a:r>
          </a:p>
        </p:txBody>
      </p:sp>
      <p:sp>
        <p:nvSpPr>
          <p:cNvPr id="53257" name="Text Box 31">
            <a:extLst>
              <a:ext uri="{FF2B5EF4-FFF2-40B4-BE49-F238E27FC236}">
                <a16:creationId xmlns:a16="http://schemas.microsoft.com/office/drawing/2014/main" id="{39137171-2D58-4140-A94B-369C874FA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963" y="708025"/>
            <a:ext cx="15827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Parental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(template) strand</a:t>
            </a:r>
          </a:p>
        </p:txBody>
      </p:sp>
      <p:sp>
        <p:nvSpPr>
          <p:cNvPr id="53258" name="Text Box 31">
            <a:extLst>
              <a:ext uri="{FF2B5EF4-FFF2-40B4-BE49-F238E27FC236}">
                <a16:creationId xmlns:a16="http://schemas.microsoft.com/office/drawing/2014/main" id="{DB18B2F4-A1A8-DD44-BCA3-E0BDA8D1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835025"/>
            <a:ext cx="9937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Origin of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replication</a:t>
            </a:r>
          </a:p>
        </p:txBody>
      </p:sp>
      <p:sp>
        <p:nvSpPr>
          <p:cNvPr id="53259" name="Text Box 31">
            <a:extLst>
              <a:ext uri="{FF2B5EF4-FFF2-40B4-BE49-F238E27FC236}">
                <a16:creationId xmlns:a16="http://schemas.microsoft.com/office/drawing/2014/main" id="{BEF46BF9-CB1E-B940-A7B4-A404DFCD7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2275" y="866775"/>
            <a:ext cx="15446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Double-stranded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DNA molecule</a:t>
            </a:r>
          </a:p>
        </p:txBody>
      </p:sp>
      <p:sp>
        <p:nvSpPr>
          <p:cNvPr id="53260" name="Text Box 31">
            <a:extLst>
              <a:ext uri="{FF2B5EF4-FFF2-40B4-BE49-F238E27FC236}">
                <a16:creationId xmlns:a16="http://schemas.microsoft.com/office/drawing/2014/main" id="{2311A6D7-2C64-9B4D-88BF-CA7EA0B9A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663" y="3854450"/>
            <a:ext cx="275113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Two daughter DNA molecules</a:t>
            </a:r>
          </a:p>
        </p:txBody>
      </p:sp>
      <p:sp>
        <p:nvSpPr>
          <p:cNvPr id="53261" name="Text Box 31">
            <a:extLst>
              <a:ext uri="{FF2B5EF4-FFF2-40B4-BE49-F238E27FC236}">
                <a16:creationId xmlns:a16="http://schemas.microsoft.com/office/drawing/2014/main" id="{DCB3D39D-2651-384F-B254-C43410829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350" y="2581275"/>
            <a:ext cx="6985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Bubble</a:t>
            </a:r>
          </a:p>
        </p:txBody>
      </p:sp>
      <p:sp>
        <p:nvSpPr>
          <p:cNvPr id="53262" name="Text Box 31">
            <a:extLst>
              <a:ext uri="{FF2B5EF4-FFF2-40B4-BE49-F238E27FC236}">
                <a16:creationId xmlns:a16="http://schemas.microsoft.com/office/drawing/2014/main" id="{8A32C738-B70A-5C4A-BF6F-7555742D6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2522538"/>
            <a:ext cx="14811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Replication fork</a:t>
            </a:r>
          </a:p>
        </p:txBody>
      </p:sp>
      <p:sp>
        <p:nvSpPr>
          <p:cNvPr id="53263" name="Text Box 31">
            <a:extLst>
              <a:ext uri="{FF2B5EF4-FFF2-40B4-BE49-F238E27FC236}">
                <a16:creationId xmlns:a16="http://schemas.microsoft.com/office/drawing/2014/main" id="{62F2E480-938B-B149-A2E8-4FD0624B9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13" y="1611313"/>
            <a:ext cx="14081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Daughter (new)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strand</a:t>
            </a:r>
          </a:p>
        </p:txBody>
      </p:sp>
      <p:sp>
        <p:nvSpPr>
          <p:cNvPr id="53264" name="Text Box 31">
            <a:extLst>
              <a:ext uri="{FF2B5EF4-FFF2-40B4-BE49-F238E27FC236}">
                <a16:creationId xmlns:a16="http://schemas.microsoft.com/office/drawing/2014/main" id="{FC0C6F4C-12C9-CE42-A8F7-A39934620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450" y="1671638"/>
            <a:ext cx="17478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Parental (template)</a:t>
            </a:r>
          </a:p>
          <a:p>
            <a:pPr algn="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strand</a:t>
            </a:r>
          </a:p>
        </p:txBody>
      </p:sp>
      <p:sp>
        <p:nvSpPr>
          <p:cNvPr id="53265" name="Text Box 31">
            <a:extLst>
              <a:ext uri="{FF2B5EF4-FFF2-40B4-BE49-F238E27FC236}">
                <a16:creationId xmlns:a16="http://schemas.microsoft.com/office/drawing/2014/main" id="{972B51DA-0743-264A-A16F-069A13E83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325" y="912813"/>
            <a:ext cx="9937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Origin of</a:t>
            </a:r>
          </a:p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replication</a:t>
            </a:r>
          </a:p>
        </p:txBody>
      </p:sp>
      <p:sp>
        <p:nvSpPr>
          <p:cNvPr id="53266" name="Text Box 31">
            <a:extLst>
              <a:ext uri="{FF2B5EF4-FFF2-40B4-BE49-F238E27FC236}">
                <a16:creationId xmlns:a16="http://schemas.microsoft.com/office/drawing/2014/main" id="{1F20ABCD-A5A6-7D4C-9BBB-20ED63CFE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8" y="382588"/>
            <a:ext cx="37449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(a) Origin of replication in an </a:t>
            </a:r>
            <a:r>
              <a:rPr lang="en-US" altLang="en-US" sz="1500" b="1" i="1">
                <a:solidFill>
                  <a:schemeClr val="bg1"/>
                </a:solidFill>
              </a:rPr>
              <a:t>E. coli</a:t>
            </a:r>
            <a:r>
              <a:rPr lang="en-US" altLang="en-US" sz="1500" b="1">
                <a:solidFill>
                  <a:schemeClr val="bg1"/>
                </a:solidFill>
              </a:rPr>
              <a:t> cell</a:t>
            </a:r>
          </a:p>
        </p:txBody>
      </p:sp>
      <p:sp>
        <p:nvSpPr>
          <p:cNvPr id="53267" name="Text Box 31">
            <a:extLst>
              <a:ext uri="{FF2B5EF4-FFF2-40B4-BE49-F238E27FC236}">
                <a16:creationId xmlns:a16="http://schemas.microsoft.com/office/drawing/2014/main" id="{05380B08-1ED4-BC43-BCD9-4A1AC3FB3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313" y="377825"/>
            <a:ext cx="369887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295275" indent="-2952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(b) Origins of replication in a eukaryotic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	cell</a:t>
            </a:r>
          </a:p>
        </p:txBody>
      </p:sp>
      <p:sp>
        <p:nvSpPr>
          <p:cNvPr id="53268" name="Text Box 31">
            <a:extLst>
              <a:ext uri="{FF2B5EF4-FFF2-40B4-BE49-F238E27FC236}">
                <a16:creationId xmlns:a16="http://schemas.microsoft.com/office/drawing/2014/main" id="{EDAEFCC2-5CB7-7544-9EAE-52FEEE3105F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332788" y="5653088"/>
            <a:ext cx="6985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0.25 </a:t>
            </a:r>
            <a:r>
              <a:rPr lang="en-US" altLang="en-US" sz="1500" b="1">
                <a:solidFill>
                  <a:schemeClr val="bg1"/>
                </a:solidFill>
                <a:sym typeface="Symbol" pitchFamily="2" charset="2"/>
              </a:rPr>
              <a:t></a:t>
            </a:r>
            <a:r>
              <a:rPr lang="en-US" altLang="en-US" sz="1500" b="1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53269" name="Text Box 31">
            <a:extLst>
              <a:ext uri="{FF2B5EF4-FFF2-40B4-BE49-F238E27FC236}">
                <a16:creationId xmlns:a16="http://schemas.microsoft.com/office/drawing/2014/main" id="{39ABC2EB-FCA9-6246-BD60-4371FB5AE98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289425" y="5773738"/>
            <a:ext cx="6985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bg1"/>
                </a:solidFill>
              </a:rPr>
              <a:t>0.5 </a:t>
            </a:r>
            <a:r>
              <a:rPr lang="en-US" altLang="en-US" sz="1500" b="1">
                <a:solidFill>
                  <a:schemeClr val="bg1"/>
                </a:solidFill>
                <a:sym typeface="Symbol" pitchFamily="2" charset="2"/>
              </a:rPr>
              <a:t></a:t>
            </a:r>
            <a:r>
              <a:rPr lang="en-US" altLang="en-US" sz="1500" b="1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53270" name="Line 38">
            <a:extLst>
              <a:ext uri="{FF2B5EF4-FFF2-40B4-BE49-F238E27FC236}">
                <a16:creationId xmlns:a16="http://schemas.microsoft.com/office/drawing/2014/main" id="{80579AF6-D975-9C4E-8144-442915997D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501063" y="5308600"/>
            <a:ext cx="76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71" name="Line 39">
            <a:extLst>
              <a:ext uri="{FF2B5EF4-FFF2-40B4-BE49-F238E27FC236}">
                <a16:creationId xmlns:a16="http://schemas.microsoft.com/office/drawing/2014/main" id="{800C7C16-8ABE-3F45-BE1B-ACD1B311ACF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01063" y="6176963"/>
            <a:ext cx="76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72" name="Line 40">
            <a:extLst>
              <a:ext uri="{FF2B5EF4-FFF2-40B4-BE49-F238E27FC236}">
                <a16:creationId xmlns:a16="http://schemas.microsoft.com/office/drawing/2014/main" id="{2001D861-7A80-A944-B09A-8BB38F96F9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9163" y="5303838"/>
            <a:ext cx="0" cy="873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73" name="Line 41">
            <a:extLst>
              <a:ext uri="{FF2B5EF4-FFF2-40B4-BE49-F238E27FC236}">
                <a16:creationId xmlns:a16="http://schemas.microsoft.com/office/drawing/2014/main" id="{7400888C-2150-2341-865D-307653DCA0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9288" y="5530850"/>
            <a:ext cx="76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74" name="Line 42">
            <a:extLst>
              <a:ext uri="{FF2B5EF4-FFF2-40B4-BE49-F238E27FC236}">
                <a16:creationId xmlns:a16="http://schemas.microsoft.com/office/drawing/2014/main" id="{8D2D9264-0F63-2949-92CC-F30E8B0EE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9288" y="6308725"/>
            <a:ext cx="76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75" name="Line 43">
            <a:extLst>
              <a:ext uri="{FF2B5EF4-FFF2-40B4-BE49-F238E27FC236}">
                <a16:creationId xmlns:a16="http://schemas.microsoft.com/office/drawing/2014/main" id="{25819E88-EA62-EB43-997C-EE06C5D4A2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7388" y="5530850"/>
            <a:ext cx="0" cy="774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76" name="Rectangle 44">
            <a:extLst>
              <a:ext uri="{FF2B5EF4-FFF2-40B4-BE49-F238E27FC236}">
                <a16:creationId xmlns:a16="http://schemas.microsoft.com/office/drawing/2014/main" id="{5F21F08B-EE6F-844E-98B5-A714D076B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062163"/>
            <a:ext cx="360363" cy="257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53277" name="Line 45">
            <a:extLst>
              <a:ext uri="{FF2B5EF4-FFF2-40B4-BE49-F238E27FC236}">
                <a16:creationId xmlns:a16="http://schemas.microsoft.com/office/drawing/2014/main" id="{F7BCFB51-A95B-1B4B-845A-9A067971C5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9538" y="2319338"/>
            <a:ext cx="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78" name="Line 46">
            <a:extLst>
              <a:ext uri="{FF2B5EF4-FFF2-40B4-BE49-F238E27FC236}">
                <a16:creationId xmlns:a16="http://schemas.microsoft.com/office/drawing/2014/main" id="{B48FB02B-0901-FF44-98A9-F79D4350E5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35800" y="1722438"/>
            <a:ext cx="207963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79" name="Line 47">
            <a:extLst>
              <a:ext uri="{FF2B5EF4-FFF2-40B4-BE49-F238E27FC236}">
                <a16:creationId xmlns:a16="http://schemas.microsoft.com/office/drawing/2014/main" id="{1E41668E-415B-BE4B-A566-176796F127B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7500" y="1782763"/>
            <a:ext cx="122238" cy="187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80" name="Line 48">
            <a:extLst>
              <a:ext uri="{FF2B5EF4-FFF2-40B4-BE49-F238E27FC236}">
                <a16:creationId xmlns:a16="http://schemas.microsoft.com/office/drawing/2014/main" id="{870DDF25-FCAA-5C4C-864E-FEE94E55EA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65800" y="1308100"/>
            <a:ext cx="0" cy="153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81" name="Line 49">
            <a:extLst>
              <a:ext uri="{FF2B5EF4-FFF2-40B4-BE49-F238E27FC236}">
                <a16:creationId xmlns:a16="http://schemas.microsoft.com/office/drawing/2014/main" id="{31C202F0-ECE1-514F-843C-755C04235E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96063" y="1181100"/>
            <a:ext cx="142875" cy="265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82" name="Oval 50">
            <a:extLst>
              <a:ext uri="{FF2B5EF4-FFF2-40B4-BE49-F238E27FC236}">
                <a16:creationId xmlns:a16="http://schemas.microsoft.com/office/drawing/2014/main" id="{612D4C81-70C5-BD4B-8F55-99B5E0465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150" y="1439863"/>
            <a:ext cx="92075" cy="1651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53283" name="AutoShape 51">
            <a:extLst>
              <a:ext uri="{FF2B5EF4-FFF2-40B4-BE49-F238E27FC236}">
                <a16:creationId xmlns:a16="http://schemas.microsoft.com/office/drawing/2014/main" id="{361310CB-4741-DA4C-8299-C29DBA1DA63D}"/>
              </a:ext>
            </a:extLst>
          </p:cNvPr>
          <p:cNvSpPr>
            <a:spLocks/>
          </p:cNvSpPr>
          <p:nvPr/>
        </p:nvSpPr>
        <p:spPr bwMode="auto">
          <a:xfrm rot="5400000">
            <a:off x="5726113" y="2244725"/>
            <a:ext cx="128588" cy="560387"/>
          </a:xfrm>
          <a:prstGeom prst="rightBrace">
            <a:avLst>
              <a:gd name="adj1" fmla="val 3946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53284" name="Line 52">
            <a:extLst>
              <a:ext uri="{FF2B5EF4-FFF2-40B4-BE49-F238E27FC236}">
                <a16:creationId xmlns:a16="http://schemas.microsoft.com/office/drawing/2014/main" id="{16CEA39A-C5EB-F844-8FA1-BF3CA6864C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5938" y="1338263"/>
            <a:ext cx="398462" cy="198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85" name="Line 53">
            <a:extLst>
              <a:ext uri="{FF2B5EF4-FFF2-40B4-BE49-F238E27FC236}">
                <a16:creationId xmlns:a16="http://schemas.microsoft.com/office/drawing/2014/main" id="{4FB17B74-2850-A748-85ED-1200B3B915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900" y="1100138"/>
            <a:ext cx="258763" cy="40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86" name="Line 54">
            <a:extLst>
              <a:ext uri="{FF2B5EF4-FFF2-40B4-BE49-F238E27FC236}">
                <a16:creationId xmlns:a16="http://schemas.microsoft.com/office/drawing/2014/main" id="{2EC8C9B3-9A93-1A46-8B45-817B669476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30600" y="2544763"/>
            <a:ext cx="40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87" name="Oval 55">
            <a:extLst>
              <a:ext uri="{FF2B5EF4-FFF2-40B4-BE49-F238E27FC236}">
                <a16:creationId xmlns:a16="http://schemas.microsoft.com/office/drawing/2014/main" id="{092E69E6-F55F-3C4E-99C1-C073EB008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2390775"/>
            <a:ext cx="265113" cy="2730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53288" name="Line 56">
            <a:extLst>
              <a:ext uri="{FF2B5EF4-FFF2-40B4-BE49-F238E27FC236}">
                <a16:creationId xmlns:a16="http://schemas.microsoft.com/office/drawing/2014/main" id="{E073CB79-71C4-934B-9AF9-5DF7A77AEA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8463" y="2217738"/>
            <a:ext cx="25400" cy="1698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89" name="Oval 57">
            <a:extLst>
              <a:ext uri="{FF2B5EF4-FFF2-40B4-BE49-F238E27FC236}">
                <a16:creationId xmlns:a16="http://schemas.microsoft.com/office/drawing/2014/main" id="{A2666B85-C436-F04D-8826-14E670FAC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8400" y="1747838"/>
            <a:ext cx="173038" cy="85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Times" pitchFamily="2" charset="0"/>
            </a:endParaRPr>
          </a:p>
        </p:txBody>
      </p:sp>
      <p:sp>
        <p:nvSpPr>
          <p:cNvPr id="53290" name="Line 58">
            <a:extLst>
              <a:ext uri="{FF2B5EF4-FFF2-40B4-BE49-F238E27FC236}">
                <a16:creationId xmlns:a16="http://schemas.microsoft.com/office/drawing/2014/main" id="{4CC5465A-6398-8A4A-99E4-DB74088959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9338" y="1811338"/>
            <a:ext cx="123825" cy="225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91" name="Line 59">
            <a:extLst>
              <a:ext uri="{FF2B5EF4-FFF2-40B4-BE49-F238E27FC236}">
                <a16:creationId xmlns:a16="http://schemas.microsoft.com/office/drawing/2014/main" id="{509C063B-AA31-5C46-9492-A73A3F52B3F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90638" y="935038"/>
            <a:ext cx="190500" cy="371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292" name="Line 60">
            <a:extLst>
              <a:ext uri="{FF2B5EF4-FFF2-40B4-BE49-F238E27FC236}">
                <a16:creationId xmlns:a16="http://schemas.microsoft.com/office/drawing/2014/main" id="{F5B010C3-3935-0E4A-BAC4-1380F85800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81100" y="935038"/>
            <a:ext cx="114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81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1" descr="13_12ReplicationProteins-U">
            <a:extLst>
              <a:ext uri="{FF2B5EF4-FFF2-40B4-BE49-F238E27FC236}">
                <a16:creationId xmlns:a16="http://schemas.microsoft.com/office/drawing/2014/main" id="{EB7C1A51-80E2-D243-B72F-A19CCB145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4"/>
          <a:stretch>
            <a:fillRect/>
          </a:stretch>
        </p:blipFill>
        <p:spPr bwMode="auto">
          <a:xfrm>
            <a:off x="373856" y="1944882"/>
            <a:ext cx="8548687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5" name="Picture 1">
            <a:extLst>
              <a:ext uri="{FF2B5EF4-FFF2-40B4-BE49-F238E27FC236}">
                <a16:creationId xmlns:a16="http://schemas.microsoft.com/office/drawing/2014/main" id="{309CC881-F49C-2041-890C-6CCCF5207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70282"/>
            <a:ext cx="8077201" cy="473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7085C2-2ACB-904C-AB7D-1FA78CE63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152400"/>
            <a:ext cx="5578346" cy="16717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BCF6CD-9BE6-6D46-ACE2-7D5D6F062339}"/>
              </a:ext>
            </a:extLst>
          </p:cNvPr>
          <p:cNvSpPr/>
          <p:nvPr/>
        </p:nvSpPr>
        <p:spPr>
          <a:xfrm>
            <a:off x="3352800" y="685800"/>
            <a:ext cx="990600" cy="838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61554-6265-8540-8459-86F26CB3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0"/>
            <a:ext cx="8153400" cy="14557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u="sng" dirty="0"/>
              <a:t>Step 2: Adding Nucleotides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9F2C9-DEFC-2F4E-AE63-FF57A57A1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5738"/>
            <a:ext cx="7772400" cy="4335462"/>
          </a:xfrm>
        </p:spPr>
        <p:txBody>
          <a:bodyPr rtlCol="0" anchor="t">
            <a:normAutofit lnSpcReduction="10000"/>
          </a:bodyPr>
          <a:lstStyle/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/>
              <a:t>-</a:t>
            </a:r>
            <a:r>
              <a:rPr lang="en-US" sz="4000" u="sng" dirty="0"/>
              <a:t>RNA primase adds an RNA primer </a:t>
            </a:r>
            <a:r>
              <a:rPr lang="en-US" sz="4000" dirty="0"/>
              <a:t>(sequence of 5-10 RNA nucleotides) to start the process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/>
              <a:t>-DNA polymerase III adds new nucleotides to the 3’ end, </a:t>
            </a:r>
            <a:r>
              <a:rPr lang="en-US" sz="4000" u="sng" dirty="0"/>
              <a:t>elongating the new DNA strand in a 5’ </a:t>
            </a:r>
            <a:r>
              <a:rPr lang="en-US" sz="4000" u="sng" dirty="0">
                <a:sym typeface="Wingdings"/>
              </a:rPr>
              <a:t> 3’ direction</a:t>
            </a:r>
            <a:endParaRPr lang="en-US" sz="4000" u="sng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TextBox 26">
            <a:extLst>
              <a:ext uri="{FF2B5EF4-FFF2-40B4-BE49-F238E27FC236}">
                <a16:creationId xmlns:a16="http://schemas.microsoft.com/office/drawing/2014/main" id="{CE4F8187-C459-3A4C-AC9F-4D5E6DED1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850" y="6338888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Foglia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67216B-35B4-3441-98C1-656716E71E9D}"/>
              </a:ext>
            </a:extLst>
          </p:cNvPr>
          <p:cNvSpPr txBox="1"/>
          <p:nvPr/>
        </p:nvSpPr>
        <p:spPr>
          <a:xfrm>
            <a:off x="381000" y="2644170"/>
            <a:ext cx="86037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MUST BE ABLE TO IDENTIFY</a:t>
            </a:r>
          </a:p>
          <a:p>
            <a:pPr algn="ctr"/>
            <a:r>
              <a:rPr lang="en-US" sz="4800" dirty="0"/>
              <a:t>5’ AND 3’ direction!!!</a:t>
            </a:r>
          </a:p>
        </p:txBody>
      </p:sp>
    </p:spTree>
    <p:extLst>
      <p:ext uri="{BB962C8B-B14F-4D97-AF65-F5344CB8AC3E}">
        <p14:creationId xmlns:p14="http://schemas.microsoft.com/office/powerpoint/2010/main" val="2475295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005E3-0043-6740-BE06-C13261710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1562100"/>
            <a:ext cx="4927600" cy="357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06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>
            <a:extLst>
              <a:ext uri="{FF2B5EF4-FFF2-40B4-BE49-F238E27FC236}">
                <a16:creationId xmlns:a16="http://schemas.microsoft.com/office/drawing/2014/main" id="{73CE13C6-FAAF-FD42-85B1-E04CD3F2A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045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6">
            <a:extLst>
              <a:ext uri="{FF2B5EF4-FFF2-40B4-BE49-F238E27FC236}">
                <a16:creationId xmlns:a16="http://schemas.microsoft.com/office/drawing/2014/main" id="{6143E56E-0293-6C45-89D7-92D842773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794375"/>
            <a:ext cx="1639888" cy="639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5" name="AutoShape 15">
            <a:extLst>
              <a:ext uri="{FF2B5EF4-FFF2-40B4-BE49-F238E27FC236}">
                <a16:creationId xmlns:a16="http://schemas.microsoft.com/office/drawing/2014/main" id="{A5578472-AF0D-F640-825C-422EC434D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363" y="4570413"/>
            <a:ext cx="2514600" cy="1600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1286060738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128606073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250" y="10800"/>
                </a:moveTo>
                <a:cubicBezTo>
                  <a:pt x="8250" y="12208"/>
                  <a:pt x="9392" y="13350"/>
                  <a:pt x="10800" y="13350"/>
                </a:cubicBezTo>
                <a:cubicBezTo>
                  <a:pt x="12208" y="13350"/>
                  <a:pt x="13350" y="12208"/>
                  <a:pt x="13350" y="10800"/>
                </a:cubicBezTo>
                <a:cubicBezTo>
                  <a:pt x="13350" y="9392"/>
                  <a:pt x="12208" y="8250"/>
                  <a:pt x="10800" y="8250"/>
                </a:cubicBezTo>
                <a:cubicBezTo>
                  <a:pt x="9392" y="8250"/>
                  <a:pt x="8250" y="9392"/>
                  <a:pt x="8250" y="10800"/>
                </a:cubicBezTo>
                <a:close/>
              </a:path>
            </a:pathLst>
          </a:custGeom>
          <a:solidFill>
            <a:srgbClr val="00B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F116A"/>
                </a:solidFill>
              </a:rPr>
              <a:t>DNA</a:t>
            </a:r>
          </a:p>
          <a:p>
            <a:pPr eaLnBrk="1" hangingPunct="1"/>
            <a:r>
              <a:rPr lang="en-US" altLang="en-US" sz="2400" b="1">
                <a:solidFill>
                  <a:srgbClr val="0F116A"/>
                </a:solidFill>
              </a:rPr>
              <a:t>Polymerase III</a:t>
            </a:r>
          </a:p>
        </p:txBody>
      </p:sp>
      <p:pic>
        <p:nvPicPr>
          <p:cNvPr id="17411" name="Picture 4" descr="DNA Replication for PPT">
            <a:extLst>
              <a:ext uri="{FF2B5EF4-FFF2-40B4-BE49-F238E27FC236}">
                <a16:creationId xmlns:a16="http://schemas.microsoft.com/office/drawing/2014/main" id="{C0A77781-13CC-CB4D-8EEC-585F36170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3338"/>
            <a:ext cx="21526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base1PPT">
            <a:extLst>
              <a:ext uri="{FF2B5EF4-FFF2-40B4-BE49-F238E27FC236}">
                <a16:creationId xmlns:a16="http://schemas.microsoft.com/office/drawing/2014/main" id="{202ED97E-7FC4-2545-8A16-6391B1538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5516563"/>
            <a:ext cx="1984375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baseAPPT">
            <a:extLst>
              <a:ext uri="{FF2B5EF4-FFF2-40B4-BE49-F238E27FC236}">
                <a16:creationId xmlns:a16="http://schemas.microsoft.com/office/drawing/2014/main" id="{3D5D1CBA-99DB-EA4F-838E-406D459E1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4283075"/>
            <a:ext cx="199231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baseCPPT">
            <a:extLst>
              <a:ext uri="{FF2B5EF4-FFF2-40B4-BE49-F238E27FC236}">
                <a16:creationId xmlns:a16="http://schemas.microsoft.com/office/drawing/2014/main" id="{622B5278-3D47-8C4A-A026-A5EFC7325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2976563"/>
            <a:ext cx="21431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baseTPPT">
            <a:extLst>
              <a:ext uri="{FF2B5EF4-FFF2-40B4-BE49-F238E27FC236}">
                <a16:creationId xmlns:a16="http://schemas.microsoft.com/office/drawing/2014/main" id="{0C5D3D5C-CC4D-8043-B45C-5B67F510F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1760538"/>
            <a:ext cx="2160588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1">
            <a:extLst>
              <a:ext uri="{FF2B5EF4-FFF2-40B4-BE49-F238E27FC236}">
                <a16:creationId xmlns:a16="http://schemas.microsoft.com/office/drawing/2014/main" id="{454E5052-D4A0-4649-A017-4FDD4DFB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138" y="6249988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Foglia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974EDB1E-D78A-2749-B9A6-A4078A3DA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371600"/>
            <a:ext cx="7772400" cy="3649663"/>
          </a:xfrm>
        </p:spPr>
        <p:txBody>
          <a:bodyPr anchor="t"/>
          <a:lstStyle/>
          <a:p>
            <a:pPr marL="0" indent="0" defTabSz="914400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/>
              <a:t>What type of reaction?</a:t>
            </a:r>
          </a:p>
          <a:p>
            <a:pPr marL="0" indent="0" defTabSz="914400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/>
              <a:t>	Anabolic or Catabolic?</a:t>
            </a:r>
          </a:p>
          <a:p>
            <a:pPr marL="0" indent="0" defTabSz="914400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/>
              <a:t>	Exergonic or Endergonic?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55A5C5-8948-1442-8A36-320F17091237}"/>
              </a:ext>
            </a:extLst>
          </p:cNvPr>
          <p:cNvSpPr/>
          <p:nvPr/>
        </p:nvSpPr>
        <p:spPr>
          <a:xfrm>
            <a:off x="1905000" y="2057400"/>
            <a:ext cx="1981200" cy="609600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CA9B5D-C42B-A04A-A8B0-44F33BE319EA}"/>
              </a:ext>
            </a:extLst>
          </p:cNvPr>
          <p:cNvSpPr/>
          <p:nvPr/>
        </p:nvSpPr>
        <p:spPr>
          <a:xfrm>
            <a:off x="4572000" y="2605088"/>
            <a:ext cx="2438400" cy="595312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D4A1-BFEA-874A-9DD9-66C46687E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613" y="-363538"/>
            <a:ext cx="4276726" cy="269398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u="sng" dirty="0"/>
              <a:t>Where is the energy coming from?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84D957C-BB0C-684E-9C18-CC2C688A8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1927225"/>
            <a:ext cx="3960813" cy="5181600"/>
          </a:xfrm>
        </p:spPr>
        <p:txBody>
          <a:bodyPr anchor="t"/>
          <a:lstStyle/>
          <a:p>
            <a:pPr marL="0" indent="0" defTabSz="914400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/>
              <a:t>Nucleotides arrive as nucleosides with 3 phosphate groups!</a:t>
            </a:r>
          </a:p>
          <a:p>
            <a:pPr marL="0" indent="0" defTabSz="914400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/>
              <a:t>*</a:t>
            </a:r>
            <a:r>
              <a:rPr lang="en-US" altLang="en-US" sz="4000" u="sng"/>
              <a:t>Removal of phosphates provides energy!</a:t>
            </a:r>
          </a:p>
        </p:txBody>
      </p:sp>
      <p:pic>
        <p:nvPicPr>
          <p:cNvPr id="18435" name="Picture 2" descr="DNA-Replication-templates-c">
            <a:extLst>
              <a:ext uri="{FF2B5EF4-FFF2-40B4-BE49-F238E27FC236}">
                <a16:creationId xmlns:a16="http://schemas.microsoft.com/office/drawing/2014/main" id="{1EAE4505-2EE3-A844-8220-407DE9A98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492125"/>
            <a:ext cx="1992312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3">
            <a:extLst>
              <a:ext uri="{FF2B5EF4-FFF2-40B4-BE49-F238E27FC236}">
                <a16:creationId xmlns:a16="http://schemas.microsoft.com/office/drawing/2014/main" id="{458F899D-A72B-3B40-8D10-E305971AA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252913"/>
            <a:ext cx="2514600" cy="1600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1286060738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128606073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250" y="10800"/>
                </a:moveTo>
                <a:cubicBezTo>
                  <a:pt x="8250" y="12208"/>
                  <a:pt x="9392" y="13350"/>
                  <a:pt x="10800" y="13350"/>
                </a:cubicBezTo>
                <a:cubicBezTo>
                  <a:pt x="12208" y="13350"/>
                  <a:pt x="13350" y="12208"/>
                  <a:pt x="13350" y="10800"/>
                </a:cubicBezTo>
                <a:cubicBezTo>
                  <a:pt x="13350" y="9392"/>
                  <a:pt x="12208" y="8250"/>
                  <a:pt x="10800" y="8250"/>
                </a:cubicBezTo>
                <a:cubicBezTo>
                  <a:pt x="9392" y="8250"/>
                  <a:pt x="8250" y="9392"/>
                  <a:pt x="8250" y="10800"/>
                </a:cubicBezTo>
                <a:close/>
              </a:path>
            </a:pathLst>
          </a:custGeom>
          <a:solidFill>
            <a:srgbClr val="00B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F116A"/>
                </a:solidFill>
              </a:rPr>
              <a:t>DNA</a:t>
            </a:r>
          </a:p>
          <a:p>
            <a:pPr eaLnBrk="1" hangingPunct="1"/>
            <a:r>
              <a:rPr lang="en-US" altLang="en-US" sz="2400" b="1">
                <a:solidFill>
                  <a:srgbClr val="0F116A"/>
                </a:solidFill>
              </a:rPr>
              <a:t>Polymerase III</a:t>
            </a: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6B1AD1E3-10B0-3142-826C-0C25BC347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85800"/>
            <a:ext cx="2514600" cy="1600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1286060738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128606073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250" y="10800"/>
                </a:moveTo>
                <a:cubicBezTo>
                  <a:pt x="8250" y="12208"/>
                  <a:pt x="9392" y="13350"/>
                  <a:pt x="10800" y="13350"/>
                </a:cubicBezTo>
                <a:cubicBezTo>
                  <a:pt x="12208" y="13350"/>
                  <a:pt x="13350" y="12208"/>
                  <a:pt x="13350" y="10800"/>
                </a:cubicBezTo>
                <a:cubicBezTo>
                  <a:pt x="13350" y="9392"/>
                  <a:pt x="12208" y="8250"/>
                  <a:pt x="10800" y="8250"/>
                </a:cubicBezTo>
                <a:cubicBezTo>
                  <a:pt x="9392" y="8250"/>
                  <a:pt x="8250" y="9392"/>
                  <a:pt x="8250" y="10800"/>
                </a:cubicBezTo>
                <a:close/>
              </a:path>
            </a:pathLst>
          </a:custGeom>
          <a:solidFill>
            <a:srgbClr val="00B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F116A"/>
                </a:solidFill>
              </a:rPr>
              <a:t>DNA</a:t>
            </a:r>
          </a:p>
          <a:p>
            <a:pPr eaLnBrk="1" hangingPunct="1"/>
            <a:r>
              <a:rPr lang="en-US" altLang="en-US" sz="2400" b="1">
                <a:solidFill>
                  <a:srgbClr val="0F116A"/>
                </a:solidFill>
              </a:rPr>
              <a:t>Polymerase III</a:t>
            </a: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B0C24C53-1CFD-D647-A335-23384B32D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927225"/>
            <a:ext cx="2514600" cy="1600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1286060738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128606073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250" y="10800"/>
                </a:moveTo>
                <a:cubicBezTo>
                  <a:pt x="8250" y="12208"/>
                  <a:pt x="9392" y="13350"/>
                  <a:pt x="10800" y="13350"/>
                </a:cubicBezTo>
                <a:cubicBezTo>
                  <a:pt x="12208" y="13350"/>
                  <a:pt x="13350" y="12208"/>
                  <a:pt x="13350" y="10800"/>
                </a:cubicBezTo>
                <a:cubicBezTo>
                  <a:pt x="13350" y="9392"/>
                  <a:pt x="12208" y="8250"/>
                  <a:pt x="10800" y="8250"/>
                </a:cubicBezTo>
                <a:cubicBezTo>
                  <a:pt x="9392" y="8250"/>
                  <a:pt x="8250" y="9392"/>
                  <a:pt x="8250" y="10800"/>
                </a:cubicBezTo>
                <a:close/>
              </a:path>
            </a:pathLst>
          </a:custGeom>
          <a:solidFill>
            <a:srgbClr val="00B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F116A"/>
                </a:solidFill>
              </a:rPr>
              <a:t>DNA</a:t>
            </a:r>
          </a:p>
          <a:p>
            <a:pPr eaLnBrk="1" hangingPunct="1"/>
            <a:r>
              <a:rPr lang="en-US" altLang="en-US" sz="2400" b="1">
                <a:solidFill>
                  <a:srgbClr val="0F116A"/>
                </a:solidFill>
              </a:rPr>
              <a:t>Polymerase III</a:t>
            </a: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F95CF0DD-CFA5-B348-8B0A-CB9947E97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125788"/>
            <a:ext cx="2514600" cy="1600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1286060738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128606073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250" y="10800"/>
                </a:moveTo>
                <a:cubicBezTo>
                  <a:pt x="8250" y="12208"/>
                  <a:pt x="9392" y="13350"/>
                  <a:pt x="10800" y="13350"/>
                </a:cubicBezTo>
                <a:cubicBezTo>
                  <a:pt x="12208" y="13350"/>
                  <a:pt x="13350" y="12208"/>
                  <a:pt x="13350" y="10800"/>
                </a:cubicBezTo>
                <a:cubicBezTo>
                  <a:pt x="13350" y="9392"/>
                  <a:pt x="12208" y="8250"/>
                  <a:pt x="10800" y="8250"/>
                </a:cubicBezTo>
                <a:cubicBezTo>
                  <a:pt x="9392" y="8250"/>
                  <a:pt x="8250" y="9392"/>
                  <a:pt x="8250" y="10800"/>
                </a:cubicBezTo>
                <a:close/>
              </a:path>
            </a:pathLst>
          </a:custGeom>
          <a:solidFill>
            <a:srgbClr val="00B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F116A"/>
                </a:solidFill>
              </a:rPr>
              <a:t>DNA</a:t>
            </a:r>
          </a:p>
          <a:p>
            <a:pPr eaLnBrk="1" hangingPunct="1"/>
            <a:r>
              <a:rPr lang="en-US" altLang="en-US" sz="2400" b="1">
                <a:solidFill>
                  <a:srgbClr val="0F116A"/>
                </a:solidFill>
              </a:rPr>
              <a:t>Polymerase III</a:t>
            </a: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827A6763-06FD-F943-8312-A34346F97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495800"/>
            <a:ext cx="1219200" cy="769938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10" name="Picture 8" descr="PPi">
            <a:extLst>
              <a:ext uri="{FF2B5EF4-FFF2-40B4-BE49-F238E27FC236}">
                <a16:creationId xmlns:a16="http://schemas.microsoft.com/office/drawing/2014/main" id="{AC205521-CD16-1A47-9A8C-6D428BC99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91000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9">
            <a:extLst>
              <a:ext uri="{FF2B5EF4-FFF2-40B4-BE49-F238E27FC236}">
                <a16:creationId xmlns:a16="http://schemas.microsoft.com/office/drawing/2014/main" id="{45BCF80C-0CD2-0045-872E-7C7F8CF84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200400"/>
            <a:ext cx="1219200" cy="769938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12" name="Picture 10" descr="PPi">
            <a:extLst>
              <a:ext uri="{FF2B5EF4-FFF2-40B4-BE49-F238E27FC236}">
                <a16:creationId xmlns:a16="http://schemas.microsoft.com/office/drawing/2014/main" id="{81764E2B-7A5A-FF40-AAC4-22B16B3BF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1">
            <a:extLst>
              <a:ext uri="{FF2B5EF4-FFF2-40B4-BE49-F238E27FC236}">
                <a16:creationId xmlns:a16="http://schemas.microsoft.com/office/drawing/2014/main" id="{9FCA7222-2AE7-4E4F-AE2D-4D35EF827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981200"/>
            <a:ext cx="1219200" cy="769938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14" name="Picture 12" descr="PPi">
            <a:extLst>
              <a:ext uri="{FF2B5EF4-FFF2-40B4-BE49-F238E27FC236}">
                <a16:creationId xmlns:a16="http://schemas.microsoft.com/office/drawing/2014/main" id="{733053CD-8749-5442-9103-CD797B61F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3" descr="baseGMP">
            <a:extLst>
              <a:ext uri="{FF2B5EF4-FFF2-40B4-BE49-F238E27FC236}">
                <a16:creationId xmlns:a16="http://schemas.microsoft.com/office/drawing/2014/main" id="{5675DAA8-4D5B-0F4C-866B-E1FB133B0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-26988"/>
            <a:ext cx="197485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baseATP">
            <a:extLst>
              <a:ext uri="{FF2B5EF4-FFF2-40B4-BE49-F238E27FC236}">
                <a16:creationId xmlns:a16="http://schemas.microsoft.com/office/drawing/2014/main" id="{568BC8FD-DA64-9540-917C-FE8B5D5E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-246063"/>
            <a:ext cx="1992312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17">
            <a:extLst>
              <a:ext uri="{FF2B5EF4-FFF2-40B4-BE49-F238E27FC236}">
                <a16:creationId xmlns:a16="http://schemas.microsoft.com/office/drawing/2014/main" id="{30199339-F957-8F4E-A9DB-73E036775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85800"/>
            <a:ext cx="1219200" cy="769938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18" name="Picture 18" descr="PPi">
            <a:extLst>
              <a:ext uri="{FF2B5EF4-FFF2-40B4-BE49-F238E27FC236}">
                <a16:creationId xmlns:a16="http://schemas.microsoft.com/office/drawing/2014/main" id="{6C4A8643-22A9-ED48-B843-FC136CA9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baseAMP2">
            <a:extLst>
              <a:ext uri="{FF2B5EF4-FFF2-40B4-BE49-F238E27FC236}">
                <a16:creationId xmlns:a16="http://schemas.microsoft.com/office/drawing/2014/main" id="{8AB454B6-3F88-4A4D-A436-A94DC296A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922338"/>
            <a:ext cx="1992312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 descr="baseGTP">
            <a:extLst>
              <a:ext uri="{FF2B5EF4-FFF2-40B4-BE49-F238E27FC236}">
                <a16:creationId xmlns:a16="http://schemas.microsoft.com/office/drawing/2014/main" id="{79C7FEC4-DA3A-D041-8BFD-02CD5BAEB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1014413"/>
            <a:ext cx="19748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baseGMP2">
            <a:extLst>
              <a:ext uri="{FF2B5EF4-FFF2-40B4-BE49-F238E27FC236}">
                <a16:creationId xmlns:a16="http://schemas.microsoft.com/office/drawing/2014/main" id="{79608CBA-C53E-8A4E-B23B-442BDE72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8" y="2174875"/>
            <a:ext cx="19843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2" descr="baseTTP">
            <a:extLst>
              <a:ext uri="{FF2B5EF4-FFF2-40B4-BE49-F238E27FC236}">
                <a16:creationId xmlns:a16="http://schemas.microsoft.com/office/drawing/2014/main" id="{7C625877-8480-DF4E-9282-8989097DC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2247900"/>
            <a:ext cx="196532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3" descr="baseTMP2">
            <a:extLst>
              <a:ext uri="{FF2B5EF4-FFF2-40B4-BE49-F238E27FC236}">
                <a16:creationId xmlns:a16="http://schemas.microsoft.com/office/drawing/2014/main" id="{E538E933-1FE1-B846-B276-18ED88854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3408363"/>
            <a:ext cx="197485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4" descr="baseCTP">
            <a:extLst>
              <a:ext uri="{FF2B5EF4-FFF2-40B4-BE49-F238E27FC236}">
                <a16:creationId xmlns:a16="http://schemas.microsoft.com/office/drawing/2014/main" id="{643EE82E-18AA-6A4A-B198-28B2DD1B8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3481388"/>
            <a:ext cx="19558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5" descr="baseCMP2">
            <a:extLst>
              <a:ext uri="{FF2B5EF4-FFF2-40B4-BE49-F238E27FC236}">
                <a16:creationId xmlns:a16="http://schemas.microsoft.com/office/drawing/2014/main" id="{10F0E343-255E-FF47-ADFB-E5DFB3543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8" y="4643438"/>
            <a:ext cx="196532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26">
            <a:extLst>
              <a:ext uri="{FF2B5EF4-FFF2-40B4-BE49-F238E27FC236}">
                <a16:creationId xmlns:a16="http://schemas.microsoft.com/office/drawing/2014/main" id="{EA383337-2331-484A-95BA-6C6627279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943600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sp>
        <p:nvSpPr>
          <p:cNvPr id="18458" name="Oval 27">
            <a:extLst>
              <a:ext uri="{FF2B5EF4-FFF2-40B4-BE49-F238E27FC236}">
                <a16:creationId xmlns:a16="http://schemas.microsoft.com/office/drawing/2014/main" id="{1739CD06-CAA2-5149-A5E6-05AC4B1C1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81000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sp>
        <p:nvSpPr>
          <p:cNvPr id="18459" name="Oval 28">
            <a:extLst>
              <a:ext uri="{FF2B5EF4-FFF2-40B4-BE49-F238E27FC236}">
                <a16:creationId xmlns:a16="http://schemas.microsoft.com/office/drawing/2014/main" id="{C2D51EE7-2331-874E-BD38-204BAB89F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5943600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sp>
        <p:nvSpPr>
          <p:cNvPr id="29" name="Oval 32">
            <a:extLst>
              <a:ext uri="{FF2B5EF4-FFF2-40B4-BE49-F238E27FC236}">
                <a16:creationId xmlns:a16="http://schemas.microsoft.com/office/drawing/2014/main" id="{34E2A9D4-E7DB-A643-B448-70114ACFC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225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1" presetID="9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4" presetID="9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5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 autoUpdateAnimBg="0"/>
      <p:bldP spid="8" grpId="1" animBg="1" autoUpdateAnimBg="0"/>
      <p:bldP spid="9" grpId="0" animBg="1" autoUpdateAnimBg="0"/>
      <p:bldP spid="9" grpId="1" animBg="1" autoUpdateAnimBg="0"/>
      <p:bldP spid="11" grpId="0" animBg="1" autoUpdateAnimBg="0"/>
      <p:bldP spid="11" grpId="1" animBg="1" autoUpdateAnimBg="0"/>
      <p:bldP spid="13" grpId="0" animBg="1" autoUpdateAnimBg="0"/>
      <p:bldP spid="13" grpId="1" animBg="1" autoUpdateAnimBg="0"/>
      <p:bldP spid="17" grpId="0" animBg="1" autoUpdateAnimBg="0"/>
      <p:bldP spid="17" grpId="1" animBg="1" autoUpdateAnimBg="0"/>
      <p:bldP spid="26" grpId="0" animBg="1" autoUpdateAnimBg="0"/>
      <p:bldP spid="29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2044-FE0C-5E4C-AC50-38895173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438400"/>
            <a:ext cx="7772400" cy="145573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dirty="0"/>
              <a:t>The Problem!!!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95237-0CA2-0F48-B858-AD35045D4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1920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46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bg1">
                <a:shade val="96000"/>
                <a:satMod val="160000"/>
                <a:lumMod val="100000"/>
              </a:schemeClr>
            </a:gs>
          </a:gsLst>
          <a:lin ang="474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E174D7-A74C-4845-B4E2-D161F9C68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F2985-810C-4ABC-9993-5D7821EE7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A0CE8C-3FF8-D049-AD2D-C4334CC98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8" y="1194220"/>
            <a:ext cx="7945883" cy="446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66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95237-0CA2-0F48-B858-AD35045D4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1920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90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338" name="AutoShape 90">
            <a:extLst>
              <a:ext uri="{FF2B5EF4-FFF2-40B4-BE49-F238E27FC236}">
                <a16:creationId xmlns:a16="http://schemas.microsoft.com/office/drawing/2014/main" id="{F5567127-BDFE-1F40-865E-18CD2C8B9D7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63725" y="3797300"/>
            <a:ext cx="690563" cy="2705100"/>
          </a:xfrm>
          <a:prstGeom prst="downArrow">
            <a:avLst>
              <a:gd name="adj1" fmla="val 47593"/>
              <a:gd name="adj2" fmla="val 89190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437325" name="AutoShape 77">
            <a:extLst>
              <a:ext uri="{FF2B5EF4-FFF2-40B4-BE49-F238E27FC236}">
                <a16:creationId xmlns:a16="http://schemas.microsoft.com/office/drawing/2014/main" id="{7FF1D831-D209-F446-B750-4513DDF9598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78013" y="209550"/>
            <a:ext cx="690562" cy="3540125"/>
          </a:xfrm>
          <a:prstGeom prst="downArrow">
            <a:avLst>
              <a:gd name="adj1" fmla="val 47583"/>
              <a:gd name="adj2" fmla="val 77134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437288" name="AutoShape 40">
            <a:extLst>
              <a:ext uri="{FF2B5EF4-FFF2-40B4-BE49-F238E27FC236}">
                <a16:creationId xmlns:a16="http://schemas.microsoft.com/office/drawing/2014/main" id="{0739824A-B6F0-F146-844D-7E3EF15C2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25" y="674688"/>
            <a:ext cx="690563" cy="5961062"/>
          </a:xfrm>
          <a:prstGeom prst="downArrow">
            <a:avLst>
              <a:gd name="adj1" fmla="val 47583"/>
              <a:gd name="adj2" fmla="val 129882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437255" name="Picture 7" descr="DNA-Replication-templates-c">
            <a:extLst>
              <a:ext uri="{FF2B5EF4-FFF2-40B4-BE49-F238E27FC236}">
                <a16:creationId xmlns:a16="http://schemas.microsoft.com/office/drawing/2014/main" id="{E0B09627-2420-0B43-B8B0-45AF55FE5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682625"/>
            <a:ext cx="1992312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70" name="Picture 22" descr="baseATP">
            <a:extLst>
              <a:ext uri="{FF2B5EF4-FFF2-40B4-BE49-F238E27FC236}">
                <a16:creationId xmlns:a16="http://schemas.microsoft.com/office/drawing/2014/main" id="{EBAEB22C-7717-1F49-860D-CB7E046E4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-34925"/>
            <a:ext cx="1992313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71" name="AutoShape 23">
            <a:extLst>
              <a:ext uri="{FF2B5EF4-FFF2-40B4-BE49-F238E27FC236}">
                <a16:creationId xmlns:a16="http://schemas.microsoft.com/office/drawing/2014/main" id="{F0BB4FC2-7F0A-F54D-B3F7-762CA2D58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763" y="896938"/>
            <a:ext cx="1219200" cy="769937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437272" name="Picture 24" descr="PPi">
            <a:extLst>
              <a:ext uri="{FF2B5EF4-FFF2-40B4-BE49-F238E27FC236}">
                <a16:creationId xmlns:a16="http://schemas.microsoft.com/office/drawing/2014/main" id="{3CC9ED13-42D8-1B43-B79A-5A1F06F69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592138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69" name="Picture 21" descr="baseGMP">
            <a:extLst>
              <a:ext uri="{FF2B5EF4-FFF2-40B4-BE49-F238E27FC236}">
                <a16:creationId xmlns:a16="http://schemas.microsoft.com/office/drawing/2014/main" id="{4DA75B8C-AEBB-B34D-B67A-83300D2BA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6213"/>
            <a:ext cx="1974850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54" name="Picture 6" descr="DNA Replication for PPT">
            <a:extLst>
              <a:ext uri="{FF2B5EF4-FFF2-40B4-BE49-F238E27FC236}">
                <a16:creationId xmlns:a16="http://schemas.microsoft.com/office/drawing/2014/main" id="{69797ACB-6570-D34F-B18A-AF99D4B1B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63513"/>
            <a:ext cx="21526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52" name="Picture 4" descr="DNA Replication for PPT">
            <a:extLst>
              <a:ext uri="{FF2B5EF4-FFF2-40B4-BE49-F238E27FC236}">
                <a16:creationId xmlns:a16="http://schemas.microsoft.com/office/drawing/2014/main" id="{09892210-CD7E-9044-B6FD-C3E5E3DCD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63513"/>
            <a:ext cx="21526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53" name="Picture 5" descr="DNA-Replication-templates-c">
            <a:extLst>
              <a:ext uri="{FF2B5EF4-FFF2-40B4-BE49-F238E27FC236}">
                <a16:creationId xmlns:a16="http://schemas.microsoft.com/office/drawing/2014/main" id="{FA0D0709-AE27-804F-B8AE-C8E8A0AC7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682625"/>
            <a:ext cx="1992313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58" name="Oval 10">
            <a:extLst>
              <a:ext uri="{FF2B5EF4-FFF2-40B4-BE49-F238E27FC236}">
                <a16:creationId xmlns:a16="http://schemas.microsoft.com/office/drawing/2014/main" id="{D4AAEB1D-902C-104E-A8D7-C046F28C2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7450" y="168275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sp>
        <p:nvSpPr>
          <p:cNvPr id="437263" name="Oval 15">
            <a:extLst>
              <a:ext uri="{FF2B5EF4-FFF2-40B4-BE49-F238E27FC236}">
                <a16:creationId xmlns:a16="http://schemas.microsoft.com/office/drawing/2014/main" id="{CF18A709-8B10-4D4B-B9A7-64764AFFF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3" y="168275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sp>
        <p:nvSpPr>
          <p:cNvPr id="437265" name="Oval 17">
            <a:extLst>
              <a:ext uri="{FF2B5EF4-FFF2-40B4-BE49-F238E27FC236}">
                <a16:creationId xmlns:a16="http://schemas.microsoft.com/office/drawing/2014/main" id="{AA9952D7-A99A-8C47-9167-73D0AF766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1900" y="6389688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sp>
        <p:nvSpPr>
          <p:cNvPr id="437266" name="Oval 18">
            <a:extLst>
              <a:ext uri="{FF2B5EF4-FFF2-40B4-BE49-F238E27FC236}">
                <a16:creationId xmlns:a16="http://schemas.microsoft.com/office/drawing/2014/main" id="{F72750AA-623E-0D4C-B63B-47B1BBE71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6538" y="168275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sp>
        <p:nvSpPr>
          <p:cNvPr id="437267" name="Oval 19">
            <a:extLst>
              <a:ext uri="{FF2B5EF4-FFF2-40B4-BE49-F238E27FC236}">
                <a16:creationId xmlns:a16="http://schemas.microsoft.com/office/drawing/2014/main" id="{0E38ABAB-6DD3-F742-8690-0F2E4F125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6538" y="6389688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sp>
        <p:nvSpPr>
          <p:cNvPr id="437268" name="Rectangle 20">
            <a:extLst>
              <a:ext uri="{FF2B5EF4-FFF2-40B4-BE49-F238E27FC236}">
                <a16:creationId xmlns:a16="http://schemas.microsoft.com/office/drawing/2014/main" id="{C7003F40-6250-744E-80EB-55003E00D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9638" y="276225"/>
            <a:ext cx="2506662" cy="293688"/>
          </a:xfrm>
          <a:prstGeom prst="rect">
            <a:avLst/>
          </a:prstGeom>
          <a:solidFill>
            <a:srgbClr val="CCFFCC"/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CC0000"/>
                </a:solidFill>
              </a:rPr>
              <a:t>need “primer” bases to add on to</a:t>
            </a:r>
            <a:endParaRPr lang="en-US" altLang="en-US" sz="2000" b="1">
              <a:solidFill>
                <a:srgbClr val="CC0000"/>
              </a:solidFill>
            </a:endParaRPr>
          </a:p>
        </p:txBody>
      </p:sp>
      <p:pic>
        <p:nvPicPr>
          <p:cNvPr id="437273" name="Picture 25" descr="baseAMP2">
            <a:extLst>
              <a:ext uri="{FF2B5EF4-FFF2-40B4-BE49-F238E27FC236}">
                <a16:creationId xmlns:a16="http://schemas.microsoft.com/office/drawing/2014/main" id="{E64FE2EC-FA42-AE48-8644-327D57E75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1141413"/>
            <a:ext cx="199231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75" name="AutoShape 27">
            <a:extLst>
              <a:ext uri="{FF2B5EF4-FFF2-40B4-BE49-F238E27FC236}">
                <a16:creationId xmlns:a16="http://schemas.microsoft.com/office/drawing/2014/main" id="{F681E613-C392-E54E-8CB0-9D298D347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4699000"/>
            <a:ext cx="1219200" cy="769938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437276" name="Picture 28" descr="PPi">
            <a:extLst>
              <a:ext uri="{FF2B5EF4-FFF2-40B4-BE49-F238E27FC236}">
                <a16:creationId xmlns:a16="http://schemas.microsoft.com/office/drawing/2014/main" id="{0C25A272-CE00-9942-A574-8682351D7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4394200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77" name="AutoShape 29">
            <a:extLst>
              <a:ext uri="{FF2B5EF4-FFF2-40B4-BE49-F238E27FC236}">
                <a16:creationId xmlns:a16="http://schemas.microsoft.com/office/drawing/2014/main" id="{6FC0D627-22A2-B548-8CAD-F736EEEF0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3403600"/>
            <a:ext cx="1219200" cy="769938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437278" name="Picture 30" descr="PPi">
            <a:extLst>
              <a:ext uri="{FF2B5EF4-FFF2-40B4-BE49-F238E27FC236}">
                <a16:creationId xmlns:a16="http://schemas.microsoft.com/office/drawing/2014/main" id="{52D5A390-D2E9-E34F-BE7C-105A00D72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098800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79" name="AutoShape 31">
            <a:extLst>
              <a:ext uri="{FF2B5EF4-FFF2-40B4-BE49-F238E27FC236}">
                <a16:creationId xmlns:a16="http://schemas.microsoft.com/office/drawing/2014/main" id="{819E3318-207F-F34A-ACC8-284903473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2184400"/>
            <a:ext cx="1219200" cy="769938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437280" name="Picture 32" descr="PPi">
            <a:extLst>
              <a:ext uri="{FF2B5EF4-FFF2-40B4-BE49-F238E27FC236}">
                <a16:creationId xmlns:a16="http://schemas.microsoft.com/office/drawing/2014/main" id="{E3F32B8D-E5A3-B24A-8E5E-78CF8EA79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1879600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81" name="Picture 33" descr="PPi">
            <a:extLst>
              <a:ext uri="{FF2B5EF4-FFF2-40B4-BE49-F238E27FC236}">
                <a16:creationId xmlns:a16="http://schemas.microsoft.com/office/drawing/2014/main" id="{1BA5CFEE-8636-7F4E-9AF4-0BD32B030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584200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82" name="Picture 34" descr="baseGTP">
            <a:extLst>
              <a:ext uri="{FF2B5EF4-FFF2-40B4-BE49-F238E27FC236}">
                <a16:creationId xmlns:a16="http://schemas.microsoft.com/office/drawing/2014/main" id="{E328D69D-5B5F-9147-B6E9-F16352F64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1217613"/>
            <a:ext cx="19748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83" name="Picture 35" descr="baseGMP2">
            <a:extLst>
              <a:ext uri="{FF2B5EF4-FFF2-40B4-BE49-F238E27FC236}">
                <a16:creationId xmlns:a16="http://schemas.microsoft.com/office/drawing/2014/main" id="{EFF23980-186A-9541-8B30-5806EDF09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2378075"/>
            <a:ext cx="19843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84" name="Picture 36" descr="baseTTP">
            <a:extLst>
              <a:ext uri="{FF2B5EF4-FFF2-40B4-BE49-F238E27FC236}">
                <a16:creationId xmlns:a16="http://schemas.microsoft.com/office/drawing/2014/main" id="{432569CA-8B69-C44F-929C-49BE6A426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2451100"/>
            <a:ext cx="196532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85" name="Picture 37" descr="baseTMP2">
            <a:extLst>
              <a:ext uri="{FF2B5EF4-FFF2-40B4-BE49-F238E27FC236}">
                <a16:creationId xmlns:a16="http://schemas.microsoft.com/office/drawing/2014/main" id="{04B9E6EC-BA73-5A42-9EA9-80F00BBA1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3611563"/>
            <a:ext cx="197485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86" name="Picture 38" descr="baseCTP">
            <a:extLst>
              <a:ext uri="{FF2B5EF4-FFF2-40B4-BE49-F238E27FC236}">
                <a16:creationId xmlns:a16="http://schemas.microsoft.com/office/drawing/2014/main" id="{E08E3CF1-A64E-FF45-8E49-15F90239A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3684588"/>
            <a:ext cx="19558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87" name="Picture 39" descr="baseCMP2">
            <a:extLst>
              <a:ext uri="{FF2B5EF4-FFF2-40B4-BE49-F238E27FC236}">
                <a16:creationId xmlns:a16="http://schemas.microsoft.com/office/drawing/2014/main" id="{4D2910DA-12E9-BF4B-8ADE-8B72CA968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4846638"/>
            <a:ext cx="196532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89" name="Oval 41">
            <a:extLst>
              <a:ext uri="{FF2B5EF4-FFF2-40B4-BE49-F238E27FC236}">
                <a16:creationId xmlns:a16="http://schemas.microsoft.com/office/drawing/2014/main" id="{9AB5BF24-2C72-3746-818F-260073FBC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75" y="168275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pic>
        <p:nvPicPr>
          <p:cNvPr id="437291" name="Picture 43" descr="baseCMP3">
            <a:extLst>
              <a:ext uri="{FF2B5EF4-FFF2-40B4-BE49-F238E27FC236}">
                <a16:creationId xmlns:a16="http://schemas.microsoft.com/office/drawing/2014/main" id="{4F877062-2260-2B4E-92FF-0A912BF7E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735013"/>
            <a:ext cx="196532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308" name="Picture 60" descr="baseTTP2">
            <a:extLst>
              <a:ext uri="{FF2B5EF4-FFF2-40B4-BE49-F238E27FC236}">
                <a16:creationId xmlns:a16="http://schemas.microsoft.com/office/drawing/2014/main" id="{DE982709-E7E3-A947-909C-0587E5573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978025"/>
            <a:ext cx="196532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309" name="Rectangle 61">
            <a:extLst>
              <a:ext uri="{FF2B5EF4-FFF2-40B4-BE49-F238E27FC236}">
                <a16:creationId xmlns:a16="http://schemas.microsoft.com/office/drawing/2014/main" id="{604C2448-97DC-5840-BF06-7788E54BD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400" y="1350963"/>
            <a:ext cx="1506538" cy="660400"/>
          </a:xfrm>
          <a:prstGeom prst="rect">
            <a:avLst/>
          </a:prstGeom>
          <a:solidFill>
            <a:srgbClr val="CC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00"/>
                </a:solidFill>
              </a:rPr>
              <a:t>no energy to bond</a:t>
            </a:r>
            <a:endParaRPr lang="en-US" altLang="en-US" sz="2000" b="1">
              <a:solidFill>
                <a:srgbClr val="000000"/>
              </a:solidFill>
            </a:endParaRPr>
          </a:p>
        </p:txBody>
      </p:sp>
      <p:pic>
        <p:nvPicPr>
          <p:cNvPr id="437312" name="Picture 64" descr="baseCMP2">
            <a:extLst>
              <a:ext uri="{FF2B5EF4-FFF2-40B4-BE49-F238E27FC236}">
                <a16:creationId xmlns:a16="http://schemas.microsoft.com/office/drawing/2014/main" id="{E5E0D1EC-E7AE-0A44-B588-71BFA297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211513"/>
            <a:ext cx="196532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317" name="AutoShape 69">
            <a:extLst>
              <a:ext uri="{FF2B5EF4-FFF2-40B4-BE49-F238E27FC236}">
                <a16:creationId xmlns:a16="http://schemas.microsoft.com/office/drawing/2014/main" id="{29F41518-BFDD-2344-9528-5740392EC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6338" y="3087688"/>
            <a:ext cx="1219200" cy="769937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437318" name="Picture 70" descr="baseTTP2">
            <a:extLst>
              <a:ext uri="{FF2B5EF4-FFF2-40B4-BE49-F238E27FC236}">
                <a16:creationId xmlns:a16="http://schemas.microsoft.com/office/drawing/2014/main" id="{47414171-CD35-3E4B-A79E-DBE4C2683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978025"/>
            <a:ext cx="196532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319" name="Picture 71" descr="PPi">
            <a:extLst>
              <a:ext uri="{FF2B5EF4-FFF2-40B4-BE49-F238E27FC236}">
                <a16:creationId xmlns:a16="http://schemas.microsoft.com/office/drawing/2014/main" id="{AC7ED28F-98A9-B14D-B33E-F7327C103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2986088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320" name="Picture 72" descr="baseTMP2">
            <a:extLst>
              <a:ext uri="{FF2B5EF4-FFF2-40B4-BE49-F238E27FC236}">
                <a16:creationId xmlns:a16="http://schemas.microsoft.com/office/drawing/2014/main" id="{F67F8277-B29C-924B-A952-E3B907602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1978025"/>
            <a:ext cx="197485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321" name="Picture 73" descr="baseCTP">
            <a:extLst>
              <a:ext uri="{FF2B5EF4-FFF2-40B4-BE49-F238E27FC236}">
                <a16:creationId xmlns:a16="http://schemas.microsoft.com/office/drawing/2014/main" id="{4CCB8189-C0E6-E449-AAF5-1CF238CD4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731838"/>
            <a:ext cx="19558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322" name="Picture 74" descr="baseCMP2">
            <a:extLst>
              <a:ext uri="{FF2B5EF4-FFF2-40B4-BE49-F238E27FC236}">
                <a16:creationId xmlns:a16="http://schemas.microsoft.com/office/drawing/2014/main" id="{44F25329-DF52-0847-886A-EED3A8266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731838"/>
            <a:ext cx="196532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323" name="AutoShape 75">
            <a:extLst>
              <a:ext uri="{FF2B5EF4-FFF2-40B4-BE49-F238E27FC236}">
                <a16:creationId xmlns:a16="http://schemas.microsoft.com/office/drawing/2014/main" id="{AF2E0A2D-7498-4946-9759-9CEA4346B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6338" y="1763713"/>
            <a:ext cx="1219200" cy="769937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437324" name="Picture 76" descr="PPi">
            <a:extLst>
              <a:ext uri="{FF2B5EF4-FFF2-40B4-BE49-F238E27FC236}">
                <a16:creationId xmlns:a16="http://schemas.microsoft.com/office/drawing/2014/main" id="{8B445A16-1BDB-5A4A-BFD2-9A35E2AB8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1609725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327" name="AutoShape 79">
            <a:extLst>
              <a:ext uri="{FF2B5EF4-FFF2-40B4-BE49-F238E27FC236}">
                <a16:creationId xmlns:a16="http://schemas.microsoft.com/office/drawing/2014/main" id="{5B0E8495-BEE5-4144-BB6F-7323F41CE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7300" y="5556250"/>
            <a:ext cx="1219200" cy="769938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437328" name="Picture 80" descr="PPi">
            <a:extLst>
              <a:ext uri="{FF2B5EF4-FFF2-40B4-BE49-F238E27FC236}">
                <a16:creationId xmlns:a16="http://schemas.microsoft.com/office/drawing/2014/main" id="{6E2D7036-34C4-5C4A-BD2E-EC03BDCE9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5402263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9">
            <a:extLst>
              <a:ext uri="{FF2B5EF4-FFF2-40B4-BE49-F238E27FC236}">
                <a16:creationId xmlns:a16="http://schemas.microsoft.com/office/drawing/2014/main" id="{0F2B966E-4CC3-BA40-A4B8-F6A3FC60731B}"/>
              </a:ext>
            </a:extLst>
          </p:cNvPr>
          <p:cNvGrpSpPr>
            <a:grpSpLocks/>
          </p:cNvGrpSpPr>
          <p:nvPr/>
        </p:nvGrpSpPr>
        <p:grpSpPr bwMode="auto">
          <a:xfrm>
            <a:off x="3829050" y="4430713"/>
            <a:ext cx="1343025" cy="395287"/>
            <a:chOff x="2384" y="2880"/>
            <a:chExt cx="846" cy="249"/>
          </a:xfrm>
        </p:grpSpPr>
        <p:sp>
          <p:nvSpPr>
            <p:cNvPr id="19512" name="AutoShape 85">
              <a:extLst>
                <a:ext uri="{FF2B5EF4-FFF2-40B4-BE49-F238E27FC236}">
                  <a16:creationId xmlns:a16="http://schemas.microsoft.com/office/drawing/2014/main" id="{9369B169-2020-5C46-9B7F-75CC11C4E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6" y="2902"/>
              <a:ext cx="484" cy="193"/>
            </a:xfrm>
            <a:prstGeom prst="roundRect">
              <a:avLst>
                <a:gd name="adj" fmla="val 16667"/>
              </a:avLst>
            </a:prstGeom>
            <a:solidFill>
              <a:srgbClr val="FFCC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CC0000"/>
                  </a:solidFill>
                </a:rPr>
                <a:t>ligase</a:t>
              </a:r>
            </a:p>
          </p:txBody>
        </p:sp>
        <p:grpSp>
          <p:nvGrpSpPr>
            <p:cNvPr id="19513" name="Group 86">
              <a:extLst>
                <a:ext uri="{FF2B5EF4-FFF2-40B4-BE49-F238E27FC236}">
                  <a16:creationId xmlns:a16="http://schemas.microsoft.com/office/drawing/2014/main" id="{00450621-6BF3-0340-8219-7C51F4DFBB47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2463" y="2801"/>
              <a:ext cx="249" cy="407"/>
              <a:chOff x="3205" y="1759"/>
              <a:chExt cx="249" cy="407"/>
            </a:xfrm>
          </p:grpSpPr>
          <p:sp>
            <p:nvSpPr>
              <p:cNvPr id="19514" name="Oval 87">
                <a:extLst>
                  <a:ext uri="{FF2B5EF4-FFF2-40B4-BE49-F238E27FC236}">
                    <a16:creationId xmlns:a16="http://schemas.microsoft.com/office/drawing/2014/main" id="{FF04B6A3-E3A4-F048-B4B3-D6F9CF9F8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5" y="1917"/>
                <a:ext cx="249" cy="249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/>
              </a:p>
            </p:txBody>
          </p:sp>
          <p:sp>
            <p:nvSpPr>
              <p:cNvPr id="19515" name="AutoShape 88">
                <a:extLst>
                  <a:ext uri="{FF2B5EF4-FFF2-40B4-BE49-F238E27FC236}">
                    <a16:creationId xmlns:a16="http://schemas.microsoft.com/office/drawing/2014/main" id="{002A1AEB-AF7F-7240-9C63-8121FCF31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7" y="1759"/>
                <a:ext cx="244" cy="263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/>
              </a:p>
            </p:txBody>
          </p:sp>
        </p:grpSp>
      </p:grpSp>
      <p:sp>
        <p:nvSpPr>
          <p:cNvPr id="437262" name="Oval 14">
            <a:extLst>
              <a:ext uri="{FF2B5EF4-FFF2-40B4-BE49-F238E27FC236}">
                <a16:creationId xmlns:a16="http://schemas.microsoft.com/office/drawing/2014/main" id="{55F2CECF-17DC-CE4F-AFEC-0B453F8D0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3" y="6389688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sp>
        <p:nvSpPr>
          <p:cNvPr id="437290" name="Oval 42">
            <a:extLst>
              <a:ext uri="{FF2B5EF4-FFF2-40B4-BE49-F238E27FC236}">
                <a16:creationId xmlns:a16="http://schemas.microsoft.com/office/drawing/2014/main" id="{5C257A32-FDA8-3740-850D-04DE70AF7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75" y="6389688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pic>
        <p:nvPicPr>
          <p:cNvPr id="437326" name="Picture 78" descr="baseGMP2">
            <a:extLst>
              <a:ext uri="{FF2B5EF4-FFF2-40B4-BE49-F238E27FC236}">
                <a16:creationId xmlns:a16="http://schemas.microsoft.com/office/drawing/2014/main" id="{ABD9A8F2-B437-0B45-8F4A-49D40A5EA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5711825"/>
            <a:ext cx="19843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331" name="Line 83">
            <a:extLst>
              <a:ext uri="{FF2B5EF4-FFF2-40B4-BE49-F238E27FC236}">
                <a16:creationId xmlns:a16="http://schemas.microsoft.com/office/drawing/2014/main" id="{B6AEEC46-5E8B-3244-AE5A-5D224D9C0A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4750" y="4502150"/>
            <a:ext cx="114300" cy="254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7329" name="Picture 81" descr="baseATP">
            <a:extLst>
              <a:ext uri="{FF2B5EF4-FFF2-40B4-BE49-F238E27FC236}">
                <a16:creationId xmlns:a16="http://schemas.microsoft.com/office/drawing/2014/main" id="{C6A02818-88A5-C742-86A4-FA87846A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4459288"/>
            <a:ext cx="1992313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330" name="Picture 82" descr="baseAMP2">
            <a:extLst>
              <a:ext uri="{FF2B5EF4-FFF2-40B4-BE49-F238E27FC236}">
                <a16:creationId xmlns:a16="http://schemas.microsoft.com/office/drawing/2014/main" id="{C303C5D5-A180-5A49-8203-2929A2027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4451350"/>
            <a:ext cx="1992312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339" name="Oval 91">
            <a:extLst>
              <a:ext uri="{FF2B5EF4-FFF2-40B4-BE49-F238E27FC236}">
                <a16:creationId xmlns:a16="http://schemas.microsoft.com/office/drawing/2014/main" id="{85AACF2B-317B-194E-87F4-4270FF9F2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0263" y="4129088"/>
            <a:ext cx="822325" cy="884237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437310" name="Text Box 62">
            <a:extLst>
              <a:ext uri="{FF2B5EF4-FFF2-40B4-BE49-F238E27FC236}">
                <a16:creationId xmlns:a16="http://schemas.microsoft.com/office/drawing/2014/main" id="{B88F86B2-6B3A-0A45-8E88-2BF00C961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050" y="1344613"/>
            <a:ext cx="89376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800">
                <a:solidFill>
                  <a:srgbClr val="000000"/>
                </a:solidFill>
                <a:ea typeface="Geneva" panose="020B0503030404040204" pitchFamily="34" charset="0"/>
                <a:cs typeface="Geneva" panose="020B0503030404040204" pitchFamily="34" charset="0"/>
                <a:sym typeface="Wingdings" pitchFamily="2" charset="2"/>
              </a:rPr>
              <a:t></a:t>
            </a:r>
            <a:endParaRPr lang="en-US" altLang="en-US" sz="8800">
              <a:solidFill>
                <a:srgbClr val="000000"/>
              </a:solidFill>
              <a:ea typeface="Geneva" panose="020B0503030404040204" pitchFamily="34" charset="0"/>
              <a:cs typeface="Geneva" panose="020B05030304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37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37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437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7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7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7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7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37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37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3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37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37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37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9" dur="500"/>
                                        <p:tgtEl>
                                          <p:spTgt spid="437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37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37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7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7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7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72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7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437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1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37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37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37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37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37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37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2" dur="500"/>
                                        <p:tgtEl>
                                          <p:spTgt spid="437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37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37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7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437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37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37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437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6" dur="500"/>
                                        <p:tgtEl>
                                          <p:spTgt spid="437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437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437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37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37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37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37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9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5" dur="500"/>
                                        <p:tgtEl>
                                          <p:spTgt spid="437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437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437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4372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0" dur="500"/>
                                        <p:tgtEl>
                                          <p:spTgt spid="437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372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437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1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37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37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37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37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8" presetID="9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500"/>
                                        <p:tgtEl>
                                          <p:spTgt spid="437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37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37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37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37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37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37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4372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437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8" dur="500"/>
                                        <p:tgtEl>
                                          <p:spTgt spid="437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 nodeType="clickPar">
                      <p:stCondLst>
                        <p:cond delay="indefinite"/>
                      </p:stCondLst>
                      <p:childTnLst>
                        <p:par>
                          <p:cTn id="2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3" dur="500"/>
                                        <p:tgtEl>
                                          <p:spTgt spid="4373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7" dur="500"/>
                                        <p:tgtEl>
                                          <p:spTgt spid="437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2" dur="500"/>
                                        <p:tgtEl>
                                          <p:spTgt spid="437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437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49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7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500"/>
                                        <p:tgtEl>
                                          <p:spTgt spid="437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 nodeType="clickPar">
                      <p:stCondLst>
                        <p:cond delay="indefinite"/>
                      </p:stCondLst>
                      <p:childTnLst>
                        <p:par>
                          <p:cTn id="2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500"/>
                                        <p:tgtEl>
                                          <p:spTgt spid="4373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8" dur="500"/>
                                        <p:tgtEl>
                                          <p:spTgt spid="437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 nodeType="clickPar">
                      <p:stCondLst>
                        <p:cond delay="indefinite"/>
                      </p:stCondLst>
                      <p:childTnLst>
                        <p:par>
                          <p:cTn id="2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3" dur="500"/>
                                        <p:tgtEl>
                                          <p:spTgt spid="437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7" dur="500"/>
                                        <p:tgtEl>
                                          <p:spTgt spid="437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1" dur="500"/>
                                        <p:tgtEl>
                                          <p:spTgt spid="437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4" dur="500"/>
                                        <p:tgtEl>
                                          <p:spTgt spid="437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7" dur="500"/>
                                        <p:tgtEl>
                                          <p:spTgt spid="437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 nodeType="clickPar">
                      <p:stCondLst>
                        <p:cond delay="indefinite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3" dur="500"/>
                                        <p:tgtEl>
                                          <p:spTgt spid="4373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 nodeType="clickPar">
                      <p:stCondLst>
                        <p:cond delay="indefinite"/>
                      </p:stCondLst>
                      <p:childTnLst>
                        <p:par>
                          <p:cTn id="2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8" dur="500"/>
                                        <p:tgtEl>
                                          <p:spTgt spid="437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 nodeType="clickPar">
                      <p:stCondLst>
                        <p:cond delay="indefinite"/>
                      </p:stCondLst>
                      <p:childTnLst>
                        <p:par>
                          <p:cTn id="3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2" dur="500"/>
                                        <p:tgtEl>
                                          <p:spTgt spid="437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7" dur="500"/>
                                        <p:tgtEl>
                                          <p:spTgt spid="437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1" dur="500"/>
                                        <p:tgtEl>
                                          <p:spTgt spid="437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3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437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0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1" dur="75"/>
                                        <p:tgtEl>
                                          <p:spTgt spid="437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6075"/>
                            </p:stCondLst>
                            <p:childTnLst>
                              <p:par>
                                <p:cTn id="324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 nodeType="clickPar">
                      <p:stCondLst>
                        <p:cond delay="indefinite"/>
                      </p:stCondLst>
                      <p:childTnLst>
                        <p:par>
                          <p:cTn id="3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2" dur="500"/>
                                        <p:tgtEl>
                                          <p:spTgt spid="4373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 nodeType="clickPar">
                      <p:stCondLst>
                        <p:cond delay="indefinite"/>
                      </p:stCondLst>
                      <p:childTnLst>
                        <p:par>
                          <p:cTn id="3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6" dur="500"/>
                                        <p:tgtEl>
                                          <p:spTgt spid="437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1" dur="500"/>
                                        <p:tgtEl>
                                          <p:spTgt spid="4373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5" dur="500"/>
                                        <p:tgtEl>
                                          <p:spTgt spid="437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7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437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437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437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437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4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5" dur="75"/>
                                        <p:tgtEl>
                                          <p:spTgt spid="437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3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 nodeType="afterGroup">
                            <p:stCondLst>
                              <p:cond delay="6075"/>
                            </p:stCondLst>
                            <p:childTnLst>
                              <p:par>
                                <p:cTn id="358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9" dur="500"/>
                                        <p:tgtEl>
                                          <p:spTgt spid="437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/>
                                        <p:tgtEl>
                                          <p:spTgt spid="437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 nodeType="clickPar">
                      <p:stCondLst>
                        <p:cond delay="indefinite"/>
                      </p:stCondLst>
                      <p:childTnLst>
                        <p:par>
                          <p:cTn id="3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4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437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437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437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437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 nodeType="clickPar">
                      <p:stCondLst>
                        <p:cond delay="indefinite"/>
                      </p:stCondLst>
                      <p:childTnLst>
                        <p:par>
                          <p:cTn id="3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4" dur="500"/>
                                        <p:tgtEl>
                                          <p:spTgt spid="437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7" dur="500"/>
                                        <p:tgtEl>
                                          <p:spTgt spid="4373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 nodeType="clickPar">
                      <p:stCondLst>
                        <p:cond delay="indefinite"/>
                      </p:stCondLst>
                      <p:childTnLst>
                        <p:par>
                          <p:cTn id="3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2" dur="500"/>
                                        <p:tgtEl>
                                          <p:spTgt spid="4373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 nodeType="clickPar">
                      <p:stCondLst>
                        <p:cond delay="indefinite"/>
                      </p:stCondLst>
                      <p:childTnLst>
                        <p:par>
                          <p:cTn id="3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6" dur="500"/>
                                        <p:tgtEl>
                                          <p:spTgt spid="437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1" dur="500"/>
                                        <p:tgtEl>
                                          <p:spTgt spid="4373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5" dur="500"/>
                                        <p:tgtEl>
                                          <p:spTgt spid="437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7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437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437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4373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437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4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5" dur="75"/>
                                        <p:tgtEl>
                                          <p:spTgt spid="437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3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 nodeType="afterGroup">
                            <p:stCondLst>
                              <p:cond delay="6075"/>
                            </p:stCondLst>
                            <p:childTnLst>
                              <p:par>
                                <p:cTn id="408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9" dur="500"/>
                                        <p:tgtEl>
                                          <p:spTgt spid="437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0" dur="500"/>
                                        <p:tgtEl>
                                          <p:spTgt spid="437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 nodeType="clickPar">
                      <p:stCondLst>
                        <p:cond delay="indefinite"/>
                      </p:stCondLst>
                      <p:childTnLst>
                        <p:par>
                          <p:cTn id="4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4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437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437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437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437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 nodeType="clickPar">
                      <p:stCondLst>
                        <p:cond delay="indefinite"/>
                      </p:stCondLst>
                      <p:childTnLst>
                        <p:par>
                          <p:cTn id="4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4" dur="500"/>
                                        <p:tgtEl>
                                          <p:spTgt spid="437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 nodeType="clickPar">
                      <p:stCondLst>
                        <p:cond delay="indefinite"/>
                      </p:stCondLst>
                      <p:childTnLst>
                        <p:par>
                          <p:cTn id="4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 nodeType="clickPar">
                      <p:stCondLst>
                        <p:cond delay="indefinite"/>
                      </p:stCondLst>
                      <p:childTnLst>
                        <p:par>
                          <p:cTn id="4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3" dur="500"/>
                                        <p:tgtEl>
                                          <p:spTgt spid="437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7" dur="500"/>
                                        <p:tgtEl>
                                          <p:spTgt spid="437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338" grpId="0" animBg="1"/>
      <p:bldP spid="437325" grpId="0" animBg="1"/>
      <p:bldP spid="437288" grpId="0" animBg="1"/>
      <p:bldP spid="437271" grpId="0" animBg="1" autoUpdateAnimBg="0"/>
      <p:bldP spid="437271" grpId="1" animBg="1" autoUpdateAnimBg="0"/>
      <p:bldP spid="437258" grpId="0" animBg="1" autoUpdateAnimBg="0"/>
      <p:bldP spid="437263" grpId="0" animBg="1" autoUpdateAnimBg="0"/>
      <p:bldP spid="437265" grpId="0" animBg="1" autoUpdateAnimBg="0"/>
      <p:bldP spid="437266" grpId="0" animBg="1" autoUpdateAnimBg="0"/>
      <p:bldP spid="437267" grpId="0" animBg="1" autoUpdateAnimBg="0"/>
      <p:bldP spid="437268" grpId="0" animBg="1" autoUpdateAnimBg="0"/>
      <p:bldP spid="437275" grpId="0" animBg="1" autoUpdateAnimBg="0"/>
      <p:bldP spid="437275" grpId="1" animBg="1" autoUpdateAnimBg="0"/>
      <p:bldP spid="437277" grpId="0" animBg="1" autoUpdateAnimBg="0"/>
      <p:bldP spid="437277" grpId="1" animBg="1" autoUpdateAnimBg="0"/>
      <p:bldP spid="437279" grpId="0" animBg="1" autoUpdateAnimBg="0"/>
      <p:bldP spid="437279" grpId="1" animBg="1" autoUpdateAnimBg="0"/>
      <p:bldP spid="437289" grpId="0" animBg="1" autoUpdateAnimBg="0"/>
      <p:bldP spid="437309" grpId="0" animBg="1" autoUpdateAnimBg="0"/>
      <p:bldP spid="437309" grpId="1" animBg="1" autoUpdateAnimBg="0"/>
      <p:bldP spid="437317" grpId="0" animBg="1" autoUpdateAnimBg="0"/>
      <p:bldP spid="437317" grpId="1" animBg="1" autoUpdateAnimBg="0"/>
      <p:bldP spid="437317" grpId="2" animBg="1"/>
      <p:bldP spid="437317" grpId="3" animBg="1"/>
      <p:bldP spid="437323" grpId="0" animBg="1" autoUpdateAnimBg="0"/>
      <p:bldP spid="437323" grpId="1" animBg="1" autoUpdateAnimBg="0"/>
      <p:bldP spid="437327" grpId="0" animBg="1" autoUpdateAnimBg="0"/>
      <p:bldP spid="437327" grpId="1" animBg="1" autoUpdateAnimBg="0"/>
      <p:bldP spid="437262" grpId="0" animBg="1" autoUpdateAnimBg="0"/>
      <p:bldP spid="437290" grpId="0" animBg="1" autoUpdateAnimBg="0"/>
      <p:bldP spid="437339" grpId="0" animBg="1"/>
      <p:bldP spid="437339" grpId="1" animBg="1"/>
      <p:bldP spid="437310" grpId="0" autoUpdateAnimBg="0"/>
      <p:bldP spid="437310" grpId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14_07">
            <a:extLst>
              <a:ext uri="{FF2B5EF4-FFF2-40B4-BE49-F238E27FC236}">
                <a16:creationId xmlns:a16="http://schemas.microsoft.com/office/drawing/2014/main" id="{187FCA36-0581-4344-9372-D41E50180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7500" r="22501" b="7500"/>
          <a:stretch>
            <a:fillRect/>
          </a:stretch>
        </p:blipFill>
        <p:spPr bwMode="auto">
          <a:xfrm>
            <a:off x="2209800" y="685800"/>
            <a:ext cx="4625975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5">
            <a:extLst>
              <a:ext uri="{FF2B5EF4-FFF2-40B4-BE49-F238E27FC236}">
                <a16:creationId xmlns:a16="http://schemas.microsoft.com/office/drawing/2014/main" id="{2F1DE78F-FAD8-284C-A2AC-FA655133D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400" y="5592763"/>
            <a:ext cx="4762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000000"/>
                </a:solidFill>
              </a:rPr>
              <a:t>OH</a:t>
            </a:r>
            <a:endParaRPr lang="en-US" altLang="en-US" sz="2400" b="1"/>
          </a:p>
        </p:txBody>
      </p:sp>
      <p:sp>
        <p:nvSpPr>
          <p:cNvPr id="4100" name="Rectangle 6">
            <a:extLst>
              <a:ext uri="{FF2B5EF4-FFF2-40B4-BE49-F238E27FC236}">
                <a16:creationId xmlns:a16="http://schemas.microsoft.com/office/drawing/2014/main" id="{E755BE33-3A37-8C41-904D-54297FBD1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8650" y="3176588"/>
            <a:ext cx="5794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000000"/>
                </a:solidFill>
              </a:rPr>
              <a:t>CH</a:t>
            </a:r>
            <a:r>
              <a:rPr lang="en-US" altLang="en-US" sz="2500" b="1" baseline="-25000">
                <a:solidFill>
                  <a:srgbClr val="000000"/>
                </a:solidFill>
              </a:rPr>
              <a:t>2</a:t>
            </a:r>
            <a:endParaRPr lang="en-US" altLang="en-US" sz="2400" b="1"/>
          </a:p>
        </p:txBody>
      </p:sp>
      <p:sp>
        <p:nvSpPr>
          <p:cNvPr id="4101" name="Rectangle 7">
            <a:extLst>
              <a:ext uri="{FF2B5EF4-FFF2-40B4-BE49-F238E27FC236}">
                <a16:creationId xmlns:a16="http://schemas.microsoft.com/office/drawing/2014/main" id="{B6167F7E-4D1B-2A45-B9BE-11AB02AA1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788" y="3573463"/>
            <a:ext cx="247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000000"/>
                </a:solidFill>
              </a:rPr>
              <a:t>O</a:t>
            </a:r>
            <a:endParaRPr lang="en-US" altLang="en-US" sz="2400" b="1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BB4EE3D9-8C87-5149-AF4E-A7D3F8CB4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138" y="4211638"/>
            <a:ext cx="2555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CC0000"/>
                </a:solidFill>
              </a:rPr>
              <a:t>4</a:t>
            </a:r>
            <a:r>
              <a:rPr lang="en-US" altLang="en-US" sz="2500" b="1">
                <a:solidFill>
                  <a:srgbClr val="CC0000"/>
                </a:solidFill>
                <a:latin typeface="MathematicalPi 1"/>
                <a:sym typeface="Symbol" pitchFamily="2" charset="2"/>
              </a:rPr>
              <a:t>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CDE56B3A-E368-A545-96D8-CD8E4F71F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9863" y="3176588"/>
            <a:ext cx="2555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CC0000"/>
                </a:solidFill>
              </a:rPr>
              <a:t>5</a:t>
            </a:r>
            <a:r>
              <a:rPr lang="en-US" altLang="en-US" sz="2500" b="1">
                <a:solidFill>
                  <a:srgbClr val="CC0000"/>
                </a:solidFill>
                <a:latin typeface="MathematicalPi 1"/>
                <a:sym typeface="Symbol" pitchFamily="2" charset="2"/>
              </a:rPr>
              <a:t></a:t>
            </a:r>
            <a:endParaRPr lang="en-US" altLang="en-US" sz="2200" b="1">
              <a:solidFill>
                <a:srgbClr val="CC0000"/>
              </a:solidFill>
              <a:latin typeface="MathematicalPi 1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1980551F-C5F5-1A4E-85C5-BC8AEF98B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0" y="5202238"/>
            <a:ext cx="2555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CC0000"/>
                </a:solidFill>
              </a:rPr>
              <a:t>3</a:t>
            </a:r>
            <a:r>
              <a:rPr lang="en-US" altLang="en-US" sz="2500" b="1">
                <a:solidFill>
                  <a:srgbClr val="CC0000"/>
                </a:solidFill>
                <a:latin typeface="MathematicalPi 1"/>
                <a:sym typeface="Symbol" pitchFamily="2" charset="2"/>
              </a:rPr>
              <a:t>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EC060078-FC59-9946-B61D-341A18CD3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3650" y="5359400"/>
            <a:ext cx="2555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CC0000"/>
                </a:solidFill>
              </a:rPr>
              <a:t>2</a:t>
            </a:r>
            <a:r>
              <a:rPr lang="en-US" altLang="en-US" sz="2500" b="1">
                <a:solidFill>
                  <a:srgbClr val="CC0000"/>
                </a:solidFill>
                <a:latin typeface="MathematicalPi 1"/>
                <a:sym typeface="Symbol" pitchFamily="2" charset="2"/>
              </a:rPr>
              <a:t></a:t>
            </a: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21F1DBBB-9739-7541-94C1-AC06F4F79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2338" y="4198938"/>
            <a:ext cx="2555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CC0000"/>
                </a:solidFill>
              </a:rPr>
              <a:t>1</a:t>
            </a:r>
            <a:r>
              <a:rPr lang="en-US" altLang="en-US" sz="2500" b="1">
                <a:solidFill>
                  <a:srgbClr val="CC0000"/>
                </a:solidFill>
                <a:latin typeface="MathematicalPi 1"/>
                <a:sym typeface="Symbol" pitchFamily="2" charset="2"/>
              </a:rPr>
              <a:t></a:t>
            </a:r>
          </a:p>
        </p:txBody>
      </p:sp>
      <p:sp>
        <p:nvSpPr>
          <p:cNvPr id="4107" name="Rectangle 13">
            <a:extLst>
              <a:ext uri="{FF2B5EF4-FFF2-40B4-BE49-F238E27FC236}">
                <a16:creationId xmlns:a16="http://schemas.microsoft.com/office/drawing/2014/main" id="{9AAA6C7D-09CA-C24A-A64C-5B8964926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150" y="1012825"/>
            <a:ext cx="5794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000000"/>
                </a:solidFill>
              </a:rPr>
              <a:t>PO</a:t>
            </a:r>
            <a:r>
              <a:rPr lang="en-US" altLang="en-US" sz="2500" b="1" baseline="-25000">
                <a:solidFill>
                  <a:srgbClr val="000000"/>
                </a:solidFill>
              </a:rPr>
              <a:t>4</a:t>
            </a:r>
            <a:endParaRPr lang="en-US" altLang="en-US" sz="2400" b="1"/>
          </a:p>
        </p:txBody>
      </p:sp>
      <p:sp>
        <p:nvSpPr>
          <p:cNvPr id="4108" name="Rectangle 14">
            <a:extLst>
              <a:ext uri="{FF2B5EF4-FFF2-40B4-BE49-F238E27FC236}">
                <a16:creationId xmlns:a16="http://schemas.microsoft.com/office/drawing/2014/main" id="{82E0C6CD-EED1-054F-89D1-E79322517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963" y="2292350"/>
            <a:ext cx="1041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000000"/>
                </a:solidFill>
              </a:rPr>
              <a:t>N base</a:t>
            </a:r>
            <a:endParaRPr lang="en-US" altLang="en-US" sz="2400" b="1"/>
          </a:p>
        </p:txBody>
      </p:sp>
      <p:sp>
        <p:nvSpPr>
          <p:cNvPr id="4109" name="Rectangle 15">
            <a:extLst>
              <a:ext uri="{FF2B5EF4-FFF2-40B4-BE49-F238E27FC236}">
                <a16:creationId xmlns:a16="http://schemas.microsoft.com/office/drawing/2014/main" id="{5292DB78-11EF-6742-8B79-F5BE3CF68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4343400"/>
            <a:ext cx="952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000000"/>
                </a:solidFill>
              </a:rPr>
              <a:t>ribose</a:t>
            </a:r>
            <a:endParaRPr lang="en-US" altLang="en-US" sz="2400" b="1"/>
          </a:p>
        </p:txBody>
      </p:sp>
      <p:sp>
        <p:nvSpPr>
          <p:cNvPr id="4110" name="Rectangle 16">
            <a:extLst>
              <a:ext uri="{FF2B5EF4-FFF2-40B4-BE49-F238E27FC236}">
                <a16:creationId xmlns:a16="http://schemas.microsoft.com/office/drawing/2014/main" id="{AF535A42-3CFA-D248-BFAF-F98DF954C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760413"/>
            <a:ext cx="21097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u="sng">
                <a:solidFill>
                  <a:schemeClr val="bg1"/>
                </a:solidFill>
              </a:rPr>
              <a:t>nucleotide</a:t>
            </a:r>
          </a:p>
        </p:txBody>
      </p:sp>
      <p:sp>
        <p:nvSpPr>
          <p:cNvPr id="4111" name="TextBox 26">
            <a:extLst>
              <a:ext uri="{FF2B5EF4-FFF2-40B4-BE49-F238E27FC236}">
                <a16:creationId xmlns:a16="http://schemas.microsoft.com/office/drawing/2014/main" id="{CE4F8187-C459-3A4C-AC9F-4D5E6DED1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850" y="6338888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Foglia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utoUpdateAnimBg="0"/>
      <p:bldP spid="19" grpId="0" build="p" autoUpdateAnimBg="0"/>
      <p:bldP spid="20" grpId="0" build="p" autoUpdateAnimBg="0"/>
      <p:bldP spid="21" grpId="0" build="p" autoUpdateAnimBg="0"/>
      <p:bldP spid="22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7331-A9DF-4141-877D-9F93DF9E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0"/>
            <a:ext cx="8420100" cy="145573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b="1" u="sng" dirty="0"/>
              <a:t>Leading Strand vs. Lagging Strand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05CC3C71-5FC9-1447-A523-F70543925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0350"/>
            <a:ext cx="8382000" cy="3649663"/>
          </a:xfrm>
        </p:spPr>
        <p:txBody>
          <a:bodyPr anchor="t"/>
          <a:lstStyle/>
          <a:p>
            <a:pPr marL="0" indent="0" defTabSz="914400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/>
              <a:t>Leading strand- </a:t>
            </a:r>
            <a:r>
              <a:rPr lang="en-US" altLang="en-US" sz="4000" u="sng"/>
              <a:t>Needs only one primer </a:t>
            </a:r>
            <a:r>
              <a:rPr lang="en-US" altLang="en-US" sz="4000"/>
              <a:t>and DNA polymerase III continuously adds nucleotides  5’ </a:t>
            </a:r>
            <a:r>
              <a:rPr lang="en-US" altLang="en-US" sz="4000">
                <a:sym typeface="Wingdings" pitchFamily="2" charset="2"/>
              </a:rPr>
              <a:t> 3’ direction</a:t>
            </a:r>
          </a:p>
          <a:p>
            <a:pPr marL="0" indent="0" defTabSz="914400">
              <a:spcAft>
                <a:spcPct val="0"/>
              </a:spcAft>
              <a:buClrTx/>
              <a:buSzTx/>
              <a:buFontTx/>
              <a:buNone/>
            </a:pPr>
            <a:endParaRPr lang="en-US" altLang="en-US" sz="4000"/>
          </a:p>
        </p:txBody>
      </p:sp>
      <p:pic>
        <p:nvPicPr>
          <p:cNvPr id="53251" name="Picture 3">
            <a:extLst>
              <a:ext uri="{FF2B5EF4-FFF2-40B4-BE49-F238E27FC236}">
                <a16:creationId xmlns:a16="http://schemas.microsoft.com/office/drawing/2014/main" id="{9FD363E0-1177-C546-9288-EEAD10107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05200"/>
            <a:ext cx="41148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3A5C-7D41-2646-B8DA-1650FB66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609600"/>
            <a:ext cx="8420100" cy="145573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b="1" u="sng" dirty="0"/>
              <a:t>Leading Strand vs. Lagging Strand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46E6E-5100-734C-8B60-E4FAA4BA5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38" y="2286000"/>
            <a:ext cx="8610600" cy="3649663"/>
          </a:xfrm>
        </p:spPr>
        <p:txBody>
          <a:bodyPr rtlCol="0" anchor="t">
            <a:normAutofit lnSpcReduction="10000"/>
          </a:bodyPr>
          <a:lstStyle/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/>
              <a:t>Lagging strand- The strand that goes in the 3’ </a:t>
            </a:r>
            <a:r>
              <a:rPr lang="en-US" sz="4000" dirty="0">
                <a:sym typeface="Wingdings"/>
              </a:rPr>
              <a:t></a:t>
            </a:r>
            <a:r>
              <a:rPr lang="en-US" sz="4000" dirty="0"/>
              <a:t> 5’ direction so DNA polymerase III does not work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/>
              <a:t>*Many primers are needed and </a:t>
            </a:r>
            <a:r>
              <a:rPr lang="en-US" sz="4000" u="sng" dirty="0"/>
              <a:t>nucleotides are added in short segments </a:t>
            </a:r>
            <a:r>
              <a:rPr lang="en-US" sz="4000" u="sng" dirty="0">
                <a:solidFill>
                  <a:srgbClr val="FF0000"/>
                </a:solidFill>
              </a:rPr>
              <a:t>(Okazaki fragments) </a:t>
            </a:r>
            <a:r>
              <a:rPr lang="en-US" sz="4000" u="sng" dirty="0"/>
              <a:t>in 5’ </a:t>
            </a:r>
            <a:r>
              <a:rPr lang="en-US" sz="4000" u="sng" dirty="0">
                <a:sym typeface="Wingdings"/>
              </a:rPr>
              <a:t> 3’ direction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8A9F23E1-A5A2-6A40-9530-E700684C20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/>
              <a:t>Replication fork</a:t>
            </a:r>
          </a:p>
        </p:txBody>
      </p:sp>
      <p:pic>
        <p:nvPicPr>
          <p:cNvPr id="20482" name="Picture 3">
            <a:extLst>
              <a:ext uri="{FF2B5EF4-FFF2-40B4-BE49-F238E27FC236}">
                <a16:creationId xmlns:a16="http://schemas.microsoft.com/office/drawing/2014/main" id="{440E6AF7-A44E-5A4E-8B27-6EF8E26DB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/>
          <a:stretch>
            <a:fillRect/>
          </a:stretch>
        </p:blipFill>
        <p:spPr bwMode="auto">
          <a:xfrm>
            <a:off x="525463" y="1905000"/>
            <a:ext cx="8229600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4">
            <a:extLst>
              <a:ext uri="{FF2B5EF4-FFF2-40B4-BE49-F238E27FC236}">
                <a16:creationId xmlns:a16="http://schemas.microsoft.com/office/drawing/2014/main" id="{638F2C46-3242-3A4A-836F-4D5E25FB1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562600"/>
            <a:ext cx="4492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000005"/>
                </a:solidFill>
              </a:rPr>
              <a:t>3’</a:t>
            </a:r>
            <a:endParaRPr lang="en-US" altLang="en-US" sz="1900" b="1">
              <a:solidFill>
                <a:srgbClr val="000005"/>
              </a:solidFill>
            </a:endParaRPr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id="{53464F32-88DA-984A-AF12-2E6C5CD63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4738" y="2743200"/>
            <a:ext cx="4492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000005"/>
                </a:solidFill>
              </a:rPr>
              <a:t>5’</a:t>
            </a:r>
            <a:endParaRPr lang="en-US" altLang="en-US" sz="1900" b="1">
              <a:solidFill>
                <a:srgbClr val="000005"/>
              </a:solidFill>
            </a:endParaRPr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12E6178B-24C6-2A44-B44C-0283BBB57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2286000"/>
            <a:ext cx="4492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000005"/>
                </a:solidFill>
              </a:rPr>
              <a:t>3’</a:t>
            </a:r>
            <a:endParaRPr lang="en-US" altLang="en-US" sz="1900" b="1">
              <a:solidFill>
                <a:srgbClr val="000005"/>
              </a:solidFill>
            </a:endParaRPr>
          </a:p>
        </p:txBody>
      </p:sp>
      <p:sp>
        <p:nvSpPr>
          <p:cNvPr id="20486" name="Rectangle 7">
            <a:extLst>
              <a:ext uri="{FF2B5EF4-FFF2-40B4-BE49-F238E27FC236}">
                <a16:creationId xmlns:a16="http://schemas.microsoft.com/office/drawing/2014/main" id="{A759AC4F-4DAE-9E48-8FFC-159FE4E66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048000"/>
            <a:ext cx="4492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000005"/>
                </a:solidFill>
              </a:rPr>
              <a:t>5’</a:t>
            </a:r>
            <a:endParaRPr lang="en-US" altLang="en-US" sz="1900" b="1">
              <a:solidFill>
                <a:srgbClr val="000005"/>
              </a:solidFill>
            </a:endParaRPr>
          </a:p>
        </p:txBody>
      </p:sp>
      <p:sp>
        <p:nvSpPr>
          <p:cNvPr id="20487" name="Rectangle 8">
            <a:extLst>
              <a:ext uri="{FF2B5EF4-FFF2-40B4-BE49-F238E27FC236}">
                <a16:creationId xmlns:a16="http://schemas.microsoft.com/office/drawing/2014/main" id="{62ECB6EA-17BF-BF46-9B4C-3EAB0B935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8" y="5105400"/>
            <a:ext cx="4492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CC0000"/>
                </a:solidFill>
              </a:rPr>
              <a:t>5’</a:t>
            </a:r>
            <a:endParaRPr lang="en-US" altLang="en-US" sz="1900" b="1">
              <a:solidFill>
                <a:srgbClr val="000005"/>
              </a:solidFill>
            </a:endParaRPr>
          </a:p>
        </p:txBody>
      </p:sp>
      <p:sp>
        <p:nvSpPr>
          <p:cNvPr id="20488" name="Rectangle 9">
            <a:extLst>
              <a:ext uri="{FF2B5EF4-FFF2-40B4-BE49-F238E27FC236}">
                <a16:creationId xmlns:a16="http://schemas.microsoft.com/office/drawing/2014/main" id="{895A11A8-CFBD-FA4D-B4D8-DA2F9AC15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810000"/>
            <a:ext cx="4492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CC0000"/>
                </a:solidFill>
              </a:rPr>
              <a:t>3’</a:t>
            </a:r>
            <a:endParaRPr lang="en-US" altLang="en-US" sz="1900" b="1">
              <a:solidFill>
                <a:srgbClr val="000005"/>
              </a:solidFill>
            </a:endParaRPr>
          </a:p>
        </p:txBody>
      </p:sp>
      <p:sp>
        <p:nvSpPr>
          <p:cNvPr id="20489" name="Rectangle 10">
            <a:extLst>
              <a:ext uri="{FF2B5EF4-FFF2-40B4-BE49-F238E27FC236}">
                <a16:creationId xmlns:a16="http://schemas.microsoft.com/office/drawing/2014/main" id="{B4C352A9-D058-1941-A41F-D79D83557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352800"/>
            <a:ext cx="4492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CC0000"/>
                </a:solidFill>
              </a:rPr>
              <a:t>3’</a:t>
            </a:r>
            <a:endParaRPr lang="en-US" altLang="en-US" sz="1900" b="1">
              <a:solidFill>
                <a:srgbClr val="000005"/>
              </a:solidFill>
            </a:endParaRPr>
          </a:p>
        </p:txBody>
      </p:sp>
      <p:sp>
        <p:nvSpPr>
          <p:cNvPr id="20490" name="Rectangle 11">
            <a:extLst>
              <a:ext uri="{FF2B5EF4-FFF2-40B4-BE49-F238E27FC236}">
                <a16:creationId xmlns:a16="http://schemas.microsoft.com/office/drawing/2014/main" id="{D6452F67-5E66-734D-80DE-1A3C7484F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352800"/>
            <a:ext cx="4492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>
                <a:solidFill>
                  <a:srgbClr val="CC0000"/>
                </a:solidFill>
              </a:rPr>
              <a:t>5’</a:t>
            </a:r>
            <a:endParaRPr lang="en-US" altLang="en-US" sz="1900" b="1">
              <a:solidFill>
                <a:srgbClr val="000005"/>
              </a:solidFill>
            </a:endParaRPr>
          </a:p>
        </p:txBody>
      </p:sp>
      <p:sp>
        <p:nvSpPr>
          <p:cNvPr id="418828" name="Rectangle 12">
            <a:extLst>
              <a:ext uri="{FF2B5EF4-FFF2-40B4-BE49-F238E27FC236}">
                <a16:creationId xmlns:a16="http://schemas.microsoft.com/office/drawing/2014/main" id="{DA534EA1-6002-FF42-A751-BE589907F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8413" y="3886200"/>
            <a:ext cx="12874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>
                <a:solidFill>
                  <a:srgbClr val="660000"/>
                </a:solidFill>
              </a:rPr>
              <a:t>helicase</a:t>
            </a:r>
            <a:endParaRPr lang="en-US" altLang="en-US" sz="3000" b="1">
              <a:solidFill>
                <a:srgbClr val="0F116A"/>
              </a:solidFill>
            </a:endParaRP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541A92B3-34D2-6448-B957-7903D4214DB6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5715000"/>
            <a:ext cx="4572000" cy="655638"/>
            <a:chOff x="1584" y="3600"/>
            <a:chExt cx="2880" cy="413"/>
          </a:xfrm>
        </p:grpSpPr>
        <p:sp>
          <p:nvSpPr>
            <p:cNvPr id="20504" name="AutoShape 14">
              <a:extLst>
                <a:ext uri="{FF2B5EF4-FFF2-40B4-BE49-F238E27FC236}">
                  <a16:creationId xmlns:a16="http://schemas.microsoft.com/office/drawing/2014/main" id="{2163C5F6-0FFC-0C4C-98B2-F61DB1FDA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600"/>
              <a:ext cx="2880" cy="192"/>
            </a:xfrm>
            <a:prstGeom prst="rightArrow">
              <a:avLst>
                <a:gd name="adj1" fmla="val 59370"/>
                <a:gd name="adj2" fmla="val 213819"/>
              </a:avLst>
            </a:prstGeom>
            <a:solidFill>
              <a:srgbClr val="00000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/>
            </a:p>
          </p:txBody>
        </p:sp>
        <p:sp>
          <p:nvSpPr>
            <p:cNvPr id="20505" name="Rectangle 15">
              <a:extLst>
                <a:ext uri="{FF2B5EF4-FFF2-40B4-BE49-F238E27FC236}">
                  <a16:creationId xmlns:a16="http://schemas.microsoft.com/office/drawing/2014/main" id="{D4447988-C6BC-0C43-ABEF-217155D33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3744"/>
              <a:ext cx="201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000005"/>
                  </a:solidFill>
                </a:rPr>
                <a:t>direction of replication</a:t>
              </a:r>
              <a:endParaRPr lang="en-US" altLang="en-US" sz="3000" b="1">
                <a:solidFill>
                  <a:srgbClr val="0F116A"/>
                </a:solidFill>
              </a:endParaRPr>
            </a:p>
          </p:txBody>
        </p:sp>
      </p:grpSp>
      <p:sp>
        <p:nvSpPr>
          <p:cNvPr id="418832" name="Rectangle 16">
            <a:extLst>
              <a:ext uri="{FF2B5EF4-FFF2-40B4-BE49-F238E27FC236}">
                <a16:creationId xmlns:a16="http://schemas.microsoft.com/office/drawing/2014/main" id="{7A5BE86B-7E80-1D46-A44B-A6DF26A21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1950" y="6461125"/>
            <a:ext cx="4946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660000"/>
                </a:solidFill>
              </a:rPr>
              <a:t>SSB = single-stranded binding proteins</a:t>
            </a:r>
          </a:p>
        </p:txBody>
      </p:sp>
      <p:sp>
        <p:nvSpPr>
          <p:cNvPr id="418833" name="Rectangle 17">
            <a:extLst>
              <a:ext uri="{FF2B5EF4-FFF2-40B4-BE49-F238E27FC236}">
                <a16:creationId xmlns:a16="http://schemas.microsoft.com/office/drawing/2014/main" id="{2AC9B426-1612-D840-B46E-BD3D341D1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1563" y="2536825"/>
            <a:ext cx="125571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>
                <a:solidFill>
                  <a:srgbClr val="CC0000"/>
                </a:solidFill>
              </a:rPr>
              <a:t>primase</a:t>
            </a:r>
            <a:endParaRPr lang="en-US" altLang="en-US" sz="2200" b="1">
              <a:solidFill>
                <a:srgbClr val="660000"/>
              </a:solidFill>
            </a:endParaRPr>
          </a:p>
        </p:txBody>
      </p:sp>
      <p:sp>
        <p:nvSpPr>
          <p:cNvPr id="418834" name="Rectangle 18">
            <a:extLst>
              <a:ext uri="{FF2B5EF4-FFF2-40B4-BE49-F238E27FC236}">
                <a16:creationId xmlns:a16="http://schemas.microsoft.com/office/drawing/2014/main" id="{FC51093E-520C-044F-9098-7F6DB0FFF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963" y="4595813"/>
            <a:ext cx="20478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200" b="1">
                <a:solidFill>
                  <a:srgbClr val="660000"/>
                </a:solidFill>
              </a:rPr>
              <a:t>DNA </a:t>
            </a:r>
            <a:br>
              <a:rPr lang="en-US" altLang="en-US" sz="2200" b="1">
                <a:solidFill>
                  <a:srgbClr val="660000"/>
                </a:solidFill>
              </a:rPr>
            </a:br>
            <a:r>
              <a:rPr lang="en-US" altLang="en-US" sz="2200" b="1">
                <a:solidFill>
                  <a:srgbClr val="660000"/>
                </a:solidFill>
              </a:rPr>
              <a:t>polymerase III</a:t>
            </a:r>
          </a:p>
        </p:txBody>
      </p:sp>
      <p:sp>
        <p:nvSpPr>
          <p:cNvPr id="418835" name="Rectangle 19">
            <a:extLst>
              <a:ext uri="{FF2B5EF4-FFF2-40B4-BE49-F238E27FC236}">
                <a16:creationId xmlns:a16="http://schemas.microsoft.com/office/drawing/2014/main" id="{525DC19C-6A6E-7A48-9182-017D5C806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150" y="1365250"/>
            <a:ext cx="20478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200" b="1">
                <a:solidFill>
                  <a:srgbClr val="660000"/>
                </a:solidFill>
              </a:rPr>
              <a:t>DNA </a:t>
            </a:r>
            <a:br>
              <a:rPr lang="en-US" altLang="en-US" sz="2200" b="1">
                <a:solidFill>
                  <a:srgbClr val="660000"/>
                </a:solidFill>
              </a:rPr>
            </a:br>
            <a:r>
              <a:rPr lang="en-US" altLang="en-US" sz="2200" b="1">
                <a:solidFill>
                  <a:srgbClr val="660000"/>
                </a:solidFill>
              </a:rPr>
              <a:t>polymerase III</a:t>
            </a:r>
          </a:p>
        </p:txBody>
      </p:sp>
      <p:sp>
        <p:nvSpPr>
          <p:cNvPr id="418836" name="Rectangle 20">
            <a:extLst>
              <a:ext uri="{FF2B5EF4-FFF2-40B4-BE49-F238E27FC236}">
                <a16:creationId xmlns:a16="http://schemas.microsoft.com/office/drawing/2014/main" id="{BD3D8ABD-00E1-8C47-99B1-4B57FCA6A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3" y="1912938"/>
            <a:ext cx="1892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200" b="1">
                <a:solidFill>
                  <a:srgbClr val="660000"/>
                </a:solidFill>
              </a:rPr>
              <a:t>DNA </a:t>
            </a:r>
            <a:br>
              <a:rPr lang="en-US" altLang="en-US" sz="2200" b="1">
                <a:solidFill>
                  <a:srgbClr val="660000"/>
                </a:solidFill>
              </a:rPr>
            </a:br>
            <a:r>
              <a:rPr lang="en-US" altLang="en-US" sz="2200" b="1">
                <a:solidFill>
                  <a:srgbClr val="660000"/>
                </a:solidFill>
              </a:rPr>
              <a:t>polymerase I</a:t>
            </a:r>
          </a:p>
        </p:txBody>
      </p:sp>
      <p:sp>
        <p:nvSpPr>
          <p:cNvPr id="418837" name="Rectangle 21">
            <a:extLst>
              <a:ext uri="{FF2B5EF4-FFF2-40B4-BE49-F238E27FC236}">
                <a16:creationId xmlns:a16="http://schemas.microsoft.com/office/drawing/2014/main" id="{15460919-9721-3E44-9240-152C98A93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538" y="3173413"/>
            <a:ext cx="97631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200" b="1">
                <a:solidFill>
                  <a:srgbClr val="000060"/>
                </a:solidFill>
              </a:rPr>
              <a:t>ligase</a:t>
            </a:r>
          </a:p>
        </p:txBody>
      </p:sp>
      <p:sp>
        <p:nvSpPr>
          <p:cNvPr id="418838" name="AutoShape 22">
            <a:extLst>
              <a:ext uri="{FF2B5EF4-FFF2-40B4-BE49-F238E27FC236}">
                <a16:creationId xmlns:a16="http://schemas.microsoft.com/office/drawing/2014/main" id="{0FCF8CF1-C7E0-5D4B-836D-A22CA0451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1363" y="2665413"/>
            <a:ext cx="1411287" cy="596900"/>
          </a:xfrm>
          <a:prstGeom prst="roundRect">
            <a:avLst>
              <a:gd name="adj" fmla="val 16667"/>
            </a:avLst>
          </a:prstGeom>
          <a:solidFill>
            <a:srgbClr val="FFCC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200" b="1">
                <a:solidFill>
                  <a:srgbClr val="006604"/>
                </a:solidFill>
              </a:rPr>
              <a:t>Okazaki </a:t>
            </a:r>
            <a:br>
              <a:rPr lang="en-US" altLang="en-US" sz="2200" b="1">
                <a:solidFill>
                  <a:srgbClr val="006604"/>
                </a:solidFill>
              </a:rPr>
            </a:br>
            <a:r>
              <a:rPr lang="en-US" altLang="en-US" sz="2200" b="1">
                <a:solidFill>
                  <a:srgbClr val="006604"/>
                </a:solidFill>
              </a:rPr>
              <a:t>fragments</a:t>
            </a:r>
          </a:p>
        </p:txBody>
      </p:sp>
      <p:sp>
        <p:nvSpPr>
          <p:cNvPr id="418839" name="AutoShape 23">
            <a:extLst>
              <a:ext uri="{FF2B5EF4-FFF2-40B4-BE49-F238E27FC236}">
                <a16:creationId xmlns:a16="http://schemas.microsoft.com/office/drawing/2014/main" id="{18573CA4-8CC5-ED45-BDC1-637FE82CB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75" y="5345113"/>
            <a:ext cx="2292350" cy="352425"/>
          </a:xfrm>
          <a:prstGeom prst="roundRect">
            <a:avLst>
              <a:gd name="adj" fmla="val 16667"/>
            </a:avLst>
          </a:prstGeom>
          <a:solidFill>
            <a:srgbClr val="FFCC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600" b="1">
                <a:solidFill>
                  <a:srgbClr val="006604"/>
                </a:solidFill>
              </a:rPr>
              <a:t>leading strand</a:t>
            </a:r>
          </a:p>
        </p:txBody>
      </p:sp>
      <p:sp>
        <p:nvSpPr>
          <p:cNvPr id="418840" name="AutoShape 24">
            <a:extLst>
              <a:ext uri="{FF2B5EF4-FFF2-40B4-BE49-F238E27FC236}">
                <a16:creationId xmlns:a16="http://schemas.microsoft.com/office/drawing/2014/main" id="{B6CF06C8-B3B7-BC46-AD06-C71167592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1527175"/>
            <a:ext cx="2309813" cy="352425"/>
          </a:xfrm>
          <a:prstGeom prst="roundRect">
            <a:avLst>
              <a:gd name="adj" fmla="val 16667"/>
            </a:avLst>
          </a:prstGeom>
          <a:solidFill>
            <a:srgbClr val="FFCC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600" b="1">
                <a:solidFill>
                  <a:srgbClr val="006604"/>
                </a:solidFill>
              </a:rPr>
              <a:t>lagging strand</a:t>
            </a:r>
          </a:p>
        </p:txBody>
      </p:sp>
      <p:sp>
        <p:nvSpPr>
          <p:cNvPr id="418841" name="Rectangle 25">
            <a:extLst>
              <a:ext uri="{FF2B5EF4-FFF2-40B4-BE49-F238E27FC236}">
                <a16:creationId xmlns:a16="http://schemas.microsoft.com/office/drawing/2014/main" id="{EBEE13D8-3596-D645-A57E-9E57663DD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3289300"/>
            <a:ext cx="706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660000"/>
                </a:solidFill>
              </a:rPr>
              <a:t>SSB</a:t>
            </a:r>
          </a:p>
        </p:txBody>
      </p:sp>
      <p:sp>
        <p:nvSpPr>
          <p:cNvPr id="20503" name="TextBox 2">
            <a:extLst>
              <a:ext uri="{FF2B5EF4-FFF2-40B4-BE49-F238E27FC236}">
                <a16:creationId xmlns:a16="http://schemas.microsoft.com/office/drawing/2014/main" id="{D4AA9953-1436-614F-B6F5-703BEF3E5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4163" y="6275388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Foglia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8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8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8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8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8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8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8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18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18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8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8" grpId="0" build="p" autoUpdateAnimBg="0"/>
      <p:bldP spid="418832" grpId="0" build="p" autoUpdateAnimBg="0"/>
      <p:bldP spid="418833" grpId="0" build="p" autoUpdateAnimBg="0"/>
      <p:bldP spid="418834" grpId="0" build="p" autoUpdateAnimBg="0"/>
      <p:bldP spid="418835" grpId="0" build="p" autoUpdateAnimBg="0"/>
      <p:bldP spid="418836" grpId="0" build="p" autoUpdateAnimBg="0"/>
      <p:bldP spid="418837" grpId="0" build="p" autoUpdateAnimBg="0"/>
      <p:bldP spid="418838" grpId="0" build="p" autoUpdateAnimBg="0"/>
      <p:bldP spid="418839" grpId="0" build="p" autoUpdateAnimBg="0"/>
      <p:bldP spid="418840" grpId="0" build="p" autoUpdateAnimBg="0"/>
      <p:bldP spid="418841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338" name="AutoShape 90">
            <a:extLst>
              <a:ext uri="{FF2B5EF4-FFF2-40B4-BE49-F238E27FC236}">
                <a16:creationId xmlns:a16="http://schemas.microsoft.com/office/drawing/2014/main" id="{6C210108-7EC0-4D42-8409-723415F5297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63725" y="3797300"/>
            <a:ext cx="690563" cy="2705100"/>
          </a:xfrm>
          <a:prstGeom prst="downArrow">
            <a:avLst>
              <a:gd name="adj1" fmla="val 47593"/>
              <a:gd name="adj2" fmla="val 89190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437325" name="AutoShape 77">
            <a:extLst>
              <a:ext uri="{FF2B5EF4-FFF2-40B4-BE49-F238E27FC236}">
                <a16:creationId xmlns:a16="http://schemas.microsoft.com/office/drawing/2014/main" id="{32F97570-C894-4A4A-B296-F5C37BF224C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78013" y="209550"/>
            <a:ext cx="690562" cy="3540125"/>
          </a:xfrm>
          <a:prstGeom prst="downArrow">
            <a:avLst>
              <a:gd name="adj1" fmla="val 47583"/>
              <a:gd name="adj2" fmla="val 77134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437288" name="AutoShape 40">
            <a:extLst>
              <a:ext uri="{FF2B5EF4-FFF2-40B4-BE49-F238E27FC236}">
                <a16:creationId xmlns:a16="http://schemas.microsoft.com/office/drawing/2014/main" id="{6A5DCEE7-C140-834E-B3E7-C403FFF32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25" y="674688"/>
            <a:ext cx="690563" cy="5961062"/>
          </a:xfrm>
          <a:prstGeom prst="downArrow">
            <a:avLst>
              <a:gd name="adj1" fmla="val 47583"/>
              <a:gd name="adj2" fmla="val 129882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437255" name="Picture 7" descr="DNA-Replication-templates-c">
            <a:extLst>
              <a:ext uri="{FF2B5EF4-FFF2-40B4-BE49-F238E27FC236}">
                <a16:creationId xmlns:a16="http://schemas.microsoft.com/office/drawing/2014/main" id="{9D105971-5595-AB4B-8F79-DBEB00F08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682625"/>
            <a:ext cx="1992312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70" name="Picture 22" descr="baseATP">
            <a:extLst>
              <a:ext uri="{FF2B5EF4-FFF2-40B4-BE49-F238E27FC236}">
                <a16:creationId xmlns:a16="http://schemas.microsoft.com/office/drawing/2014/main" id="{C8CDF533-3640-C649-B0A0-924D89C1F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-34925"/>
            <a:ext cx="1992313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71" name="AutoShape 23">
            <a:extLst>
              <a:ext uri="{FF2B5EF4-FFF2-40B4-BE49-F238E27FC236}">
                <a16:creationId xmlns:a16="http://schemas.microsoft.com/office/drawing/2014/main" id="{89F6EFA8-3F01-D945-B24D-D5EAE0CC9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763" y="896938"/>
            <a:ext cx="1219200" cy="769937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437272" name="Picture 24" descr="PPi">
            <a:extLst>
              <a:ext uri="{FF2B5EF4-FFF2-40B4-BE49-F238E27FC236}">
                <a16:creationId xmlns:a16="http://schemas.microsoft.com/office/drawing/2014/main" id="{1D22ADB8-F9D9-904B-B227-16F1B5739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592138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69" name="Picture 21" descr="baseGMP">
            <a:extLst>
              <a:ext uri="{FF2B5EF4-FFF2-40B4-BE49-F238E27FC236}">
                <a16:creationId xmlns:a16="http://schemas.microsoft.com/office/drawing/2014/main" id="{19929FA8-9F7F-7248-814E-FDE4BED5B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6213"/>
            <a:ext cx="1974850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54" name="Picture 6" descr="DNA Replication for PPT">
            <a:extLst>
              <a:ext uri="{FF2B5EF4-FFF2-40B4-BE49-F238E27FC236}">
                <a16:creationId xmlns:a16="http://schemas.microsoft.com/office/drawing/2014/main" id="{612113A2-4144-8A4A-9486-5E1F2F5CF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63513"/>
            <a:ext cx="21526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52" name="Picture 4" descr="DNA Replication for PPT">
            <a:extLst>
              <a:ext uri="{FF2B5EF4-FFF2-40B4-BE49-F238E27FC236}">
                <a16:creationId xmlns:a16="http://schemas.microsoft.com/office/drawing/2014/main" id="{86436431-8D9C-5143-885D-9C2724CC9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63513"/>
            <a:ext cx="21526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53" name="Picture 5" descr="DNA-Replication-templates-c">
            <a:extLst>
              <a:ext uri="{FF2B5EF4-FFF2-40B4-BE49-F238E27FC236}">
                <a16:creationId xmlns:a16="http://schemas.microsoft.com/office/drawing/2014/main" id="{81941602-34FF-B647-9150-D9FE288A7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682625"/>
            <a:ext cx="1992313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58" name="Oval 10">
            <a:extLst>
              <a:ext uri="{FF2B5EF4-FFF2-40B4-BE49-F238E27FC236}">
                <a16:creationId xmlns:a16="http://schemas.microsoft.com/office/drawing/2014/main" id="{985FFA76-7CED-DB4B-9335-CC864AA92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7450" y="168275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sp>
        <p:nvSpPr>
          <p:cNvPr id="437263" name="Oval 15">
            <a:extLst>
              <a:ext uri="{FF2B5EF4-FFF2-40B4-BE49-F238E27FC236}">
                <a16:creationId xmlns:a16="http://schemas.microsoft.com/office/drawing/2014/main" id="{ACD6783F-0096-774D-B305-8A97A5345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3" y="168275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sp>
        <p:nvSpPr>
          <p:cNvPr id="437265" name="Oval 17">
            <a:extLst>
              <a:ext uri="{FF2B5EF4-FFF2-40B4-BE49-F238E27FC236}">
                <a16:creationId xmlns:a16="http://schemas.microsoft.com/office/drawing/2014/main" id="{0C0EBB3F-85CF-6B4A-AF8C-5414F9E9C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1900" y="6389688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sp>
        <p:nvSpPr>
          <p:cNvPr id="437266" name="Oval 18">
            <a:extLst>
              <a:ext uri="{FF2B5EF4-FFF2-40B4-BE49-F238E27FC236}">
                <a16:creationId xmlns:a16="http://schemas.microsoft.com/office/drawing/2014/main" id="{04FCF6C6-2B97-9B46-AA03-23BEFC848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6538" y="168275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sp>
        <p:nvSpPr>
          <p:cNvPr id="437267" name="Oval 19">
            <a:extLst>
              <a:ext uri="{FF2B5EF4-FFF2-40B4-BE49-F238E27FC236}">
                <a16:creationId xmlns:a16="http://schemas.microsoft.com/office/drawing/2014/main" id="{06784136-7C7B-034A-AFFE-C0F0834C9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6538" y="6389688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sp>
        <p:nvSpPr>
          <p:cNvPr id="437268" name="Rectangle 20">
            <a:extLst>
              <a:ext uri="{FF2B5EF4-FFF2-40B4-BE49-F238E27FC236}">
                <a16:creationId xmlns:a16="http://schemas.microsoft.com/office/drawing/2014/main" id="{2A99D596-3653-C948-A6C9-CE12B7432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9638" y="276225"/>
            <a:ext cx="2506662" cy="293688"/>
          </a:xfrm>
          <a:prstGeom prst="rect">
            <a:avLst/>
          </a:prstGeom>
          <a:solidFill>
            <a:srgbClr val="CCFFCC"/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CC0000"/>
                </a:solidFill>
              </a:rPr>
              <a:t>need “primer” bases to add on to</a:t>
            </a:r>
            <a:endParaRPr lang="en-US" altLang="en-US" sz="2000" b="1">
              <a:solidFill>
                <a:srgbClr val="CC0000"/>
              </a:solidFill>
            </a:endParaRPr>
          </a:p>
        </p:txBody>
      </p:sp>
      <p:pic>
        <p:nvPicPr>
          <p:cNvPr id="437273" name="Picture 25" descr="baseAMP2">
            <a:extLst>
              <a:ext uri="{FF2B5EF4-FFF2-40B4-BE49-F238E27FC236}">
                <a16:creationId xmlns:a16="http://schemas.microsoft.com/office/drawing/2014/main" id="{1D51425F-63F2-5E4F-A87A-7EAC491D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1141413"/>
            <a:ext cx="199231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75" name="AutoShape 27">
            <a:extLst>
              <a:ext uri="{FF2B5EF4-FFF2-40B4-BE49-F238E27FC236}">
                <a16:creationId xmlns:a16="http://schemas.microsoft.com/office/drawing/2014/main" id="{112E1086-6E7C-9344-9472-E528B8185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4699000"/>
            <a:ext cx="1219200" cy="769938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437276" name="Picture 28" descr="PPi">
            <a:extLst>
              <a:ext uri="{FF2B5EF4-FFF2-40B4-BE49-F238E27FC236}">
                <a16:creationId xmlns:a16="http://schemas.microsoft.com/office/drawing/2014/main" id="{7BBEE788-C7F6-2F47-873A-6D0A821F7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4394200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77" name="AutoShape 29">
            <a:extLst>
              <a:ext uri="{FF2B5EF4-FFF2-40B4-BE49-F238E27FC236}">
                <a16:creationId xmlns:a16="http://schemas.microsoft.com/office/drawing/2014/main" id="{0A6353E1-05F3-0A48-B4C7-5BFF30F64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3403600"/>
            <a:ext cx="1219200" cy="769938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437278" name="Picture 30" descr="PPi">
            <a:extLst>
              <a:ext uri="{FF2B5EF4-FFF2-40B4-BE49-F238E27FC236}">
                <a16:creationId xmlns:a16="http://schemas.microsoft.com/office/drawing/2014/main" id="{7B1E887C-CA6B-C04A-B509-ECB53CC2D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098800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79" name="AutoShape 31">
            <a:extLst>
              <a:ext uri="{FF2B5EF4-FFF2-40B4-BE49-F238E27FC236}">
                <a16:creationId xmlns:a16="http://schemas.microsoft.com/office/drawing/2014/main" id="{F4F688C0-C34E-6642-9C31-9136C825E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2184400"/>
            <a:ext cx="1219200" cy="769938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437280" name="Picture 32" descr="PPi">
            <a:extLst>
              <a:ext uri="{FF2B5EF4-FFF2-40B4-BE49-F238E27FC236}">
                <a16:creationId xmlns:a16="http://schemas.microsoft.com/office/drawing/2014/main" id="{F0AEBC24-B9FF-1240-B6C2-184709884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1879600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81" name="Picture 33" descr="PPi">
            <a:extLst>
              <a:ext uri="{FF2B5EF4-FFF2-40B4-BE49-F238E27FC236}">
                <a16:creationId xmlns:a16="http://schemas.microsoft.com/office/drawing/2014/main" id="{999387D4-F36C-1440-A7DF-8C2DAFA7B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584200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82" name="Picture 34" descr="baseGTP">
            <a:extLst>
              <a:ext uri="{FF2B5EF4-FFF2-40B4-BE49-F238E27FC236}">
                <a16:creationId xmlns:a16="http://schemas.microsoft.com/office/drawing/2014/main" id="{320AAE41-AC03-C14D-A659-C781565BD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1217613"/>
            <a:ext cx="19748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83" name="Picture 35" descr="baseGMP2">
            <a:extLst>
              <a:ext uri="{FF2B5EF4-FFF2-40B4-BE49-F238E27FC236}">
                <a16:creationId xmlns:a16="http://schemas.microsoft.com/office/drawing/2014/main" id="{31124A5C-30E5-DA48-9DA0-10B195AC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2378075"/>
            <a:ext cx="19843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84" name="Picture 36" descr="baseTTP">
            <a:extLst>
              <a:ext uri="{FF2B5EF4-FFF2-40B4-BE49-F238E27FC236}">
                <a16:creationId xmlns:a16="http://schemas.microsoft.com/office/drawing/2014/main" id="{002D882E-A21B-1840-87DB-D80EA41D5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2451100"/>
            <a:ext cx="196532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85" name="Picture 37" descr="baseTMP2">
            <a:extLst>
              <a:ext uri="{FF2B5EF4-FFF2-40B4-BE49-F238E27FC236}">
                <a16:creationId xmlns:a16="http://schemas.microsoft.com/office/drawing/2014/main" id="{6B6A64AE-C90E-7B40-9358-AF95293A8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3611563"/>
            <a:ext cx="197485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86" name="Picture 38" descr="baseCTP">
            <a:extLst>
              <a:ext uri="{FF2B5EF4-FFF2-40B4-BE49-F238E27FC236}">
                <a16:creationId xmlns:a16="http://schemas.microsoft.com/office/drawing/2014/main" id="{0181362A-3992-F14F-8607-A68A4631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3684588"/>
            <a:ext cx="19558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87" name="Picture 39" descr="baseCMP2">
            <a:extLst>
              <a:ext uri="{FF2B5EF4-FFF2-40B4-BE49-F238E27FC236}">
                <a16:creationId xmlns:a16="http://schemas.microsoft.com/office/drawing/2014/main" id="{FECAFFFA-29B9-954B-BCF0-3A05410E5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4846638"/>
            <a:ext cx="196532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89" name="Oval 41">
            <a:extLst>
              <a:ext uri="{FF2B5EF4-FFF2-40B4-BE49-F238E27FC236}">
                <a16:creationId xmlns:a16="http://schemas.microsoft.com/office/drawing/2014/main" id="{E1680C92-C948-B149-A1EA-CD95DA4F7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75" y="168275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pic>
        <p:nvPicPr>
          <p:cNvPr id="437291" name="Picture 43" descr="baseCMP3">
            <a:extLst>
              <a:ext uri="{FF2B5EF4-FFF2-40B4-BE49-F238E27FC236}">
                <a16:creationId xmlns:a16="http://schemas.microsoft.com/office/drawing/2014/main" id="{D1C7443F-C090-514C-8F9F-05C1172F7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735013"/>
            <a:ext cx="196532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308" name="Picture 60" descr="baseTTP2">
            <a:extLst>
              <a:ext uri="{FF2B5EF4-FFF2-40B4-BE49-F238E27FC236}">
                <a16:creationId xmlns:a16="http://schemas.microsoft.com/office/drawing/2014/main" id="{027983CC-87E5-9842-BEFE-B7D7BCA87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978025"/>
            <a:ext cx="196532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309" name="Rectangle 61">
            <a:extLst>
              <a:ext uri="{FF2B5EF4-FFF2-40B4-BE49-F238E27FC236}">
                <a16:creationId xmlns:a16="http://schemas.microsoft.com/office/drawing/2014/main" id="{59293648-52FB-E04B-984E-C097F5A16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400" y="1350963"/>
            <a:ext cx="1506538" cy="660400"/>
          </a:xfrm>
          <a:prstGeom prst="rect">
            <a:avLst/>
          </a:prstGeom>
          <a:solidFill>
            <a:srgbClr val="CC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00"/>
                </a:solidFill>
              </a:rPr>
              <a:t>no energy to bond</a:t>
            </a:r>
            <a:endParaRPr lang="en-US" altLang="en-US" sz="2000" b="1">
              <a:solidFill>
                <a:srgbClr val="000000"/>
              </a:solidFill>
            </a:endParaRPr>
          </a:p>
        </p:txBody>
      </p:sp>
      <p:pic>
        <p:nvPicPr>
          <p:cNvPr id="437312" name="Picture 64" descr="baseCMP2">
            <a:extLst>
              <a:ext uri="{FF2B5EF4-FFF2-40B4-BE49-F238E27FC236}">
                <a16:creationId xmlns:a16="http://schemas.microsoft.com/office/drawing/2014/main" id="{2D087D90-A301-8645-8849-1D99DD504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211513"/>
            <a:ext cx="196532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317" name="AutoShape 69">
            <a:extLst>
              <a:ext uri="{FF2B5EF4-FFF2-40B4-BE49-F238E27FC236}">
                <a16:creationId xmlns:a16="http://schemas.microsoft.com/office/drawing/2014/main" id="{7ED0C55D-9531-644F-B476-7610DDCFF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6338" y="3087688"/>
            <a:ext cx="1219200" cy="769937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437318" name="Picture 70" descr="baseTTP2">
            <a:extLst>
              <a:ext uri="{FF2B5EF4-FFF2-40B4-BE49-F238E27FC236}">
                <a16:creationId xmlns:a16="http://schemas.microsoft.com/office/drawing/2014/main" id="{763E4BF1-6A4B-014C-9EE7-E27C00D4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978025"/>
            <a:ext cx="196532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319" name="Picture 71" descr="PPi">
            <a:extLst>
              <a:ext uri="{FF2B5EF4-FFF2-40B4-BE49-F238E27FC236}">
                <a16:creationId xmlns:a16="http://schemas.microsoft.com/office/drawing/2014/main" id="{DAF8E350-CB72-094F-82D4-E2A11A4A5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2986088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320" name="Picture 72" descr="baseTMP2">
            <a:extLst>
              <a:ext uri="{FF2B5EF4-FFF2-40B4-BE49-F238E27FC236}">
                <a16:creationId xmlns:a16="http://schemas.microsoft.com/office/drawing/2014/main" id="{80E91FF0-B9D0-F244-BC30-B9F66BB3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1978025"/>
            <a:ext cx="197485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321" name="Picture 73" descr="baseCTP">
            <a:extLst>
              <a:ext uri="{FF2B5EF4-FFF2-40B4-BE49-F238E27FC236}">
                <a16:creationId xmlns:a16="http://schemas.microsoft.com/office/drawing/2014/main" id="{4B1683C1-201F-0042-A168-32EB4EF03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731838"/>
            <a:ext cx="19558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322" name="Picture 74" descr="baseCMP2">
            <a:extLst>
              <a:ext uri="{FF2B5EF4-FFF2-40B4-BE49-F238E27FC236}">
                <a16:creationId xmlns:a16="http://schemas.microsoft.com/office/drawing/2014/main" id="{3D1A4F81-8C24-084E-8126-F047ECC65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731838"/>
            <a:ext cx="196532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323" name="AutoShape 75">
            <a:extLst>
              <a:ext uri="{FF2B5EF4-FFF2-40B4-BE49-F238E27FC236}">
                <a16:creationId xmlns:a16="http://schemas.microsoft.com/office/drawing/2014/main" id="{39D33002-34B7-654C-9493-F277B51B5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6338" y="1763713"/>
            <a:ext cx="1219200" cy="769937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437324" name="Picture 76" descr="PPi">
            <a:extLst>
              <a:ext uri="{FF2B5EF4-FFF2-40B4-BE49-F238E27FC236}">
                <a16:creationId xmlns:a16="http://schemas.microsoft.com/office/drawing/2014/main" id="{74BEADAC-E8D8-014A-ADCE-9A58B5D8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1609725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327" name="AutoShape 79">
            <a:extLst>
              <a:ext uri="{FF2B5EF4-FFF2-40B4-BE49-F238E27FC236}">
                <a16:creationId xmlns:a16="http://schemas.microsoft.com/office/drawing/2014/main" id="{3927C681-EFE1-7E4C-9758-B0D9AB8B9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7300" y="5556250"/>
            <a:ext cx="1219200" cy="769938"/>
          </a:xfrm>
          <a:prstGeom prst="irregularSeal1">
            <a:avLst/>
          </a:prstGeom>
          <a:solidFill>
            <a:srgbClr val="FFEA18"/>
          </a:solidFill>
          <a:ln w="38100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0000"/>
                </a:solidFill>
              </a:rPr>
              <a:t>energy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pic>
        <p:nvPicPr>
          <p:cNvPr id="437328" name="Picture 80" descr="PPi">
            <a:extLst>
              <a:ext uri="{FF2B5EF4-FFF2-40B4-BE49-F238E27FC236}">
                <a16:creationId xmlns:a16="http://schemas.microsoft.com/office/drawing/2014/main" id="{1F727246-A590-4E45-9282-FA9A86BD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5402263"/>
            <a:ext cx="6762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9">
            <a:extLst>
              <a:ext uri="{FF2B5EF4-FFF2-40B4-BE49-F238E27FC236}">
                <a16:creationId xmlns:a16="http://schemas.microsoft.com/office/drawing/2014/main" id="{B3D9FEAA-D174-594D-A56D-415A7D43CA90}"/>
              </a:ext>
            </a:extLst>
          </p:cNvPr>
          <p:cNvGrpSpPr>
            <a:grpSpLocks/>
          </p:cNvGrpSpPr>
          <p:nvPr/>
        </p:nvGrpSpPr>
        <p:grpSpPr bwMode="auto">
          <a:xfrm>
            <a:off x="3829050" y="4430713"/>
            <a:ext cx="1343025" cy="395287"/>
            <a:chOff x="2384" y="2880"/>
            <a:chExt cx="846" cy="249"/>
          </a:xfrm>
        </p:grpSpPr>
        <p:sp>
          <p:nvSpPr>
            <p:cNvPr id="22584" name="AutoShape 85">
              <a:extLst>
                <a:ext uri="{FF2B5EF4-FFF2-40B4-BE49-F238E27FC236}">
                  <a16:creationId xmlns:a16="http://schemas.microsoft.com/office/drawing/2014/main" id="{691D560E-2427-E744-916D-99FFD14FC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6" y="2902"/>
              <a:ext cx="484" cy="193"/>
            </a:xfrm>
            <a:prstGeom prst="roundRect">
              <a:avLst>
                <a:gd name="adj" fmla="val 16667"/>
              </a:avLst>
            </a:prstGeom>
            <a:solidFill>
              <a:srgbClr val="FFCC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CC0000"/>
                  </a:solidFill>
                </a:rPr>
                <a:t>ligase</a:t>
              </a:r>
            </a:p>
          </p:txBody>
        </p:sp>
        <p:grpSp>
          <p:nvGrpSpPr>
            <p:cNvPr id="22585" name="Group 86">
              <a:extLst>
                <a:ext uri="{FF2B5EF4-FFF2-40B4-BE49-F238E27FC236}">
                  <a16:creationId xmlns:a16="http://schemas.microsoft.com/office/drawing/2014/main" id="{62D9E572-B4F0-1D49-9AD7-802E61F812E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2463" y="2801"/>
              <a:ext cx="249" cy="407"/>
              <a:chOff x="3205" y="1759"/>
              <a:chExt cx="249" cy="407"/>
            </a:xfrm>
          </p:grpSpPr>
          <p:sp>
            <p:nvSpPr>
              <p:cNvPr id="22586" name="Oval 87">
                <a:extLst>
                  <a:ext uri="{FF2B5EF4-FFF2-40B4-BE49-F238E27FC236}">
                    <a16:creationId xmlns:a16="http://schemas.microsoft.com/office/drawing/2014/main" id="{DB676F74-09F3-714B-9693-7AC8BE1BA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5" y="1917"/>
                <a:ext cx="249" cy="249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/>
              </a:p>
            </p:txBody>
          </p:sp>
          <p:sp>
            <p:nvSpPr>
              <p:cNvPr id="22587" name="AutoShape 88">
                <a:extLst>
                  <a:ext uri="{FF2B5EF4-FFF2-40B4-BE49-F238E27FC236}">
                    <a16:creationId xmlns:a16="http://schemas.microsoft.com/office/drawing/2014/main" id="{F09B8196-5169-B341-8222-15814CBAD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7" y="1759"/>
                <a:ext cx="244" cy="263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/>
              </a:p>
            </p:txBody>
          </p:sp>
        </p:grpSp>
      </p:grpSp>
      <p:sp>
        <p:nvSpPr>
          <p:cNvPr id="437262" name="Oval 14">
            <a:extLst>
              <a:ext uri="{FF2B5EF4-FFF2-40B4-BE49-F238E27FC236}">
                <a16:creationId xmlns:a16="http://schemas.microsoft.com/office/drawing/2014/main" id="{3044C07E-DD5F-9940-B4CC-B45C5EFE6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3" y="6389688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sp>
        <p:nvSpPr>
          <p:cNvPr id="437290" name="Oval 42">
            <a:extLst>
              <a:ext uri="{FF2B5EF4-FFF2-40B4-BE49-F238E27FC236}">
                <a16:creationId xmlns:a16="http://schemas.microsoft.com/office/drawing/2014/main" id="{DB2E7880-0AA0-3F44-91E4-7114A5B79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75" y="6389688"/>
            <a:ext cx="304800" cy="304800"/>
          </a:xfrm>
          <a:prstGeom prst="ellipse">
            <a:avLst/>
          </a:prstGeom>
          <a:solidFill>
            <a:srgbClr val="0F116A"/>
          </a:solidFill>
          <a:ln w="9525">
            <a:solidFill>
              <a:srgbClr val="0F116A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  <a:r>
              <a:rPr lang="en-US" altLang="en-US" sz="2000" b="1">
                <a:solidFill>
                  <a:schemeClr val="bg1"/>
                </a:solidFill>
                <a:sym typeface="Symbol" pitchFamily="2" charset="2"/>
              </a:rPr>
              <a:t></a:t>
            </a:r>
          </a:p>
        </p:txBody>
      </p:sp>
      <p:pic>
        <p:nvPicPr>
          <p:cNvPr id="437326" name="Picture 78" descr="baseGMP2">
            <a:extLst>
              <a:ext uri="{FF2B5EF4-FFF2-40B4-BE49-F238E27FC236}">
                <a16:creationId xmlns:a16="http://schemas.microsoft.com/office/drawing/2014/main" id="{AA62FC07-9E03-A642-81AE-C272DB12C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5711825"/>
            <a:ext cx="19843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331" name="Line 83">
            <a:extLst>
              <a:ext uri="{FF2B5EF4-FFF2-40B4-BE49-F238E27FC236}">
                <a16:creationId xmlns:a16="http://schemas.microsoft.com/office/drawing/2014/main" id="{95190A2B-DBBA-E143-BBB1-C5299055D7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4750" y="4502150"/>
            <a:ext cx="114300" cy="254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7329" name="Picture 81" descr="baseATP">
            <a:extLst>
              <a:ext uri="{FF2B5EF4-FFF2-40B4-BE49-F238E27FC236}">
                <a16:creationId xmlns:a16="http://schemas.microsoft.com/office/drawing/2014/main" id="{39C2CE15-FBD8-824F-990A-8DE92A6EA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4459288"/>
            <a:ext cx="1992313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330" name="Picture 82" descr="baseAMP2">
            <a:extLst>
              <a:ext uri="{FF2B5EF4-FFF2-40B4-BE49-F238E27FC236}">
                <a16:creationId xmlns:a16="http://schemas.microsoft.com/office/drawing/2014/main" id="{7F140179-CDE5-7A46-944B-80F52FC7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4451350"/>
            <a:ext cx="1992312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339" name="Oval 91">
            <a:extLst>
              <a:ext uri="{FF2B5EF4-FFF2-40B4-BE49-F238E27FC236}">
                <a16:creationId xmlns:a16="http://schemas.microsoft.com/office/drawing/2014/main" id="{315FAA28-9295-3942-AB0A-FC01CCB80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0263" y="4129088"/>
            <a:ext cx="822325" cy="884237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437310" name="Text Box 62">
            <a:extLst>
              <a:ext uri="{FF2B5EF4-FFF2-40B4-BE49-F238E27FC236}">
                <a16:creationId xmlns:a16="http://schemas.microsoft.com/office/drawing/2014/main" id="{23295D72-596C-994F-85C9-4215B5C1A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050" y="1344613"/>
            <a:ext cx="89376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800">
                <a:solidFill>
                  <a:srgbClr val="000000"/>
                </a:solidFill>
                <a:ea typeface="Geneva" panose="020B0503030404040204" pitchFamily="34" charset="0"/>
                <a:cs typeface="Geneva" panose="020B0503030404040204" pitchFamily="34" charset="0"/>
                <a:sym typeface="Wingdings" pitchFamily="2" charset="2"/>
              </a:rPr>
              <a:t></a:t>
            </a:r>
            <a:endParaRPr lang="en-US" altLang="en-US" sz="8800">
              <a:solidFill>
                <a:srgbClr val="000000"/>
              </a:solidFill>
              <a:ea typeface="Geneva" panose="020B0503030404040204" pitchFamily="34" charset="0"/>
              <a:cs typeface="Geneva" panose="020B05030304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37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37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437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7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7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7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7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37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37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3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37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37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37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9" dur="500"/>
                                        <p:tgtEl>
                                          <p:spTgt spid="437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37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37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7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7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7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72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7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437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1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37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37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37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37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37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37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2" dur="500"/>
                                        <p:tgtEl>
                                          <p:spTgt spid="437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37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37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7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437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37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37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437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6" dur="500"/>
                                        <p:tgtEl>
                                          <p:spTgt spid="437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437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437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37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37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37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37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9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5" dur="500"/>
                                        <p:tgtEl>
                                          <p:spTgt spid="437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437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437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4372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0" dur="500"/>
                                        <p:tgtEl>
                                          <p:spTgt spid="437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372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437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1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37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37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37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37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8" presetID="9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500"/>
                                        <p:tgtEl>
                                          <p:spTgt spid="437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37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37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37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37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37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37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4372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437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8" dur="500"/>
                                        <p:tgtEl>
                                          <p:spTgt spid="437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 nodeType="clickPar">
                      <p:stCondLst>
                        <p:cond delay="indefinite"/>
                      </p:stCondLst>
                      <p:childTnLst>
                        <p:par>
                          <p:cTn id="2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3" dur="500"/>
                                        <p:tgtEl>
                                          <p:spTgt spid="4373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7" dur="500"/>
                                        <p:tgtEl>
                                          <p:spTgt spid="437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2" dur="500"/>
                                        <p:tgtEl>
                                          <p:spTgt spid="437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437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49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7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500"/>
                                        <p:tgtEl>
                                          <p:spTgt spid="437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 nodeType="clickPar">
                      <p:stCondLst>
                        <p:cond delay="indefinite"/>
                      </p:stCondLst>
                      <p:childTnLst>
                        <p:par>
                          <p:cTn id="2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500"/>
                                        <p:tgtEl>
                                          <p:spTgt spid="4373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8" dur="500"/>
                                        <p:tgtEl>
                                          <p:spTgt spid="437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 nodeType="clickPar">
                      <p:stCondLst>
                        <p:cond delay="indefinite"/>
                      </p:stCondLst>
                      <p:childTnLst>
                        <p:par>
                          <p:cTn id="2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3" dur="500"/>
                                        <p:tgtEl>
                                          <p:spTgt spid="437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7" dur="500"/>
                                        <p:tgtEl>
                                          <p:spTgt spid="437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1" dur="500"/>
                                        <p:tgtEl>
                                          <p:spTgt spid="437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4" dur="500"/>
                                        <p:tgtEl>
                                          <p:spTgt spid="437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7" dur="500"/>
                                        <p:tgtEl>
                                          <p:spTgt spid="437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 nodeType="clickPar">
                      <p:stCondLst>
                        <p:cond delay="indefinite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3" dur="500"/>
                                        <p:tgtEl>
                                          <p:spTgt spid="4373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 nodeType="clickPar">
                      <p:stCondLst>
                        <p:cond delay="indefinite"/>
                      </p:stCondLst>
                      <p:childTnLst>
                        <p:par>
                          <p:cTn id="2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8" dur="500"/>
                                        <p:tgtEl>
                                          <p:spTgt spid="437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 nodeType="clickPar">
                      <p:stCondLst>
                        <p:cond delay="indefinite"/>
                      </p:stCondLst>
                      <p:childTnLst>
                        <p:par>
                          <p:cTn id="3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2" dur="500"/>
                                        <p:tgtEl>
                                          <p:spTgt spid="437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7" dur="500"/>
                                        <p:tgtEl>
                                          <p:spTgt spid="437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1" dur="500"/>
                                        <p:tgtEl>
                                          <p:spTgt spid="437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3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437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0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1" dur="75"/>
                                        <p:tgtEl>
                                          <p:spTgt spid="437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6075"/>
                            </p:stCondLst>
                            <p:childTnLst>
                              <p:par>
                                <p:cTn id="324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 nodeType="clickPar">
                      <p:stCondLst>
                        <p:cond delay="indefinite"/>
                      </p:stCondLst>
                      <p:childTnLst>
                        <p:par>
                          <p:cTn id="3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2" dur="500"/>
                                        <p:tgtEl>
                                          <p:spTgt spid="4373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 nodeType="clickPar">
                      <p:stCondLst>
                        <p:cond delay="indefinite"/>
                      </p:stCondLst>
                      <p:childTnLst>
                        <p:par>
                          <p:cTn id="3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6" dur="500"/>
                                        <p:tgtEl>
                                          <p:spTgt spid="437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1" dur="500"/>
                                        <p:tgtEl>
                                          <p:spTgt spid="4373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5" dur="500"/>
                                        <p:tgtEl>
                                          <p:spTgt spid="437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7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437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437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437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437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4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5" dur="75"/>
                                        <p:tgtEl>
                                          <p:spTgt spid="437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3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 nodeType="afterGroup">
                            <p:stCondLst>
                              <p:cond delay="6075"/>
                            </p:stCondLst>
                            <p:childTnLst>
                              <p:par>
                                <p:cTn id="358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9" dur="500"/>
                                        <p:tgtEl>
                                          <p:spTgt spid="437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/>
                                        <p:tgtEl>
                                          <p:spTgt spid="437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 nodeType="clickPar">
                      <p:stCondLst>
                        <p:cond delay="indefinite"/>
                      </p:stCondLst>
                      <p:childTnLst>
                        <p:par>
                          <p:cTn id="3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4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437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437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437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437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 nodeType="clickPar">
                      <p:stCondLst>
                        <p:cond delay="indefinite"/>
                      </p:stCondLst>
                      <p:childTnLst>
                        <p:par>
                          <p:cTn id="3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4" dur="500"/>
                                        <p:tgtEl>
                                          <p:spTgt spid="437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7" dur="500"/>
                                        <p:tgtEl>
                                          <p:spTgt spid="4373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 nodeType="clickPar">
                      <p:stCondLst>
                        <p:cond delay="indefinite"/>
                      </p:stCondLst>
                      <p:childTnLst>
                        <p:par>
                          <p:cTn id="3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2" dur="500"/>
                                        <p:tgtEl>
                                          <p:spTgt spid="4373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 nodeType="clickPar">
                      <p:stCondLst>
                        <p:cond delay="indefinite"/>
                      </p:stCondLst>
                      <p:childTnLst>
                        <p:par>
                          <p:cTn id="3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6" dur="500"/>
                                        <p:tgtEl>
                                          <p:spTgt spid="437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1" dur="500"/>
                                        <p:tgtEl>
                                          <p:spTgt spid="4373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5" dur="500"/>
                                        <p:tgtEl>
                                          <p:spTgt spid="437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7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437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437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4373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437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4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5" dur="75"/>
                                        <p:tgtEl>
                                          <p:spTgt spid="437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3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 nodeType="afterGroup">
                            <p:stCondLst>
                              <p:cond delay="6075"/>
                            </p:stCondLst>
                            <p:childTnLst>
                              <p:par>
                                <p:cTn id="408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9" dur="500"/>
                                        <p:tgtEl>
                                          <p:spTgt spid="437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0" dur="500"/>
                                        <p:tgtEl>
                                          <p:spTgt spid="437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 nodeType="clickPar">
                      <p:stCondLst>
                        <p:cond delay="indefinite"/>
                      </p:stCondLst>
                      <p:childTnLst>
                        <p:par>
                          <p:cTn id="4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4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437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437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437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437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 nodeType="clickPar">
                      <p:stCondLst>
                        <p:cond delay="indefinite"/>
                      </p:stCondLst>
                      <p:childTnLst>
                        <p:par>
                          <p:cTn id="4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4" dur="500"/>
                                        <p:tgtEl>
                                          <p:spTgt spid="437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 nodeType="clickPar">
                      <p:stCondLst>
                        <p:cond delay="indefinite"/>
                      </p:stCondLst>
                      <p:childTnLst>
                        <p:par>
                          <p:cTn id="4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 nodeType="clickPar">
                      <p:stCondLst>
                        <p:cond delay="indefinite"/>
                      </p:stCondLst>
                      <p:childTnLst>
                        <p:par>
                          <p:cTn id="4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3" dur="500"/>
                                        <p:tgtEl>
                                          <p:spTgt spid="437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7" dur="500"/>
                                        <p:tgtEl>
                                          <p:spTgt spid="437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338" grpId="0" animBg="1"/>
      <p:bldP spid="437325" grpId="0" animBg="1"/>
      <p:bldP spid="437288" grpId="0" animBg="1"/>
      <p:bldP spid="437271" grpId="0" animBg="1" autoUpdateAnimBg="0"/>
      <p:bldP spid="437271" grpId="1" animBg="1" autoUpdateAnimBg="0"/>
      <p:bldP spid="437258" grpId="0" animBg="1" autoUpdateAnimBg="0"/>
      <p:bldP spid="437263" grpId="0" animBg="1" autoUpdateAnimBg="0"/>
      <p:bldP spid="437265" grpId="0" animBg="1" autoUpdateAnimBg="0"/>
      <p:bldP spid="437266" grpId="0" animBg="1" autoUpdateAnimBg="0"/>
      <p:bldP spid="437267" grpId="0" animBg="1" autoUpdateAnimBg="0"/>
      <p:bldP spid="437268" grpId="0" animBg="1" autoUpdateAnimBg="0"/>
      <p:bldP spid="437275" grpId="0" animBg="1" autoUpdateAnimBg="0"/>
      <p:bldP spid="437275" grpId="1" animBg="1" autoUpdateAnimBg="0"/>
      <p:bldP spid="437277" grpId="0" animBg="1" autoUpdateAnimBg="0"/>
      <p:bldP spid="437277" grpId="1" animBg="1" autoUpdateAnimBg="0"/>
      <p:bldP spid="437279" grpId="0" animBg="1" autoUpdateAnimBg="0"/>
      <p:bldP spid="437279" grpId="1" animBg="1" autoUpdateAnimBg="0"/>
      <p:bldP spid="437289" grpId="0" animBg="1" autoUpdateAnimBg="0"/>
      <p:bldP spid="437309" grpId="0" animBg="1" autoUpdateAnimBg="0"/>
      <p:bldP spid="437309" grpId="1" animBg="1" autoUpdateAnimBg="0"/>
      <p:bldP spid="437317" grpId="0" animBg="1" autoUpdateAnimBg="0"/>
      <p:bldP spid="437317" grpId="1" animBg="1" autoUpdateAnimBg="0"/>
      <p:bldP spid="437317" grpId="2" animBg="1"/>
      <p:bldP spid="437317" grpId="3" animBg="1"/>
      <p:bldP spid="437323" grpId="0" animBg="1" autoUpdateAnimBg="0"/>
      <p:bldP spid="437323" grpId="1" animBg="1" autoUpdateAnimBg="0"/>
      <p:bldP spid="437327" grpId="0" animBg="1" autoUpdateAnimBg="0"/>
      <p:bldP spid="437327" grpId="1" animBg="1" autoUpdateAnimBg="0"/>
      <p:bldP spid="437262" grpId="0" animBg="1" autoUpdateAnimBg="0"/>
      <p:bldP spid="437290" grpId="0" animBg="1" autoUpdateAnimBg="0"/>
      <p:bldP spid="437339" grpId="0" animBg="1"/>
      <p:bldP spid="437339" grpId="1" animBg="1"/>
      <p:bldP spid="437310" grpId="0" autoUpdateAnimBg="0"/>
      <p:bldP spid="437310" grpId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>
            <a:extLst>
              <a:ext uri="{FF2B5EF4-FFF2-40B4-BE49-F238E27FC236}">
                <a16:creationId xmlns:a16="http://schemas.microsoft.com/office/drawing/2014/main" id="{5E7D6A3F-EB84-7A45-99E0-93E85E2C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1536700"/>
            <a:ext cx="51943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20F96-BC0F-3F4D-A5BD-5C4EBBB3C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609600"/>
            <a:ext cx="8420100" cy="145573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b="1" u="sng" dirty="0"/>
              <a:t>Steps for Elongation of the lagging strands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9FC69-81B6-194B-9D3B-4A2CF9DB9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38" y="2286000"/>
            <a:ext cx="8610600" cy="4343400"/>
          </a:xfrm>
        </p:spPr>
        <p:txBody>
          <a:bodyPr rtlCol="0" anchor="t">
            <a:normAutofit fontScale="92500" lnSpcReduction="10000"/>
          </a:bodyPr>
          <a:lstStyle/>
          <a:p>
            <a:pPr marL="742950" indent="-7429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defRPr/>
            </a:pPr>
            <a:r>
              <a:rPr lang="en-US" sz="4000" dirty="0"/>
              <a:t>RNA primase adds RNA primer</a:t>
            </a:r>
          </a:p>
          <a:p>
            <a:pPr marL="742950" indent="-7429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defRPr/>
            </a:pPr>
            <a:r>
              <a:rPr lang="en-US" sz="4000" dirty="0"/>
              <a:t>DNA Polymerase III adds nucleotides in 5’ to 3’ direction</a:t>
            </a:r>
          </a:p>
          <a:p>
            <a:pPr marL="742950" indent="-7429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defRPr/>
            </a:pPr>
            <a:r>
              <a:rPr lang="en-US" sz="4000" dirty="0"/>
              <a:t>DNA Poly III detaches when it reaches next primer</a:t>
            </a:r>
          </a:p>
          <a:p>
            <a:pPr marL="742950" indent="-7429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defRPr/>
            </a:pPr>
            <a:r>
              <a:rPr lang="en-US" sz="4000" u="sng" dirty="0"/>
              <a:t>DNA Polymerase I replaces the RNA primer with DNA nucleotides</a:t>
            </a:r>
          </a:p>
          <a:p>
            <a:pPr marL="742950" indent="-7429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defRPr/>
            </a:pPr>
            <a:r>
              <a:rPr lang="en-US" sz="4000" u="sng" dirty="0"/>
              <a:t>DNA ligase joins the Okazaki fragments</a:t>
            </a:r>
          </a:p>
          <a:p>
            <a:pPr marL="742950" indent="-7429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defRPr/>
            </a:pPr>
            <a:endParaRPr lang="en-US" sz="4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EA871E-DCF9-4145-A1D3-4EB079128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95400"/>
            <a:ext cx="536027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30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CFA9C-1F09-7A47-98BE-7CD72C9C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304800"/>
            <a:ext cx="8420100" cy="145573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b="1" u="sng" dirty="0"/>
              <a:t>Proofreading and Repairing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28F04-70F7-9D4F-8A1A-0257CF48A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38" y="1600200"/>
            <a:ext cx="8610600" cy="4953000"/>
          </a:xfrm>
        </p:spPr>
        <p:txBody>
          <a:bodyPr rtlCol="0" anchor="t">
            <a:normAutofit fontScale="85000" lnSpcReduction="10000"/>
          </a:bodyPr>
          <a:lstStyle/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 sz="4000" dirty="0"/>
              <a:t>-DNA polymerase enzymes have proofreading  mechanism… only 1 in 10 billion errors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 sz="4000" dirty="0"/>
              <a:t>-</a:t>
            </a:r>
            <a:r>
              <a:rPr lang="en-US" sz="4000" u="sng" dirty="0"/>
              <a:t>Mismatch repair</a:t>
            </a:r>
            <a:r>
              <a:rPr lang="en-US" sz="4000" dirty="0"/>
              <a:t>: other enzymes review DNA, cuts out and replaces incorrect nucleotides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 sz="4000" dirty="0"/>
              <a:t>-Nucleotide excision repair- damaged DNA is cut out and replaced 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 sz="4000" dirty="0"/>
              <a:t>Ex: Thymine dimers ---</a:t>
            </a:r>
            <a:r>
              <a:rPr lang="en-US" sz="4000" dirty="0" err="1"/>
              <a:t>Xeroderma</a:t>
            </a:r>
            <a:r>
              <a:rPr lang="en-US" sz="4000" dirty="0"/>
              <a:t> </a:t>
            </a:r>
            <a:r>
              <a:rPr lang="en-US" sz="4000" dirty="0" err="1"/>
              <a:t>pigmentosum</a:t>
            </a:r>
            <a:endParaRPr lang="en-US" sz="4000" dirty="0"/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 sz="4000" dirty="0"/>
              <a:t>	</a:t>
            </a:r>
          </a:p>
        </p:txBody>
      </p:sp>
      <p:pic>
        <p:nvPicPr>
          <p:cNvPr id="23555" name="Picture 11" descr="jid200825i2">
            <a:extLst>
              <a:ext uri="{FF2B5EF4-FFF2-40B4-BE49-F238E27FC236}">
                <a16:creationId xmlns:a16="http://schemas.microsoft.com/office/drawing/2014/main" id="{0A801858-827E-934A-A5C5-F2962541A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4959350"/>
            <a:ext cx="24892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0" descr="Thymidine pairing under ultrviolet light.">
            <a:extLst>
              <a:ext uri="{FF2B5EF4-FFF2-40B4-BE49-F238E27FC236}">
                <a16:creationId xmlns:a16="http://schemas.microsoft.com/office/drawing/2014/main" id="{5451FF7B-EEBE-4245-BA2C-A54CC152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2" r="-1747" b="11121"/>
          <a:stretch>
            <a:fillRect/>
          </a:stretch>
        </p:blipFill>
        <p:spPr bwMode="auto">
          <a:xfrm>
            <a:off x="4953000" y="5105400"/>
            <a:ext cx="2687638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3BBCB-498E-CF41-BC57-CD6A02CEE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304800"/>
            <a:ext cx="8420100" cy="145573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b="1" u="sng" dirty="0"/>
              <a:t>Mutations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7BA7C-8B8E-B348-89AC-85374BEEE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38" y="2209800"/>
            <a:ext cx="8610600" cy="1752600"/>
          </a:xfrm>
        </p:spPr>
        <p:txBody>
          <a:bodyPr rtlCol="0" anchor="t">
            <a:normAutofit lnSpcReduction="10000"/>
          </a:bodyPr>
          <a:lstStyle/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 sz="4000" u="sng" dirty="0"/>
              <a:t>Can lead to evolution</a:t>
            </a:r>
            <a:r>
              <a:rPr lang="en-US" sz="4000" dirty="0"/>
              <a:t>: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 sz="4000" dirty="0"/>
              <a:t>	The proteins may work better or cause the organism to look different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9E2C6-B08B-834C-9BF8-028C2DC9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304800"/>
            <a:ext cx="8420100" cy="145573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b="1" u="sng" dirty="0"/>
              <a:t>Replicating the telomeres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68D93-6E2C-AD40-9B25-E2C135F40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38" y="2209800"/>
            <a:ext cx="8610600" cy="3810000"/>
          </a:xfrm>
        </p:spPr>
        <p:txBody>
          <a:bodyPr rtlCol="0" anchor="t">
            <a:normAutofit fontScale="92500" lnSpcReduction="10000"/>
          </a:bodyPr>
          <a:lstStyle/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 sz="4000" dirty="0"/>
              <a:t>Telomeres  are repeat segments of TTAGGG at the ends of DNA molecules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 sz="4000" u="sng" dirty="0"/>
              <a:t>Telomeres get shorter every time DNA is replicated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 sz="4000" dirty="0"/>
              <a:t>Telomerase enzymes lengthen ends but only in germ cells, cancer cells and stem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E316B-2480-B74A-ADB3-34400301F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5529263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77E1248D-895C-A845-A43E-991F468AB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8600"/>
            <a:ext cx="806022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800" u="sng" dirty="0"/>
              <a:t>-ASE </a:t>
            </a:r>
            <a:r>
              <a:rPr lang="en-US" altLang="en-US" sz="8800" dirty="0"/>
              <a:t>= enzyme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ED181E-E248-8F45-BBD6-5873C4A52653}"/>
              </a:ext>
            </a:extLst>
          </p:cNvPr>
          <p:cNvSpPr txBox="1"/>
          <p:nvPr/>
        </p:nvSpPr>
        <p:spPr>
          <a:xfrm>
            <a:off x="1782550" y="1905000"/>
            <a:ext cx="557890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PRIMASE</a:t>
            </a:r>
          </a:p>
          <a:p>
            <a:pPr algn="ctr"/>
            <a:r>
              <a:rPr lang="en-US" sz="4800" dirty="0"/>
              <a:t>HELICASE</a:t>
            </a:r>
          </a:p>
          <a:p>
            <a:pPr algn="ctr"/>
            <a:r>
              <a:rPr lang="en-US" sz="4800" dirty="0"/>
              <a:t>LIGASE</a:t>
            </a:r>
          </a:p>
          <a:p>
            <a:pPr algn="ctr"/>
            <a:r>
              <a:rPr lang="en-US" sz="4800" dirty="0"/>
              <a:t>POLYMERASE</a:t>
            </a:r>
          </a:p>
          <a:p>
            <a:pPr algn="ctr"/>
            <a:r>
              <a:rPr lang="en-US" sz="4800" dirty="0"/>
              <a:t>TOPOISOMERASE</a:t>
            </a:r>
          </a:p>
          <a:p>
            <a:pPr algn="ctr"/>
            <a:r>
              <a:rPr lang="en-US" sz="4800" dirty="0"/>
              <a:t>TELOMERASE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8" descr="http://www.prochoicecolorado.org/assets/graphics/bin/fertilization.gif">
            <a:extLst>
              <a:ext uri="{FF2B5EF4-FFF2-40B4-BE49-F238E27FC236}">
                <a16:creationId xmlns:a16="http://schemas.microsoft.com/office/drawing/2014/main" id="{78D68CE0-9753-484D-890D-60E5E09A6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29718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upload.wikimedia.org/wikipedia/en/8/86/Einstein_tongue.jpg">
            <a:extLst>
              <a:ext uri="{FF2B5EF4-FFF2-40B4-BE49-F238E27FC236}">
                <a16:creationId xmlns:a16="http://schemas.microsoft.com/office/drawing/2014/main" id="{405FB664-63B2-A449-9EBE-C8608EB07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00200"/>
            <a:ext cx="39624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0" descr="http://www.freakinfreebies.com/baby-free-samples/cute-baby.jpg">
            <a:extLst>
              <a:ext uri="{FF2B5EF4-FFF2-40B4-BE49-F238E27FC236}">
                <a16:creationId xmlns:a16="http://schemas.microsoft.com/office/drawing/2014/main" id="{270CB5E9-D051-B948-BD1D-49A3E30AD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22663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8" descr="http://www.prochoicecolorado.org/assets/graphics/bin/fertilization.gif">
            <a:extLst>
              <a:ext uri="{FF2B5EF4-FFF2-40B4-BE49-F238E27FC236}">
                <a16:creationId xmlns:a16="http://schemas.microsoft.com/office/drawing/2014/main" id="{39DC1B58-72A6-664A-9BC4-837B15A9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81475"/>
            <a:ext cx="2209800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2">
            <a:extLst>
              <a:ext uri="{FF2B5EF4-FFF2-40B4-BE49-F238E27FC236}">
                <a16:creationId xmlns:a16="http://schemas.microsoft.com/office/drawing/2014/main" id="{FE926B89-0ED7-8F47-8203-9D27B157F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6000" b="1" u="sng" dirty="0">
                <a:solidFill>
                  <a:srgbClr val="00B0F0"/>
                </a:solidFill>
              </a:rPr>
              <a:t>DNA Replication</a:t>
            </a:r>
            <a:endParaRPr lang="en-US" altLang="en-US" sz="6000" b="1" u="sng" dirty="0"/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079E791A-4BB5-D04D-9DAF-928FC2E30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976313"/>
            <a:ext cx="8229600" cy="2757487"/>
          </a:xfrm>
        </p:spPr>
        <p:txBody>
          <a:bodyPr rtlCol="0">
            <a:normAutofit fontScale="40000" lnSpcReduction="20000"/>
          </a:bodyPr>
          <a:lstStyle/>
          <a:p>
            <a:pPr fontAlgn="auto">
              <a:spcBef>
                <a:spcPts val="0"/>
              </a:spcBef>
              <a:buFont typeface="Arial" charset="0"/>
              <a:buNone/>
              <a:defRPr/>
            </a:pPr>
            <a:r>
              <a:rPr lang="en-US" altLang="en-US" sz="9600" dirty="0"/>
              <a:t>DNA Replication is the process of making </a:t>
            </a:r>
            <a:r>
              <a:rPr lang="en-US" altLang="en-US" sz="9600" u="sng" dirty="0">
                <a:solidFill>
                  <a:srgbClr val="FF0000"/>
                </a:solidFill>
              </a:rPr>
              <a:t>an exact </a:t>
            </a:r>
            <a:r>
              <a:rPr lang="en-US" altLang="en-US" sz="9600" dirty="0"/>
              <a:t>copy of DNA </a:t>
            </a:r>
          </a:p>
          <a:p>
            <a:pPr fontAlgn="auto">
              <a:spcBef>
                <a:spcPts val="0"/>
              </a:spcBef>
              <a:buFont typeface="Arial" charset="0"/>
              <a:buNone/>
              <a:defRPr/>
            </a:pPr>
            <a:r>
              <a:rPr lang="en-US" altLang="en-US" sz="9600" dirty="0"/>
              <a:t>This occurs inside the nucleus </a:t>
            </a:r>
            <a:r>
              <a:rPr lang="en-US" altLang="en-US" sz="9600" u="sng" dirty="0"/>
              <a:t>ONLY before the cell divides</a:t>
            </a:r>
            <a:r>
              <a:rPr lang="en-US" altLang="en-US" sz="9600" dirty="0"/>
              <a:t> by mitosis, meiosis or binary fission (cytoplasm)</a:t>
            </a:r>
          </a:p>
          <a:p>
            <a:pPr algn="ctr" fontAlgn="auto">
              <a:spcBef>
                <a:spcPts val="0"/>
              </a:spcBef>
              <a:buFont typeface="Arial" charset="0"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7EE23577-E607-4942-B984-28ECDDC47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18288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ttp://www.prochoicecolorado.org/assets/graphics/bin/fertilization.gif">
            <a:extLst>
              <a:ext uri="{FF2B5EF4-FFF2-40B4-BE49-F238E27FC236}">
                <a16:creationId xmlns:a16="http://schemas.microsoft.com/office/drawing/2014/main" id="{520805C9-E760-7245-9683-3E8DC1A1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17303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>
            <a:extLst>
              <a:ext uri="{FF2B5EF4-FFF2-40B4-BE49-F238E27FC236}">
                <a16:creationId xmlns:a16="http://schemas.microsoft.com/office/drawing/2014/main" id="{288D0136-08C1-1F40-A888-58B22A95A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19907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>
            <a:extLst>
              <a:ext uri="{FF2B5EF4-FFF2-40B4-BE49-F238E27FC236}">
                <a16:creationId xmlns:a16="http://schemas.microsoft.com/office/drawing/2014/main" id="{19A229AB-D919-D042-AE82-8B0CAA7FB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0"/>
            <a:ext cx="18002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>
            <a:extLst>
              <a:ext uri="{FF2B5EF4-FFF2-40B4-BE49-F238E27FC236}">
                <a16:creationId xmlns:a16="http://schemas.microsoft.com/office/drawing/2014/main" id="{3D7E0F56-5A23-E74E-9443-4DB66C231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0"/>
            <a:ext cx="18669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6">
            <a:extLst>
              <a:ext uri="{FF2B5EF4-FFF2-40B4-BE49-F238E27FC236}">
                <a16:creationId xmlns:a16="http://schemas.microsoft.com/office/drawing/2014/main" id="{32566F6B-AE91-EC41-B324-209E9C435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0"/>
            <a:ext cx="17716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7">
            <a:extLst>
              <a:ext uri="{FF2B5EF4-FFF2-40B4-BE49-F238E27FC236}">
                <a16:creationId xmlns:a16="http://schemas.microsoft.com/office/drawing/2014/main" id="{B1B8F18D-48B8-7C4C-B265-EC56D189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029200"/>
            <a:ext cx="1866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F5AE59A3-F347-214A-9BCB-F95949218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3082925" cy="6096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4000"/>
              <a:t>Semi-</a:t>
            </a:r>
          </a:p>
          <a:p>
            <a:pPr>
              <a:buFont typeface="Wingdings" pitchFamily="2" charset="2"/>
              <a:buNone/>
            </a:pPr>
            <a:r>
              <a:rPr lang="en-US" altLang="en-US" sz="4000"/>
              <a:t>Conservative</a:t>
            </a:r>
          </a:p>
          <a:p>
            <a:pPr>
              <a:buFont typeface="Wingdings" pitchFamily="2" charset="2"/>
              <a:buNone/>
            </a:pPr>
            <a:endParaRPr lang="en-US" altLang="en-US" sz="4000"/>
          </a:p>
          <a:p>
            <a:pPr>
              <a:buFont typeface="Wingdings" pitchFamily="2" charset="2"/>
              <a:buNone/>
            </a:pPr>
            <a:r>
              <a:rPr lang="en-US" altLang="en-US" sz="4000"/>
              <a:t>Conservative</a:t>
            </a:r>
          </a:p>
          <a:p>
            <a:pPr>
              <a:buFont typeface="Wingdings" pitchFamily="2" charset="2"/>
              <a:buNone/>
            </a:pPr>
            <a:endParaRPr lang="en-US" altLang="en-US" sz="4000"/>
          </a:p>
          <a:p>
            <a:pPr>
              <a:buFont typeface="Wingdings" pitchFamily="2" charset="2"/>
              <a:buNone/>
            </a:pPr>
            <a:r>
              <a:rPr lang="en-US" altLang="en-US" sz="4000"/>
              <a:t>Dispersive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E7C5FE46-57CC-844E-A143-A93D976C5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t="28990" r="51114" b="34039"/>
          <a:stretch>
            <a:fillRect/>
          </a:stretch>
        </p:blipFill>
        <p:spPr bwMode="auto">
          <a:xfrm>
            <a:off x="3200400" y="914400"/>
            <a:ext cx="55562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755</Words>
  <Application>Microsoft Macintosh PowerPoint</Application>
  <PresentationFormat>On-screen Show (4:3)</PresentationFormat>
  <Paragraphs>204</Paragraphs>
  <Slides>39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MathematicalPi 1</vt:lpstr>
      <vt:lpstr>Times</vt:lpstr>
      <vt:lpstr>Times New Roman</vt:lpstr>
      <vt:lpstr>Wingdings</vt:lpstr>
      <vt:lpstr>Celestial</vt:lpstr>
      <vt:lpstr>DNA Replication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DNA Replication</vt:lpstr>
      <vt:lpstr>PowerPoint Presentation</vt:lpstr>
      <vt:lpstr>PowerPoint Presentation</vt:lpstr>
      <vt:lpstr>PowerPoint Presentation</vt:lpstr>
      <vt:lpstr>Semiconservative Model</vt:lpstr>
      <vt:lpstr>PowerPoint Presentation</vt:lpstr>
      <vt:lpstr>How do you make copies?</vt:lpstr>
      <vt:lpstr>Step 1: Unzipping the DNA</vt:lpstr>
      <vt:lpstr>PowerPoint Presentation</vt:lpstr>
      <vt:lpstr>PowerPoint Presentation</vt:lpstr>
      <vt:lpstr>Figure 13.13</vt:lpstr>
      <vt:lpstr>PowerPoint Presentation</vt:lpstr>
      <vt:lpstr>Step 2: Adding Nucleotides</vt:lpstr>
      <vt:lpstr>PowerPoint Presentation</vt:lpstr>
      <vt:lpstr>PowerPoint Presentation</vt:lpstr>
      <vt:lpstr>PowerPoint Presentation</vt:lpstr>
      <vt:lpstr>PowerPoint Presentation</vt:lpstr>
      <vt:lpstr>Where is the energy coming from?</vt:lpstr>
      <vt:lpstr>The Problem!!!</vt:lpstr>
      <vt:lpstr>PowerPoint Presentation</vt:lpstr>
      <vt:lpstr>PowerPoint Presentation</vt:lpstr>
      <vt:lpstr>PowerPoint Presentation</vt:lpstr>
      <vt:lpstr>PowerPoint Presentation</vt:lpstr>
      <vt:lpstr>Leading Strand vs. Lagging Strand</vt:lpstr>
      <vt:lpstr>Leading Strand vs. Lagging Strand</vt:lpstr>
      <vt:lpstr>Replication fork</vt:lpstr>
      <vt:lpstr>PowerPoint Presentation</vt:lpstr>
      <vt:lpstr>PowerPoint Presentation</vt:lpstr>
      <vt:lpstr>Steps for Elongation of the lagging strands </vt:lpstr>
      <vt:lpstr>PowerPoint Presentation</vt:lpstr>
      <vt:lpstr>Proofreading and Repairing</vt:lpstr>
      <vt:lpstr>Mutations</vt:lpstr>
      <vt:lpstr>Replicating the telomeres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Replication</dc:title>
  <dc:creator>Microsoft Office User</dc:creator>
  <cp:lastModifiedBy>Microsoft Office User</cp:lastModifiedBy>
  <cp:revision>1</cp:revision>
  <dcterms:created xsi:type="dcterms:W3CDTF">2019-10-18T12:46:51Z</dcterms:created>
  <dcterms:modified xsi:type="dcterms:W3CDTF">2019-10-18T12:51:08Z</dcterms:modified>
</cp:coreProperties>
</file>