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1" r:id="rId3"/>
    <p:sldId id="268" r:id="rId4"/>
    <p:sldId id="279" r:id="rId5"/>
    <p:sldId id="269" r:id="rId6"/>
    <p:sldId id="270" r:id="rId7"/>
    <p:sldId id="276" r:id="rId8"/>
    <p:sldId id="258" r:id="rId9"/>
    <p:sldId id="275" r:id="rId10"/>
    <p:sldId id="262" r:id="rId11"/>
    <p:sldId id="257" r:id="rId12"/>
    <p:sldId id="259" r:id="rId13"/>
    <p:sldId id="280" r:id="rId14"/>
    <p:sldId id="261" r:id="rId15"/>
    <p:sldId id="266" r:id="rId16"/>
    <p:sldId id="263" r:id="rId17"/>
    <p:sldId id="277" r:id="rId18"/>
    <p:sldId id="278" r:id="rId19"/>
    <p:sldId id="260" r:id="rId20"/>
    <p:sldId id="274" r:id="rId21"/>
    <p:sldId id="273" r:id="rId22"/>
    <p:sldId id="264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0"/>
    <p:restoredTop sz="92683"/>
  </p:normalViewPr>
  <p:slideViewPr>
    <p:cSldViewPr snapToGrid="0" snapToObjects="1">
      <p:cViewPr varScale="1">
        <p:scale>
          <a:sx n="55" d="100"/>
          <a:sy n="55" d="100"/>
        </p:scale>
        <p:origin x="4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A9594-7F49-4045-8848-EE65091297E9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85052-C718-064C-B793-138ECFF49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3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F597F-FFBC-9445-ABD2-B8AC0792E15D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24BC4-7836-6845-9E98-7DADDF674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0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24BC4-7836-6845-9E98-7DADDF674B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28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Protein receptor for cell death, green florescent protein, protein to help fight cell death, protein found in milk, blood vessel protein, Growth protein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E7063-9E24-934D-92BD-9926BEC637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75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24BC4-7836-6845-9E98-7DADDF674B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9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2B25-1303-5944-8621-9A68390BDB5B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7A9A-DDFC-9245-842F-EC46AE3AF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2B25-1303-5944-8621-9A68390BDB5B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7A9A-DDFC-9245-842F-EC46AE3AF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2B25-1303-5944-8621-9A68390BDB5B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7A9A-DDFC-9245-842F-EC46AE3AF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2B25-1303-5944-8621-9A68390BDB5B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7A9A-DDFC-9245-842F-EC46AE3AF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2B25-1303-5944-8621-9A68390BDB5B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7A9A-DDFC-9245-842F-EC46AE3AF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2B25-1303-5944-8621-9A68390BDB5B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7A9A-DDFC-9245-842F-EC46AE3AF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2B25-1303-5944-8621-9A68390BDB5B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7A9A-DDFC-9245-842F-EC46AE3AF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2B25-1303-5944-8621-9A68390BDB5B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7A9A-DDFC-9245-842F-EC46AE3AF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2B25-1303-5944-8621-9A68390BDB5B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7A9A-DDFC-9245-842F-EC46AE3AF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2B25-1303-5944-8621-9A68390BDB5B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7A9A-DDFC-9245-842F-EC46AE3AF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2B25-1303-5944-8621-9A68390BDB5B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B7A9A-DDFC-9245-842F-EC46AE3AF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C2B25-1303-5944-8621-9A68390BDB5B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B7A9A-DDFC-9245-842F-EC46AE3AF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0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Reading the instructions and building a protein!</a:t>
            </a:r>
          </a:p>
        </p:txBody>
      </p:sp>
    </p:spTree>
    <p:extLst>
      <p:ext uri="{BB962C8B-B14F-4D97-AF65-F5344CB8AC3E}">
        <p14:creationId xmlns:p14="http://schemas.microsoft.com/office/powerpoint/2010/main" val="748424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u="sng" dirty="0"/>
              <a:t>Significance of Translation?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Builds protein to exact specifications of DNA instructions.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*exact size and shape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What determines size and shape?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The </a:t>
            </a:r>
            <a:r>
              <a:rPr lang="en-US" sz="4400" u="sng" dirty="0"/>
              <a:t>number</a:t>
            </a:r>
            <a:r>
              <a:rPr lang="en-US" sz="4400" dirty="0"/>
              <a:t> and </a:t>
            </a:r>
            <a:r>
              <a:rPr lang="en-US" sz="4400" u="sng" dirty="0"/>
              <a:t>sequence of amino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</a:t>
            </a:r>
            <a:r>
              <a:rPr lang="en-US" sz="4400" u="sng" dirty="0"/>
              <a:t>acids</a:t>
            </a:r>
          </a:p>
        </p:txBody>
      </p:sp>
    </p:spTree>
    <p:extLst>
      <p:ext uri="{BB962C8B-B14F-4D97-AF65-F5344CB8AC3E}">
        <p14:creationId xmlns:p14="http://schemas.microsoft.com/office/powerpoint/2010/main" val="110129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u="sng" dirty="0"/>
              <a:t>Where does it take place?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On a </a:t>
            </a:r>
            <a:r>
              <a:rPr lang="en-US" sz="4400" u="sng" dirty="0"/>
              <a:t>ribosome</a:t>
            </a:r>
            <a:r>
              <a:rPr lang="en-US" sz="4400" dirty="0"/>
              <a:t> in the cytoplasm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Ribosomes provide a location for all necessary parts for building a protein to assemble</a:t>
            </a:r>
          </a:p>
        </p:txBody>
      </p:sp>
    </p:spTree>
    <p:extLst>
      <p:ext uri="{BB962C8B-B14F-4D97-AF65-F5344CB8AC3E}">
        <p14:creationId xmlns:p14="http://schemas.microsoft.com/office/powerpoint/2010/main" val="979813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/>
              <a:t>The ribosome up close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45" y="1037834"/>
            <a:ext cx="11648049" cy="5820166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Made of 2/3 </a:t>
            </a:r>
            <a:r>
              <a:rPr lang="en-US" sz="4400" dirty="0" err="1"/>
              <a:t>rRNA</a:t>
            </a:r>
            <a:r>
              <a:rPr lang="en-US" sz="4400" dirty="0"/>
              <a:t> and 1/3 proteins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Key features: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- 2 subunits, large and small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	*</a:t>
            </a:r>
            <a:r>
              <a:rPr lang="en-US" sz="4400" u="sng" dirty="0"/>
              <a:t>small is first to bind to mRNA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- 3 binding sites- A, P, 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	*A- holds next </a:t>
            </a:r>
            <a:r>
              <a:rPr lang="en-US" sz="4400" dirty="0" err="1"/>
              <a:t>tRNA</a:t>
            </a:r>
            <a:r>
              <a:rPr lang="en-US" sz="4400" dirty="0"/>
              <a:t> in line to drop off its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		amino acid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	*P- Site where </a:t>
            </a:r>
            <a:r>
              <a:rPr lang="en-US" sz="4400" dirty="0" err="1"/>
              <a:t>tRNA</a:t>
            </a:r>
            <a:r>
              <a:rPr lang="en-US" sz="4400" dirty="0"/>
              <a:t> connects its amino acid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		to the growing polypeptide chain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	*E- exit site once the </a:t>
            </a:r>
            <a:r>
              <a:rPr lang="en-US" sz="4400" dirty="0" err="1"/>
              <a:t>tRNA</a:t>
            </a:r>
            <a:r>
              <a:rPr lang="en-US" sz="4400" dirty="0"/>
              <a:t> has dropped off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	       its amino acid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12387" r="13499" b="15485"/>
          <a:stretch>
            <a:fillRect/>
          </a:stretch>
        </p:blipFill>
        <p:spPr bwMode="auto">
          <a:xfrm>
            <a:off x="1624984" y="1037834"/>
            <a:ext cx="8059542" cy="49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83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/>
              <a:t>Prokaryote vs. Eukaryote Ribosomes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45" y="1037834"/>
            <a:ext cx="11648049" cy="582016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      Eukaryote ribosomes are </a:t>
            </a:r>
            <a:r>
              <a:rPr lang="en-US" sz="4400" u="sng" dirty="0"/>
              <a:t>bigger</a:t>
            </a:r>
            <a:r>
              <a:rPr lang="en-US" sz="4400" dirty="0"/>
              <a:t> because they have more </a:t>
            </a:r>
            <a:r>
              <a:rPr lang="en-US" sz="4400" dirty="0" err="1"/>
              <a:t>rRNA</a:t>
            </a:r>
            <a:r>
              <a:rPr lang="en-US" sz="4400" dirty="0"/>
              <a:t> strands to build it.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Eukaryotes can be bound to rough 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08" y="3172778"/>
            <a:ext cx="6104993" cy="338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48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/>
              <a:t>t-RNA up Close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8726"/>
            <a:ext cx="10515600" cy="5629274"/>
          </a:xfrm>
        </p:spPr>
        <p:txBody>
          <a:bodyPr>
            <a:normAutofit fontScale="850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Made of RNA folded into a “clover leaf” shape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  	</a:t>
            </a:r>
            <a:r>
              <a:rPr lang="en-US" sz="3500" dirty="0"/>
              <a:t>(~80 nucleotides)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u="sng" dirty="0" err="1"/>
              <a:t>tRNA</a:t>
            </a:r>
            <a:r>
              <a:rPr lang="en-US" sz="4400" u="sng" dirty="0"/>
              <a:t> physically bring amino acids to the ribosome and drop them off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Key features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- </a:t>
            </a:r>
            <a:r>
              <a:rPr lang="en-US" sz="4400" u="sng" dirty="0"/>
              <a:t>anticodon</a:t>
            </a:r>
            <a:r>
              <a:rPr lang="en-US" sz="4400" dirty="0"/>
              <a:t> in the middle loop matches to codon to ensure correct amino acid is dropped off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	- amino acid attached to its 3’ end (always the same one)</a:t>
            </a:r>
          </a:p>
        </p:txBody>
      </p:sp>
    </p:spTree>
    <p:extLst>
      <p:ext uri="{BB962C8B-B14F-4D97-AF65-F5344CB8AC3E}">
        <p14:creationId xmlns:p14="http://schemas.microsoft.com/office/powerpoint/2010/main" val="287136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15" y="1199513"/>
            <a:ext cx="5922752" cy="408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2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Loading </a:t>
            </a:r>
            <a:r>
              <a:rPr lang="en-US" sz="6000" b="1" u="sng" dirty="0" err="1"/>
              <a:t>tRNA</a:t>
            </a:r>
            <a:endParaRPr lang="en-US" sz="6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825625"/>
            <a:ext cx="119718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4400" dirty="0">
                <a:solidFill>
                  <a:srgbClr val="CC0000"/>
                </a:solidFill>
              </a:rPr>
              <a:t>Aminoacyl </a:t>
            </a:r>
            <a:r>
              <a:rPr lang="en-US" altLang="en-US" sz="4400" dirty="0" err="1">
                <a:solidFill>
                  <a:srgbClr val="CC0000"/>
                </a:solidFill>
              </a:rPr>
              <a:t>tRNA</a:t>
            </a:r>
            <a:r>
              <a:rPr lang="en-US" altLang="en-US" sz="4400" dirty="0">
                <a:solidFill>
                  <a:srgbClr val="CC0000"/>
                </a:solidFill>
              </a:rPr>
              <a:t> </a:t>
            </a:r>
            <a:r>
              <a:rPr lang="en-US" altLang="en-US" sz="4400" dirty="0" err="1">
                <a:solidFill>
                  <a:srgbClr val="CC0000"/>
                </a:solidFill>
              </a:rPr>
              <a:t>synthetase</a:t>
            </a:r>
            <a:r>
              <a:rPr lang="en-US" altLang="en-US" sz="4400" dirty="0"/>
              <a:t> (20 different ones)</a:t>
            </a:r>
          </a:p>
          <a:p>
            <a:pPr marL="457200" lvl="1" indent="0">
              <a:buNone/>
            </a:pPr>
            <a:r>
              <a:rPr lang="en-US" altLang="en-US" sz="4400" dirty="0"/>
              <a:t>Enzyme which bonds specific amino acid to </a:t>
            </a:r>
            <a:r>
              <a:rPr lang="en-US" altLang="en-US" sz="4400" dirty="0" err="1"/>
              <a:t>tRNA</a:t>
            </a:r>
            <a:endParaRPr lang="en-US" altLang="en-US" sz="4400" dirty="0"/>
          </a:p>
          <a:p>
            <a:pPr marL="457200" lvl="1" indent="0">
              <a:buNone/>
            </a:pPr>
            <a:r>
              <a:rPr lang="en-US" altLang="en-US" sz="4400" u="sng" dirty="0"/>
              <a:t>Each </a:t>
            </a:r>
            <a:r>
              <a:rPr lang="en-US" altLang="en-US" sz="4400" u="sng" dirty="0" err="1"/>
              <a:t>tRNA</a:t>
            </a:r>
            <a:r>
              <a:rPr lang="en-US" altLang="en-US" sz="4400" u="sng" dirty="0"/>
              <a:t> only carries one specific amino acid</a:t>
            </a:r>
          </a:p>
          <a:p>
            <a:pPr marL="457200" lvl="1" indent="0">
              <a:buNone/>
            </a:pPr>
            <a:r>
              <a:rPr lang="en-US" altLang="en-US" sz="4400" dirty="0"/>
              <a:t>Bonding amino acid to </a:t>
            </a:r>
            <a:r>
              <a:rPr lang="en-US" altLang="en-US" sz="4400" dirty="0" err="1"/>
              <a:t>tRNA</a:t>
            </a:r>
            <a:r>
              <a:rPr lang="en-US" altLang="en-US" sz="4400" dirty="0"/>
              <a:t> requires energy</a:t>
            </a:r>
          </a:p>
          <a:p>
            <a:pPr marL="857250" lvl="2" indent="0">
              <a:buNone/>
            </a:pPr>
            <a:r>
              <a:rPr lang="en-US" altLang="en-US" sz="4400" dirty="0"/>
              <a:t>ATP </a:t>
            </a:r>
            <a:r>
              <a:rPr lang="en-US" altLang="en-US" sz="4400" dirty="0">
                <a:sym typeface="Symbol" charset="2"/>
              </a:rPr>
              <a:t> </a:t>
            </a:r>
            <a:r>
              <a:rPr lang="en-US" altLang="en-US" sz="4400" dirty="0"/>
              <a:t>AMP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16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aminoacyl trna synthet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69" y="369912"/>
            <a:ext cx="809625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17920" y="369912"/>
            <a:ext cx="3778299" cy="6000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17919" y="3460652"/>
            <a:ext cx="3778299" cy="291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99969" y="3460652"/>
            <a:ext cx="4317950" cy="29100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u="sng" dirty="0"/>
              <a:t>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63" y="1690688"/>
            <a:ext cx="11147474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Factor- An additional protein needed to initiate/carry out one of the steps </a:t>
            </a:r>
            <a:endParaRPr lang="en-US" sz="44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592" y="3452654"/>
            <a:ext cx="6467433" cy="24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00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/>
              <a:t>3 steps of Translation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791" y="935271"/>
            <a:ext cx="10515600" cy="509217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4400" u="sng" dirty="0"/>
              <a:t>Initiation</a:t>
            </a:r>
          </a:p>
          <a:p>
            <a:pPr marL="457200" lvl="1" indent="0">
              <a:buNone/>
              <a:defRPr/>
            </a:pPr>
            <a:r>
              <a:rPr lang="en-US" altLang="en-US" sz="4400" dirty="0"/>
              <a:t>-Formation of the initiation complex:</a:t>
            </a:r>
          </a:p>
          <a:p>
            <a:pPr marL="457200" lvl="1" indent="0">
              <a:buNone/>
              <a:defRPr/>
            </a:pPr>
            <a:r>
              <a:rPr lang="en-US" altLang="en-US" sz="4400" dirty="0"/>
              <a:t>	1) mRNA, 2)small ribosomal subunit, 3)1</a:t>
            </a:r>
            <a:r>
              <a:rPr lang="en-US" altLang="en-US" sz="4400" baseline="30000" dirty="0"/>
              <a:t>st</a:t>
            </a:r>
            <a:r>
              <a:rPr lang="en-US" altLang="en-US" sz="4400" dirty="0"/>
              <a:t> </a:t>
            </a:r>
            <a:r>
              <a:rPr lang="en-US" altLang="en-US" sz="4400" dirty="0" err="1"/>
              <a:t>tRNA</a:t>
            </a:r>
            <a:r>
              <a:rPr lang="en-US" altLang="en-US" sz="4400" dirty="0"/>
              <a:t> w/ Met, 4) large ribosomal subunit, 5) initiation factors</a:t>
            </a:r>
          </a:p>
          <a:p>
            <a:pPr marL="457200" lvl="1" indent="0">
              <a:buNone/>
              <a:defRPr/>
            </a:pPr>
            <a:r>
              <a:rPr lang="en-US" sz="4400" dirty="0"/>
              <a:t>-GTP for energy to bind molecules together</a:t>
            </a:r>
          </a:p>
          <a:p>
            <a:pPr marL="457200" lvl="1" indent="0">
              <a:buNone/>
              <a:defRPr/>
            </a:pPr>
            <a:r>
              <a:rPr lang="en-US" altLang="en-US" sz="4400" dirty="0"/>
              <a:t>-Eukaryotes bind their 5’ cap first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2" descr="https://lh5.googleusercontent.com/c60T96jVREWNP1ww74VXjXHhkxW4LH92X4XykNnz9_8vaLklB1JRh_Mv1F3ZCm8XEX164YXQBiFoJbjf-dw9zY2rhgztRR0aauwi3Nau5vEJ6avd6Jfj4fszEorch9w057fPwiPwvJ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863" y="1122196"/>
            <a:ext cx="7077473" cy="471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53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u="sng" dirty="0"/>
              <a:t>How many proteins?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141326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How many different types of proteins does it take to make a human?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C5385-770F-0A40-B405-5CAD108ED35D}"/>
              </a:ext>
            </a:extLst>
          </p:cNvPr>
          <p:cNvSpPr txBox="1"/>
          <p:nvPr/>
        </p:nvSpPr>
        <p:spPr>
          <a:xfrm>
            <a:off x="709422" y="3554840"/>
            <a:ext cx="6478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/>
              <a:t>Estimated…2-6 </a:t>
            </a:r>
          </a:p>
          <a:p>
            <a:r>
              <a:rPr lang="en-US" sz="4800" b="1" u="sng" dirty="0"/>
              <a:t>million different types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20EFD-C957-4049-AF82-71D5AF537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049" y="2917270"/>
            <a:ext cx="3228371" cy="289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3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003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/>
              <a:t>3 steps of Translation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766" y="879514"/>
            <a:ext cx="10958742" cy="509217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3200" u="sng" dirty="0"/>
              <a:t>Elongation</a:t>
            </a:r>
          </a:p>
          <a:p>
            <a:pPr marL="457200" lvl="1" indent="0">
              <a:buNone/>
              <a:defRPr/>
            </a:pPr>
            <a:r>
              <a:rPr lang="en-US" altLang="en-US" sz="3600" dirty="0"/>
              <a:t>-Adding amino acids based on codon sequence (GTP energy used)</a:t>
            </a:r>
          </a:p>
          <a:p>
            <a:pPr marL="457200" lvl="1" indent="0">
              <a:buNone/>
              <a:defRPr/>
            </a:pPr>
            <a:r>
              <a:rPr lang="en-US" sz="3600" dirty="0"/>
              <a:t>-Uses elongation factors to help assist</a:t>
            </a:r>
          </a:p>
          <a:p>
            <a:pPr marL="457200" lvl="1" indent="0">
              <a:buNone/>
              <a:defRPr/>
            </a:pPr>
            <a:r>
              <a:rPr lang="en-US" sz="3600" dirty="0"/>
              <a:t>-</a:t>
            </a:r>
            <a:r>
              <a:rPr lang="en-US" sz="3600" dirty="0" err="1"/>
              <a:t>tRNA’s</a:t>
            </a:r>
            <a:r>
              <a:rPr lang="en-US" sz="3600" dirty="0"/>
              <a:t> deliver the amino acids by matching their </a:t>
            </a:r>
            <a:r>
              <a:rPr lang="en-US" sz="3600" u="sng" dirty="0"/>
              <a:t>anticodon to </a:t>
            </a:r>
            <a:r>
              <a:rPr lang="en-US" sz="3600" dirty="0"/>
              <a:t>the correct </a:t>
            </a:r>
            <a:r>
              <a:rPr lang="en-US" sz="3600" u="sng" dirty="0"/>
              <a:t>codon in the mRNA</a:t>
            </a:r>
          </a:p>
          <a:p>
            <a:pPr marL="457200" lvl="1" indent="0">
              <a:buNone/>
              <a:defRPr/>
            </a:pPr>
            <a:r>
              <a:rPr lang="en-US" sz="3600" dirty="0"/>
              <a:t>-Builds proteins by adding amino acid to </a:t>
            </a:r>
            <a:r>
              <a:rPr lang="en-US" sz="3600" u="sng" dirty="0"/>
              <a:t>the carboxyl terminus end of the previous amino acid</a:t>
            </a:r>
            <a:endParaRPr lang="en-US" altLang="en-US" sz="3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 </a:t>
            </a:r>
            <a:endParaRPr lang="en-US" u="sng" dirty="0"/>
          </a:p>
        </p:txBody>
      </p:sp>
      <p:pic>
        <p:nvPicPr>
          <p:cNvPr id="2052" name="Picture 4" descr="https://lh5.googleusercontent.com/8KEXkGPHG6QvqifSgrKc16uKSkFcrIJyzUViCdoAGIxAB0nGut_fjZWrptSlsW2KmP9GJd-MaaBoWEOdL87IjyM8cIF1xg2HyTe4mvi_9T1YbV8b9XArcBQ76heKqOEhw76PbKZZn2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391" y="1225202"/>
            <a:ext cx="7741058" cy="458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3.googleusercontent.com/5cLHm35LVoDGePULvtqT430uv4ko6-UWdFfRZ69rohjQlzMLCpsBbVDGHlg-MnA4UkgRoqX-5qQSSvu92zKuvl50tgREDYL91_ezPppF-qR3j9C9B2WdP7D4YjTMOX2pkWNIT4Rx8f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411" y="1456278"/>
            <a:ext cx="6531017" cy="435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95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/>
              <a:t>3 steps of Translation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0" y="1325563"/>
            <a:ext cx="11110742" cy="509217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4400" u="sng" dirty="0"/>
              <a:t>Termination </a:t>
            </a:r>
          </a:p>
          <a:p>
            <a:pPr marL="0" indent="0">
              <a:buNone/>
              <a:defRPr/>
            </a:pPr>
            <a:r>
              <a:rPr lang="en-US" altLang="en-US" sz="4400" dirty="0"/>
              <a:t>-Need </a:t>
            </a:r>
            <a:r>
              <a:rPr lang="en-US" altLang="en-US" sz="4400" u="sng" dirty="0"/>
              <a:t>stop codon, release factor, H</a:t>
            </a:r>
            <a:r>
              <a:rPr lang="en-US" altLang="en-US" sz="4400" u="sng" baseline="-25000" dirty="0"/>
              <a:t>2</a:t>
            </a:r>
            <a:r>
              <a:rPr lang="en-US" altLang="en-US" sz="4400" u="sng" dirty="0"/>
              <a:t>0, GTP</a:t>
            </a:r>
          </a:p>
          <a:p>
            <a:pPr marL="0" indent="0">
              <a:buNone/>
              <a:defRPr/>
            </a:pPr>
            <a:r>
              <a:rPr lang="en-US" altLang="en-US" sz="4400" dirty="0"/>
              <a:t>-Termination begins when </a:t>
            </a:r>
            <a:r>
              <a:rPr lang="en-US" altLang="en-US" sz="4400" u="sng" dirty="0"/>
              <a:t>a stop codon is reached</a:t>
            </a:r>
            <a:r>
              <a:rPr lang="en-US" altLang="en-US" sz="4400" dirty="0"/>
              <a:t> (UAG, UAA, UGA)</a:t>
            </a:r>
          </a:p>
          <a:p>
            <a:pPr marL="0" indent="0">
              <a:buNone/>
              <a:defRPr/>
            </a:pPr>
            <a:r>
              <a:rPr lang="en-US" sz="4000" dirty="0"/>
              <a:t>-Release factor binds instead of </a:t>
            </a:r>
            <a:r>
              <a:rPr lang="en-US" sz="4000" dirty="0" err="1"/>
              <a:t>tRNA</a:t>
            </a:r>
            <a:r>
              <a:rPr lang="en-US" sz="4000" dirty="0"/>
              <a:t>. It uses hydrolysis w/GTP energy to break the bonds and releases the polypeptide</a:t>
            </a:r>
            <a:endParaRPr lang="en-US" altLang="en-US" sz="4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749" y="1325563"/>
            <a:ext cx="7324493" cy="4882995"/>
          </a:xfrm>
          <a:prstGeom prst="rect">
            <a:avLst/>
          </a:prstGeom>
        </p:spPr>
      </p:pic>
      <p:pic>
        <p:nvPicPr>
          <p:cNvPr id="4098" name="Picture 2" descr="https://lh3.googleusercontent.com/qUJ7bc65er7Vy4X9fDdZVh1Din7zQIXM6BN-w1RPFLzWxCSPHb5ZEg42WU6M1c58q0mDu-jZ2v4JIo9tXoWPoHKQorBDEI3s8GvGLtiTd66R5hskkFFrDLeg8XLiaXFE_EeH_ZlCqi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01" y="1053594"/>
            <a:ext cx="7847741" cy="563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54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778" y="0"/>
            <a:ext cx="10515600" cy="1325563"/>
          </a:xfrm>
        </p:spPr>
        <p:txBody>
          <a:bodyPr/>
          <a:lstStyle/>
          <a:p>
            <a:r>
              <a:rPr lang="en-US" b="1" u="sng" dirty="0"/>
              <a:t>How do proteins know where to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222" y="1102567"/>
            <a:ext cx="6617677" cy="587643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u="sng" dirty="0"/>
              <a:t>Signal peptide- </a:t>
            </a:r>
            <a:r>
              <a:rPr lang="en-US" altLang="en-US" sz="4400" dirty="0"/>
              <a:t>~20 amino acids at start of protein that act as address label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35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Possible destinations: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-secreted from cell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-nucleus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-mitochondria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-chloroplast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-cell membrane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-cytoplasm</a:t>
            </a:r>
          </a:p>
        </p:txBody>
      </p:sp>
      <p:pic>
        <p:nvPicPr>
          <p:cNvPr id="4" name="Picture 4" descr="17-21-ERProteinTargeting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5"/>
          <a:stretch>
            <a:fillRect/>
          </a:stretch>
        </p:blipFill>
        <p:spPr bwMode="auto">
          <a:xfrm>
            <a:off x="6935373" y="1099038"/>
            <a:ext cx="4937759" cy="548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020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103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/>
              <a:t>Translation in Prokaryotes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59" y="1505243"/>
            <a:ext cx="10515600" cy="4882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4400" dirty="0"/>
              <a:t>Transcription &amp; translation are </a:t>
            </a:r>
            <a:r>
              <a:rPr lang="en-US" altLang="en-US" sz="4400" u="sng" dirty="0"/>
              <a:t>simultaneous in bacteria </a:t>
            </a:r>
          </a:p>
          <a:p>
            <a:pPr marL="457200" lvl="1" indent="0">
              <a:buNone/>
            </a:pPr>
            <a:r>
              <a:rPr lang="en-US" altLang="en-US" sz="4400" dirty="0"/>
              <a:t>*DNA is in cytoplasm</a:t>
            </a:r>
          </a:p>
          <a:p>
            <a:pPr marL="457200" lvl="1" indent="0">
              <a:buNone/>
            </a:pPr>
            <a:r>
              <a:rPr lang="en-US" altLang="en-US" sz="4400" dirty="0"/>
              <a:t>*no mRNA </a:t>
            </a:r>
            <a:br>
              <a:rPr lang="en-US" altLang="en-US" sz="4400" dirty="0"/>
            </a:br>
            <a:r>
              <a:rPr lang="en-US" altLang="en-US" sz="4400" dirty="0"/>
              <a:t>  editing/processing </a:t>
            </a:r>
          </a:p>
          <a:p>
            <a:pPr marL="457200" lvl="1" indent="0">
              <a:buNone/>
            </a:pPr>
            <a:r>
              <a:rPr lang="en-US" altLang="en-US" sz="4400" dirty="0">
                <a:solidFill>
                  <a:srgbClr val="CC0000"/>
                </a:solidFill>
              </a:rPr>
              <a:t>*ribosomes</a:t>
            </a:r>
            <a:r>
              <a:rPr lang="en-US" altLang="en-US" sz="4400" dirty="0"/>
              <a:t> read mRNA </a:t>
            </a:r>
            <a:br>
              <a:rPr lang="en-US" altLang="en-US" sz="4400" dirty="0"/>
            </a:br>
            <a:r>
              <a:rPr lang="en-US" altLang="en-US" sz="4400" dirty="0"/>
              <a:t>  as it is being transcribed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5" name="Picture 14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8" name="Rectangle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26" y="1169026"/>
            <a:ext cx="4821551" cy="3760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you build a protein?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50" y="1889686"/>
            <a:ext cx="5805756" cy="4283468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To build a protein you connect together _________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There are _______________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_________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The amino acids are identical 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but different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What does the above statement mean?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6B78D-12F3-6D47-B4F7-76C81A610A48}"/>
              </a:ext>
            </a:extLst>
          </p:cNvPr>
          <p:cNvSpPr txBox="1"/>
          <p:nvPr/>
        </p:nvSpPr>
        <p:spPr>
          <a:xfrm>
            <a:off x="1594883" y="2289113"/>
            <a:ext cx="2331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amino acids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111732-7B5E-C74C-8DBE-92044242974A}"/>
              </a:ext>
            </a:extLst>
          </p:cNvPr>
          <p:cNvSpPr txBox="1"/>
          <p:nvPr/>
        </p:nvSpPr>
        <p:spPr>
          <a:xfrm>
            <a:off x="1781212" y="2738430"/>
            <a:ext cx="3439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 different amino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6781CA-F46C-F644-92AE-8E26033D5DE7}"/>
              </a:ext>
            </a:extLst>
          </p:cNvPr>
          <p:cNvSpPr txBox="1"/>
          <p:nvPr/>
        </p:nvSpPr>
        <p:spPr>
          <a:xfrm>
            <a:off x="110915" y="3153753"/>
            <a:ext cx="2331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acids</a:t>
            </a:r>
          </a:p>
        </p:txBody>
      </p:sp>
    </p:spTree>
    <p:extLst>
      <p:ext uri="{BB962C8B-B14F-4D97-AF65-F5344CB8AC3E}">
        <p14:creationId xmlns:p14="http://schemas.microsoft.com/office/powerpoint/2010/main" val="253752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polypept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97" y="1443110"/>
            <a:ext cx="5999206" cy="326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00"/>
          <a:stretch/>
        </p:blipFill>
        <p:spPr>
          <a:xfrm>
            <a:off x="828088" y="1083212"/>
            <a:ext cx="5009339" cy="374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34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EB282-BD67-7D40-BAD5-CF75F2925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51" y="321733"/>
            <a:ext cx="2819444" cy="27489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099B3-3D6B-CC46-9FD1-C41EEC355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788" y="46137"/>
            <a:ext cx="2924423" cy="27489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5ABA8-244A-984D-8CAB-ECCBD7860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652" y="321733"/>
            <a:ext cx="2752344" cy="27523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5B545-DCF3-B447-8705-676F41B58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78" y="3783923"/>
            <a:ext cx="2752344" cy="2752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233B16-D2B4-C340-A1D3-E38BDF5F3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776" y="3576088"/>
            <a:ext cx="2752344" cy="2752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A52E6-F17E-204B-A114-53090DF79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9560" y="3570563"/>
            <a:ext cx="2752344" cy="2752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E40A0D-65A2-2149-9E61-ECE2F77DB728}"/>
              </a:ext>
            </a:extLst>
          </p:cNvPr>
          <p:cNvSpPr txBox="1"/>
          <p:nvPr/>
        </p:nvSpPr>
        <p:spPr>
          <a:xfrm>
            <a:off x="9164652" y="6213101"/>
            <a:ext cx="2042160" cy="646331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Growth Hormone Protein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DB2ED9-8D0D-4C4D-9133-BDA4309FB50C}"/>
              </a:ext>
            </a:extLst>
          </p:cNvPr>
          <p:cNvSpPr txBox="1"/>
          <p:nvPr/>
        </p:nvSpPr>
        <p:spPr>
          <a:xfrm>
            <a:off x="-18757" y="5490861"/>
            <a:ext cx="2042160" cy="646331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Blood Vessel Protein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481D6-AC80-FD4E-8D40-78FA81E4B48A}"/>
              </a:ext>
            </a:extLst>
          </p:cNvPr>
          <p:cNvSpPr txBox="1"/>
          <p:nvPr/>
        </p:nvSpPr>
        <p:spPr>
          <a:xfrm>
            <a:off x="2015876" y="2409042"/>
            <a:ext cx="1804544" cy="646331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Cow Milk</a:t>
            </a:r>
          </a:p>
          <a:p>
            <a:pPr algn="ctr"/>
            <a:r>
              <a:rPr lang="en-US" dirty="0"/>
              <a:t>Protein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65C39B-2713-8747-8152-1F57FEB743DE}"/>
              </a:ext>
            </a:extLst>
          </p:cNvPr>
          <p:cNvSpPr txBox="1"/>
          <p:nvPr/>
        </p:nvSpPr>
        <p:spPr>
          <a:xfrm>
            <a:off x="5130702" y="2711953"/>
            <a:ext cx="2042160" cy="646331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Death Fighting Protein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43D9EA-7853-8546-AD1F-BC2AAF233C4B}"/>
              </a:ext>
            </a:extLst>
          </p:cNvPr>
          <p:cNvSpPr txBox="1"/>
          <p:nvPr/>
        </p:nvSpPr>
        <p:spPr>
          <a:xfrm>
            <a:off x="5082012" y="6142379"/>
            <a:ext cx="2042160" cy="646331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Green Florescent Protein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B89100-5D75-0C48-8B0A-498ACC26BCC5}"/>
              </a:ext>
            </a:extLst>
          </p:cNvPr>
          <p:cNvSpPr txBox="1"/>
          <p:nvPr/>
        </p:nvSpPr>
        <p:spPr>
          <a:xfrm>
            <a:off x="8618374" y="2655254"/>
            <a:ext cx="2042160" cy="646331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Cell Membrane Protein Receptor</a:t>
            </a:r>
          </a:p>
        </p:txBody>
      </p:sp>
    </p:spTree>
    <p:extLst>
      <p:ext uri="{BB962C8B-B14F-4D97-AF65-F5344CB8AC3E}">
        <p14:creationId xmlns:p14="http://schemas.microsoft.com/office/powerpoint/2010/main" val="1572900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0F660F-FB78-7E47-9BA5-5E4A0E467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15" y="863859"/>
            <a:ext cx="4724569" cy="2102433"/>
          </a:xfrm>
          <a:prstGeom prst="rect">
            <a:avLst/>
          </a:prstGeom>
        </p:spPr>
      </p:pic>
      <p:cxnSp>
        <p:nvCxnSpPr>
          <p:cNvPr id="25" name="Straight Connector 10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68205D2-809C-E546-97DD-145FC90EF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903410"/>
            <a:ext cx="4732940" cy="2023331"/>
          </a:xfrm>
          <a:prstGeom prst="rect">
            <a:avLst/>
          </a:prstGeom>
        </p:spPr>
      </p:pic>
      <p:cxnSp>
        <p:nvCxnSpPr>
          <p:cNvPr id="26" name="Straight Connector 12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4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079BBEB-9512-BE4B-BC5C-EFE31F1D2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468" y="3671316"/>
            <a:ext cx="2545862" cy="2545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498CCC-712A-B149-BABF-744AB6247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758" y="3671316"/>
            <a:ext cx="1698056" cy="255346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18F4D06-1620-E049-8F74-8F8902C98E82}"/>
              </a:ext>
            </a:extLst>
          </p:cNvPr>
          <p:cNvSpPr txBox="1"/>
          <p:nvPr/>
        </p:nvSpPr>
        <p:spPr>
          <a:xfrm>
            <a:off x="7855758" y="6407937"/>
            <a:ext cx="2042160" cy="369332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Insulin Protein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4ED5BA-35C7-A04D-AF62-7C82C7852614}"/>
              </a:ext>
            </a:extLst>
          </p:cNvPr>
          <p:cNvSpPr txBox="1"/>
          <p:nvPr/>
        </p:nvSpPr>
        <p:spPr>
          <a:xfrm>
            <a:off x="2364532" y="6136329"/>
            <a:ext cx="2042160" cy="646331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Hemoglobin Protein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48B239-EC8D-F44C-8389-E213BF175CBF}"/>
              </a:ext>
            </a:extLst>
          </p:cNvPr>
          <p:cNvSpPr txBox="1"/>
          <p:nvPr/>
        </p:nvSpPr>
        <p:spPr>
          <a:xfrm>
            <a:off x="7751075" y="2627512"/>
            <a:ext cx="2042160" cy="369332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Collagen Protein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0926B6-9A4F-7B41-8A5F-A8589374ABE9}"/>
              </a:ext>
            </a:extLst>
          </p:cNvPr>
          <p:cNvSpPr txBox="1"/>
          <p:nvPr/>
        </p:nvSpPr>
        <p:spPr>
          <a:xfrm>
            <a:off x="3929555" y="2551314"/>
            <a:ext cx="2042160" cy="646331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Myosin Muscle Protein</a:t>
            </a:r>
          </a:p>
        </p:txBody>
      </p:sp>
    </p:spTree>
    <p:extLst>
      <p:ext uri="{BB962C8B-B14F-4D97-AF65-F5344CB8AC3E}">
        <p14:creationId xmlns:p14="http://schemas.microsoft.com/office/powerpoint/2010/main" val="146585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 u="sng" dirty="0"/>
              <a:t>Translation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5970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Step 2 of Protein Synthesis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***Read the instructions in the mRNA and connect together amino acids to build a protein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48171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/>
              <a:t>Translation on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016212"/>
            <a:ext cx="11353800" cy="5563772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400" dirty="0"/>
              <a:t>*Must always transcribe before you can translate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400" dirty="0"/>
              <a:t>Key term: </a:t>
            </a:r>
            <a:r>
              <a:rPr lang="en-US" sz="4400" u="sng" dirty="0"/>
              <a:t>codon- every 3 bases in mRNA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400" dirty="0"/>
              <a:t>			</a:t>
            </a:r>
            <a:r>
              <a:rPr lang="en-US" sz="4400" u="sng" dirty="0"/>
              <a:t>1 codon codes for 1 amino acid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     DNA:   TACTCTGGATTCAGCCAAGCTATC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  mRNA: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Amino  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Acids of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protein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5610" y="4785116"/>
            <a:ext cx="95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5949" y="4785113"/>
            <a:ext cx="824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Arg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335931" y="4796658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Asn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430598" y="4799511"/>
            <a:ext cx="820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3718" y="4796658"/>
            <a:ext cx="785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Ser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164907" y="4796658"/>
            <a:ext cx="747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7880" y="4785112"/>
            <a:ext cx="824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Arg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567024" y="3723110"/>
            <a:ext cx="7684668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00" dirty="0"/>
              <a:t>AUGAGACCUAAGACGGUUCGAUAG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605949" y="3723110"/>
            <a:ext cx="0" cy="7232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72849" y="3729859"/>
            <a:ext cx="0" cy="7232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06227" y="3729859"/>
            <a:ext cx="0" cy="7232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76249" y="3729859"/>
            <a:ext cx="0" cy="7232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54149" y="3729859"/>
            <a:ext cx="0" cy="7232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143149" y="3723110"/>
            <a:ext cx="0" cy="7232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93907" y="3729859"/>
            <a:ext cx="0" cy="7232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61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658" y="620325"/>
            <a:ext cx="5263918" cy="601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112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1883</TotalTime>
  <Words>508</Words>
  <Application>Microsoft Macintosh PowerPoint</Application>
  <PresentationFormat>Widescreen</PresentationFormat>
  <Paragraphs>130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Translation</vt:lpstr>
      <vt:lpstr>How many proteins?</vt:lpstr>
      <vt:lpstr>How do you build a protein?</vt:lpstr>
      <vt:lpstr>PowerPoint Presentation</vt:lpstr>
      <vt:lpstr>PowerPoint Presentation</vt:lpstr>
      <vt:lpstr>PowerPoint Presentation</vt:lpstr>
      <vt:lpstr>Translation</vt:lpstr>
      <vt:lpstr>Translation on paper</vt:lpstr>
      <vt:lpstr>PowerPoint Presentation</vt:lpstr>
      <vt:lpstr>Significance of Translation?</vt:lpstr>
      <vt:lpstr>Where does it take place?</vt:lpstr>
      <vt:lpstr>The ribosome up close</vt:lpstr>
      <vt:lpstr>Prokaryote vs. Eukaryote Ribosomes</vt:lpstr>
      <vt:lpstr>t-RNA up Close</vt:lpstr>
      <vt:lpstr>PowerPoint Presentation</vt:lpstr>
      <vt:lpstr>Loading tRNA</vt:lpstr>
      <vt:lpstr>PowerPoint Presentation</vt:lpstr>
      <vt:lpstr>Factors</vt:lpstr>
      <vt:lpstr>3 steps of Translation</vt:lpstr>
      <vt:lpstr>3 steps of Translation</vt:lpstr>
      <vt:lpstr>3 steps of Translation</vt:lpstr>
      <vt:lpstr>How do proteins know where to go?</vt:lpstr>
      <vt:lpstr>Translation in Prokaryotes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Translation</dc:title>
  <dc:creator>Athena Palma</dc:creator>
  <cp:lastModifiedBy>Microsoft Office User</cp:lastModifiedBy>
  <cp:revision>31</cp:revision>
  <dcterms:created xsi:type="dcterms:W3CDTF">2016-11-08T19:31:09Z</dcterms:created>
  <dcterms:modified xsi:type="dcterms:W3CDTF">2019-10-30T04:48:45Z</dcterms:modified>
</cp:coreProperties>
</file>