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62" r:id="rId4"/>
    <p:sldId id="257" r:id="rId5"/>
    <p:sldId id="259" r:id="rId6"/>
    <p:sldId id="261" r:id="rId7"/>
    <p:sldId id="266" r:id="rId8"/>
    <p:sldId id="263" r:id="rId9"/>
    <p:sldId id="267" r:id="rId10"/>
    <p:sldId id="260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64"/>
  </p:normalViewPr>
  <p:slideViewPr>
    <p:cSldViewPr snapToGrid="0" snapToObjects="1">
      <p:cViewPr varScale="1">
        <p:scale>
          <a:sx n="76" d="100"/>
          <a:sy n="76" d="100"/>
        </p:scale>
        <p:origin x="216" y="1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A9594-7F49-4045-8848-EE65091297E9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85052-C718-064C-B793-138ECFF4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63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F597F-FFBC-9445-ABD2-B8AC0792E15D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24BC4-7836-6845-9E98-7DADDF674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0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2B25-1303-5944-8621-9A68390BDB5B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7A9A-DDFC-9245-842F-EC46AE3AF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2B25-1303-5944-8621-9A68390BDB5B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7A9A-DDFC-9245-842F-EC46AE3AF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2B25-1303-5944-8621-9A68390BDB5B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7A9A-DDFC-9245-842F-EC46AE3AF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2B25-1303-5944-8621-9A68390BDB5B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7A9A-DDFC-9245-842F-EC46AE3AF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2B25-1303-5944-8621-9A68390BDB5B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7A9A-DDFC-9245-842F-EC46AE3AF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2B25-1303-5944-8621-9A68390BDB5B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7A9A-DDFC-9245-842F-EC46AE3AF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2B25-1303-5944-8621-9A68390BDB5B}" type="datetimeFigureOut">
              <a:rPr lang="en-US" smtClean="0"/>
              <a:t>11/9/16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7A9A-DDFC-9245-842F-EC46AE3AF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2B25-1303-5944-8621-9A68390BDB5B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7A9A-DDFC-9245-842F-EC46AE3AF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2B25-1303-5944-8621-9A68390BDB5B}" type="datetimeFigureOut">
              <a:rPr lang="en-US" smtClean="0"/>
              <a:t>11/9/16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7A9A-DDFC-9245-842F-EC46AE3AF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2B25-1303-5944-8621-9A68390BDB5B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7A9A-DDFC-9245-842F-EC46AE3AF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2B25-1303-5944-8621-9A68390BDB5B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7A9A-DDFC-9245-842F-EC46AE3AF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C2B25-1303-5944-8621-9A68390BDB5B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7A9A-DDFC-9245-842F-EC46AE3AF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0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Reading the instructions and building a protein!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 smtClean="0"/>
              <a:t>3 </a:t>
            </a:r>
            <a:r>
              <a:rPr lang="en-US" sz="5400" b="1" u="sng" dirty="0" smtClean="0"/>
              <a:t>steps of Translation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1325563"/>
            <a:ext cx="10515600" cy="509217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altLang="en-US" sz="4400" u="sng" dirty="0"/>
              <a:t>Initiation</a:t>
            </a:r>
          </a:p>
          <a:p>
            <a:pPr marL="457200" lvl="1" indent="0">
              <a:buNone/>
              <a:defRPr/>
            </a:pPr>
            <a:r>
              <a:rPr lang="en-US" altLang="en-US" sz="4400" dirty="0"/>
              <a:t>brings together mRNA by binding to 5’ cap, ribosome subunits, initiator </a:t>
            </a:r>
            <a:r>
              <a:rPr lang="en-US" altLang="en-US" sz="4400" dirty="0" err="1"/>
              <a:t>tRNA</a:t>
            </a:r>
            <a:endParaRPr lang="en-US" altLang="en-US" sz="4400" dirty="0"/>
          </a:p>
          <a:p>
            <a:pPr marL="0" indent="0">
              <a:buNone/>
              <a:defRPr/>
            </a:pPr>
            <a:r>
              <a:rPr lang="en-US" altLang="en-US" sz="4400" u="sng" dirty="0"/>
              <a:t>Elongation</a:t>
            </a:r>
          </a:p>
          <a:p>
            <a:pPr marL="457200" lvl="1" indent="0">
              <a:buNone/>
              <a:defRPr/>
            </a:pPr>
            <a:r>
              <a:rPr lang="en-US" altLang="en-US" sz="4400" dirty="0"/>
              <a:t>adding amino acids based on codon sequence (GTP energy used)</a:t>
            </a:r>
          </a:p>
          <a:p>
            <a:pPr marL="0" indent="0">
              <a:buNone/>
              <a:defRPr/>
            </a:pPr>
            <a:r>
              <a:rPr lang="en-US" altLang="en-US" sz="4400" u="sng" dirty="0"/>
              <a:t>Termination</a:t>
            </a:r>
          </a:p>
          <a:p>
            <a:pPr marL="457200" lvl="1" indent="0">
              <a:buNone/>
              <a:defRPr/>
            </a:pPr>
            <a:r>
              <a:rPr lang="en-US" altLang="en-US" sz="4400" dirty="0"/>
              <a:t>Stop codon plus release factor, H</a:t>
            </a:r>
            <a:r>
              <a:rPr lang="en-US" altLang="en-US" sz="4400" baseline="-25000" dirty="0"/>
              <a:t>2</a:t>
            </a:r>
            <a:r>
              <a:rPr lang="en-US" altLang="en-US" sz="4400" dirty="0"/>
              <a:t>0, GTP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3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778" y="0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How do proteins know where to go?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222" y="1102567"/>
            <a:ext cx="6617677" cy="587643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u="sng" dirty="0" smtClean="0"/>
              <a:t>Signal peptide- </a:t>
            </a:r>
            <a:r>
              <a:rPr lang="en-US" altLang="en-US" sz="4400" dirty="0"/>
              <a:t>~20 amino acids at start of protein that act as address </a:t>
            </a:r>
            <a:r>
              <a:rPr lang="en-US" altLang="en-US" sz="4400" dirty="0" smtClean="0"/>
              <a:t>label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35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Possible destinations: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-</a:t>
            </a:r>
            <a:r>
              <a:rPr lang="en-US" sz="4400" dirty="0" smtClean="0"/>
              <a:t>secreted from cell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-nucleus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-mitochondria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-chloroplast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-cell membrane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-cytoplasm</a:t>
            </a:r>
            <a:endParaRPr lang="en-US" sz="4400" dirty="0"/>
          </a:p>
        </p:txBody>
      </p:sp>
      <p:pic>
        <p:nvPicPr>
          <p:cNvPr id="4" name="Picture 4" descr="17-21-ERProteinTargeting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5"/>
          <a:stretch>
            <a:fillRect/>
          </a:stretch>
        </p:blipFill>
        <p:spPr bwMode="auto">
          <a:xfrm>
            <a:off x="6935373" y="1099038"/>
            <a:ext cx="4937759" cy="548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0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9103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 smtClean="0"/>
              <a:t>Translation in Prokaryotes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59" y="1505243"/>
            <a:ext cx="10515600" cy="4882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400" u="sng" dirty="0"/>
              <a:t>Transcription &amp; translation are simultaneous in bacteria </a:t>
            </a:r>
          </a:p>
          <a:p>
            <a:pPr marL="457200" lvl="1" indent="0">
              <a:buNone/>
            </a:pPr>
            <a:r>
              <a:rPr lang="en-US" altLang="en-US" sz="4400" dirty="0" smtClean="0"/>
              <a:t>*DNA </a:t>
            </a:r>
            <a:r>
              <a:rPr lang="en-US" altLang="en-US" sz="4400" dirty="0"/>
              <a:t>is in </a:t>
            </a:r>
            <a:r>
              <a:rPr lang="en-US" altLang="en-US" sz="4400" dirty="0" smtClean="0"/>
              <a:t>cytoplasm</a:t>
            </a:r>
            <a:endParaRPr lang="en-US" altLang="en-US" sz="4400" dirty="0"/>
          </a:p>
          <a:p>
            <a:pPr marL="457200" lvl="1" indent="0">
              <a:buNone/>
            </a:pPr>
            <a:r>
              <a:rPr lang="en-US" altLang="en-US" sz="4400" dirty="0" smtClean="0"/>
              <a:t>*no </a:t>
            </a:r>
            <a:r>
              <a:rPr lang="en-US" altLang="en-US" sz="4400" dirty="0"/>
              <a:t>mRNA </a:t>
            </a:r>
            <a:br>
              <a:rPr lang="en-US" altLang="en-US" sz="4400" dirty="0"/>
            </a:br>
            <a:r>
              <a:rPr lang="en-US" altLang="en-US" sz="4400" dirty="0" smtClean="0"/>
              <a:t>  editing/processing </a:t>
            </a:r>
            <a:endParaRPr lang="en-US" altLang="en-US" sz="4400" dirty="0"/>
          </a:p>
          <a:p>
            <a:pPr marL="457200" lvl="1" indent="0">
              <a:buNone/>
            </a:pPr>
            <a:r>
              <a:rPr lang="en-US" altLang="en-US" sz="4400" dirty="0" smtClean="0">
                <a:solidFill>
                  <a:srgbClr val="CC0000"/>
                </a:solidFill>
              </a:rPr>
              <a:t>*ribosomes</a:t>
            </a:r>
            <a:r>
              <a:rPr lang="en-US" altLang="en-US" sz="4400" dirty="0" smtClean="0"/>
              <a:t> read </a:t>
            </a:r>
            <a:r>
              <a:rPr lang="en-US" altLang="en-US" sz="4400" dirty="0"/>
              <a:t>mRNA </a:t>
            </a:r>
            <a:br>
              <a:rPr lang="en-US" altLang="en-US" sz="4400" dirty="0"/>
            </a:br>
            <a:r>
              <a:rPr lang="en-US" altLang="en-US" sz="4400" dirty="0" smtClean="0"/>
              <a:t>  as </a:t>
            </a:r>
            <a:r>
              <a:rPr lang="en-US" altLang="en-US" sz="4400" dirty="0"/>
              <a:t>it is being </a:t>
            </a:r>
            <a:r>
              <a:rPr lang="en-US" altLang="en-US" sz="4400" dirty="0" smtClean="0"/>
              <a:t>transcribed  </a:t>
            </a:r>
            <a:endParaRPr lang="en-US" altLang="en-US" sz="4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 smtClean="0"/>
              <a:t>Translation on paper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4228"/>
            <a:ext cx="10515600" cy="4882735"/>
          </a:xfrm>
        </p:spPr>
        <p:txBody>
          <a:bodyPr>
            <a:normAutofit fontScale="925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400" dirty="0" smtClean="0"/>
              <a:t>Must </a:t>
            </a:r>
            <a:r>
              <a:rPr lang="en-US" sz="4400" dirty="0" smtClean="0"/>
              <a:t>always transcribe before you can </a:t>
            </a:r>
            <a:r>
              <a:rPr lang="en-US" sz="4400" dirty="0" smtClean="0"/>
              <a:t>translate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400" u="sng" dirty="0" smtClean="0"/>
              <a:t>1 codon codes for 1 amino acid</a:t>
            </a:r>
            <a:endParaRPr lang="en-US" sz="4400" u="sng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     DNA:   TACTCTGGATTCAGCCAAGCTATC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  mRNA: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Amino 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Acids of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protein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799470" y="4853355"/>
            <a:ext cx="959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Met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809809" y="4853352"/>
            <a:ext cx="824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Arg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539791" y="4864897"/>
            <a:ext cx="875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Asn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634458" y="4867750"/>
            <a:ext cx="820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Pro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497578" y="4864897"/>
            <a:ext cx="785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Ser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368767" y="4864897"/>
            <a:ext cx="747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Val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201740" y="4853351"/>
            <a:ext cx="824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Arg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70884" y="3791349"/>
            <a:ext cx="768466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dirty="0" smtClean="0"/>
              <a:t>AUGAGACCUAAGACGGUUCGAUAG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170561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 smtClean="0"/>
              <a:t>Significance of Translation?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Builds protein to exact specifications of DNA instructions.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	</a:t>
            </a:r>
            <a:r>
              <a:rPr lang="en-US" sz="4400" dirty="0" smtClean="0"/>
              <a:t>*exact size and shape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What determines size and shape?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	</a:t>
            </a:r>
            <a:r>
              <a:rPr lang="en-US" sz="4400" dirty="0" smtClean="0"/>
              <a:t>The </a:t>
            </a:r>
            <a:r>
              <a:rPr lang="en-US" sz="4400" u="sng" dirty="0" smtClean="0"/>
              <a:t>number</a:t>
            </a:r>
            <a:r>
              <a:rPr lang="en-US" sz="4400" dirty="0" smtClean="0"/>
              <a:t> and </a:t>
            </a:r>
            <a:r>
              <a:rPr lang="en-US" sz="4400" u="sng" dirty="0" smtClean="0"/>
              <a:t>sequence of amino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	</a:t>
            </a:r>
            <a:r>
              <a:rPr lang="en-US" sz="4400" u="sng" dirty="0" smtClean="0"/>
              <a:t>acids</a:t>
            </a:r>
            <a:endParaRPr lang="en-US" sz="4400" u="sng" dirty="0"/>
          </a:p>
        </p:txBody>
      </p:sp>
    </p:spTree>
    <p:extLst>
      <p:ext uri="{BB962C8B-B14F-4D97-AF65-F5344CB8AC3E}">
        <p14:creationId xmlns:p14="http://schemas.microsoft.com/office/powerpoint/2010/main" val="1101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 smtClean="0"/>
              <a:t>Where does it take place?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On a </a:t>
            </a:r>
            <a:r>
              <a:rPr lang="en-US" sz="4400" u="sng" dirty="0" smtClean="0"/>
              <a:t>ribosome</a:t>
            </a:r>
            <a:r>
              <a:rPr lang="en-US" sz="4400" dirty="0" smtClean="0"/>
              <a:t> in the </a:t>
            </a:r>
            <a:r>
              <a:rPr lang="en-US" sz="4400" dirty="0" smtClean="0"/>
              <a:t>cytoplasm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Ribosomes provide a location for all necessary parts for building a protein to assemble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798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 smtClean="0"/>
              <a:t>The ribosome up close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5" y="1037834"/>
            <a:ext cx="11648049" cy="5820166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Made of </a:t>
            </a:r>
            <a:r>
              <a:rPr lang="en-US" sz="4400" dirty="0" err="1" smtClean="0"/>
              <a:t>rRNA</a:t>
            </a:r>
            <a:r>
              <a:rPr lang="en-US" sz="4400" dirty="0" smtClean="0"/>
              <a:t> and proteins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Key features: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	</a:t>
            </a:r>
            <a:r>
              <a:rPr lang="en-US" sz="4400" dirty="0" smtClean="0"/>
              <a:t>- 2 subunits, large and small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	</a:t>
            </a:r>
            <a:r>
              <a:rPr lang="en-US" sz="4400" dirty="0" smtClean="0"/>
              <a:t>	*</a:t>
            </a:r>
            <a:r>
              <a:rPr lang="en-US" sz="4400" u="sng" dirty="0" smtClean="0"/>
              <a:t>small is first to bind to mRNA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	</a:t>
            </a:r>
            <a:r>
              <a:rPr lang="en-US" sz="4400" dirty="0" smtClean="0"/>
              <a:t>- 3 binding sites- A, P, 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	</a:t>
            </a:r>
            <a:r>
              <a:rPr lang="en-US" sz="4400" dirty="0" smtClean="0"/>
              <a:t>	*A- holds next </a:t>
            </a:r>
            <a:r>
              <a:rPr lang="en-US" sz="4400" dirty="0" err="1" smtClean="0"/>
              <a:t>tRNA</a:t>
            </a:r>
            <a:r>
              <a:rPr lang="en-US" sz="4400" dirty="0" smtClean="0"/>
              <a:t> in line to drop off its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	</a:t>
            </a:r>
            <a:r>
              <a:rPr lang="en-US" sz="4400" dirty="0" smtClean="0"/>
              <a:t>		</a:t>
            </a:r>
            <a:r>
              <a:rPr lang="en-US" sz="4400" dirty="0" smtClean="0"/>
              <a:t>amino acid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	</a:t>
            </a:r>
            <a:r>
              <a:rPr lang="en-US" sz="4400" dirty="0" smtClean="0"/>
              <a:t>	*P- Site where </a:t>
            </a:r>
            <a:r>
              <a:rPr lang="en-US" sz="4400" dirty="0" err="1" smtClean="0"/>
              <a:t>tRNA</a:t>
            </a:r>
            <a:r>
              <a:rPr lang="en-US" sz="4400" dirty="0" smtClean="0"/>
              <a:t> connects its amino acid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	</a:t>
            </a:r>
            <a:r>
              <a:rPr lang="en-US" sz="4400" dirty="0" smtClean="0"/>
              <a:t>		to the growing polypeptide chain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	</a:t>
            </a:r>
            <a:r>
              <a:rPr lang="en-US" sz="4400" dirty="0" smtClean="0"/>
              <a:t>	*E- exit site once the </a:t>
            </a:r>
            <a:r>
              <a:rPr lang="en-US" sz="4400" dirty="0" err="1" smtClean="0"/>
              <a:t>tRNA</a:t>
            </a:r>
            <a:r>
              <a:rPr lang="en-US" sz="4400" dirty="0" smtClean="0"/>
              <a:t> has dropped off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	</a:t>
            </a:r>
            <a:r>
              <a:rPr lang="en-US" sz="4400" dirty="0" smtClean="0"/>
              <a:t>	       </a:t>
            </a:r>
            <a:r>
              <a:rPr lang="en-US" sz="4400" dirty="0" smtClean="0"/>
              <a:t>its amino acid</a:t>
            </a:r>
            <a:endParaRPr lang="en-US" sz="4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12387" r="13499" b="15485"/>
          <a:stretch>
            <a:fillRect/>
          </a:stretch>
        </p:blipFill>
        <p:spPr bwMode="auto">
          <a:xfrm>
            <a:off x="2066229" y="1037834"/>
            <a:ext cx="8059542" cy="49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83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 smtClean="0"/>
              <a:t>t-RNA up Close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8726"/>
            <a:ext cx="10515600" cy="5629274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Made of RNA folded into a “clover leaf” shape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u="sng" dirty="0" err="1" smtClean="0"/>
              <a:t>tRNA</a:t>
            </a:r>
            <a:r>
              <a:rPr lang="en-US" sz="4400" u="sng" dirty="0" smtClean="0"/>
              <a:t> physically bring amino acids to the ribosome and drop them off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Key features</a:t>
            </a:r>
            <a:endParaRPr lang="en-US" sz="4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	</a:t>
            </a:r>
            <a:r>
              <a:rPr lang="en-US" sz="4400" dirty="0" smtClean="0"/>
              <a:t>- </a:t>
            </a:r>
            <a:r>
              <a:rPr lang="en-US" sz="4400" u="sng" dirty="0" smtClean="0"/>
              <a:t>anticodon</a:t>
            </a:r>
            <a:r>
              <a:rPr lang="en-US" sz="4400" dirty="0" smtClean="0"/>
              <a:t> in the middle loop matches to codon to ensure correct amino acid is dropped off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	</a:t>
            </a:r>
            <a:r>
              <a:rPr lang="en-US" sz="4400" dirty="0" smtClean="0"/>
              <a:t>- amino acid attached to its 3’ end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71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715" y="1199513"/>
            <a:ext cx="5922752" cy="408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 smtClean="0"/>
              <a:t>Loading </a:t>
            </a:r>
            <a:r>
              <a:rPr lang="en-US" sz="6000" b="1" u="sng" dirty="0" err="1" smtClean="0"/>
              <a:t>tRNA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3" y="1825625"/>
            <a:ext cx="1197186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400" dirty="0">
                <a:solidFill>
                  <a:srgbClr val="CC0000"/>
                </a:solidFill>
              </a:rPr>
              <a:t>Aminoacyl </a:t>
            </a:r>
            <a:r>
              <a:rPr lang="en-US" altLang="en-US" sz="4400" dirty="0" err="1">
                <a:solidFill>
                  <a:srgbClr val="CC0000"/>
                </a:solidFill>
              </a:rPr>
              <a:t>tRNA</a:t>
            </a:r>
            <a:r>
              <a:rPr lang="en-US" altLang="en-US" sz="4400" dirty="0">
                <a:solidFill>
                  <a:srgbClr val="CC0000"/>
                </a:solidFill>
              </a:rPr>
              <a:t> </a:t>
            </a:r>
            <a:r>
              <a:rPr lang="en-US" altLang="en-US" sz="4400" dirty="0" err="1">
                <a:solidFill>
                  <a:srgbClr val="CC0000"/>
                </a:solidFill>
              </a:rPr>
              <a:t>synthetase</a:t>
            </a:r>
            <a:r>
              <a:rPr lang="en-US" altLang="en-US" sz="4400" dirty="0"/>
              <a:t> </a:t>
            </a:r>
          </a:p>
          <a:p>
            <a:pPr marL="457200" lvl="1" indent="0">
              <a:buNone/>
            </a:pPr>
            <a:r>
              <a:rPr lang="en-US" altLang="en-US" sz="4400" dirty="0" smtClean="0"/>
              <a:t>Enzyme </a:t>
            </a:r>
            <a:r>
              <a:rPr lang="en-US" altLang="en-US" sz="4400" dirty="0"/>
              <a:t>which bonds specific amino acid to </a:t>
            </a:r>
            <a:r>
              <a:rPr lang="en-US" altLang="en-US" sz="4400" dirty="0" err="1"/>
              <a:t>tRNA</a:t>
            </a:r>
            <a:endParaRPr lang="en-US" altLang="en-US" sz="4400" dirty="0"/>
          </a:p>
          <a:p>
            <a:pPr marL="457200" lvl="1" indent="0">
              <a:buNone/>
            </a:pPr>
            <a:r>
              <a:rPr lang="en-US" altLang="en-US" sz="4400" u="sng" dirty="0"/>
              <a:t>Each </a:t>
            </a:r>
            <a:r>
              <a:rPr lang="en-US" altLang="en-US" sz="4400" u="sng" dirty="0" err="1"/>
              <a:t>tRNA</a:t>
            </a:r>
            <a:r>
              <a:rPr lang="en-US" altLang="en-US" sz="4400" u="sng" dirty="0"/>
              <a:t> only carries one specific amino acid</a:t>
            </a:r>
          </a:p>
          <a:p>
            <a:pPr marL="457200" lvl="1" indent="0">
              <a:buNone/>
            </a:pPr>
            <a:r>
              <a:rPr lang="en-US" altLang="en-US" sz="4400" dirty="0" smtClean="0"/>
              <a:t>Bonding amino acid to </a:t>
            </a:r>
            <a:r>
              <a:rPr lang="en-US" altLang="en-US" sz="4400" dirty="0" err="1" smtClean="0"/>
              <a:t>tRNA</a:t>
            </a:r>
            <a:r>
              <a:rPr lang="en-US" altLang="en-US" sz="4400" dirty="0" smtClean="0"/>
              <a:t> </a:t>
            </a:r>
            <a:r>
              <a:rPr lang="en-US" altLang="en-US" sz="4400" dirty="0"/>
              <a:t>requires energy</a:t>
            </a:r>
          </a:p>
          <a:p>
            <a:pPr marL="857250" lvl="2" indent="0">
              <a:buNone/>
            </a:pPr>
            <a:r>
              <a:rPr lang="en-US" altLang="en-US" sz="4400" dirty="0"/>
              <a:t>ATP </a:t>
            </a:r>
            <a:r>
              <a:rPr lang="en-US" altLang="en-US" sz="4400" dirty="0">
                <a:sym typeface="Symbol" charset="2"/>
              </a:rPr>
              <a:t> </a:t>
            </a:r>
            <a:r>
              <a:rPr lang="en-US" altLang="en-US" sz="4400" dirty="0"/>
              <a:t>AMP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1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182" y="1748366"/>
            <a:ext cx="9428339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</TotalTime>
  <Words>258</Words>
  <Application>Microsoft Macintosh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Arial</vt:lpstr>
      <vt:lpstr>Symbol</vt:lpstr>
      <vt:lpstr>Office Theme</vt:lpstr>
      <vt:lpstr>Translation</vt:lpstr>
      <vt:lpstr>Translation on paper</vt:lpstr>
      <vt:lpstr>Significance of Translation?</vt:lpstr>
      <vt:lpstr>Where does it take place?</vt:lpstr>
      <vt:lpstr>The ribosome up close</vt:lpstr>
      <vt:lpstr>t-RNA up Close</vt:lpstr>
      <vt:lpstr>PowerPoint Presentation</vt:lpstr>
      <vt:lpstr>Loading tRNA</vt:lpstr>
      <vt:lpstr>PowerPoint Presentation</vt:lpstr>
      <vt:lpstr>3 steps of Translation</vt:lpstr>
      <vt:lpstr>How do proteins know where to go?</vt:lpstr>
      <vt:lpstr>Translation in Prokaryotes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Translation</dc:title>
  <dc:creator>Athena Palma</dc:creator>
  <cp:lastModifiedBy>Athena Palma</cp:lastModifiedBy>
  <cp:revision>13</cp:revision>
  <dcterms:created xsi:type="dcterms:W3CDTF">2016-11-08T19:31:09Z</dcterms:created>
  <dcterms:modified xsi:type="dcterms:W3CDTF">2016-11-09T20:06:57Z</dcterms:modified>
</cp:coreProperties>
</file>