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14"/>
  </p:notesMasterIdLst>
  <p:sldIdLst>
    <p:sldId id="256" r:id="rId2"/>
    <p:sldId id="257" r:id="rId3"/>
    <p:sldId id="271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849"/>
  </p:normalViewPr>
  <p:slideViewPr>
    <p:cSldViewPr snapToGrid="0" snapToObjects="1">
      <p:cViewPr>
        <p:scale>
          <a:sx n="108" d="100"/>
          <a:sy n="108" d="100"/>
        </p:scale>
        <p:origin x="200" y="-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E2D2-905C-5049-BFA8-038A2857877C}" type="datetimeFigureOut">
              <a:rPr lang="en-US" smtClean="0"/>
              <a:t>9/30/16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B2E4C-E372-1543-A1CC-86FAFB420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1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Metabolic pathway means many enzymes</a:t>
            </a:r>
            <a:r>
              <a:rPr lang="en-US" baseline="0" dirty="0" smtClean="0"/>
              <a:t> with many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2E4C-E372-1543-A1CC-86FAFB4205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3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</a:pPr>
            <a:fld id="{2AA53598-0253-5141-AB08-106625C79A2E}" type="slidenum">
              <a:rPr lang="en-US" altLang="en-US">
                <a:latin typeface="Times" charset="0"/>
              </a:rPr>
              <a:pPr algn="r">
                <a:spcBef>
                  <a:spcPct val="0"/>
                </a:spcBef>
              </a:pPr>
              <a:t>8</a:t>
            </a:fld>
            <a:endParaRPr lang="en-US" altLang="en-US" dirty="0">
              <a:latin typeface="Times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/>
              <a:t>Figure 8.17-3 </a:t>
            </a:r>
            <a:r>
              <a:rPr lang="en-US" altLang="en-US" dirty="0">
                <a:solidFill>
                  <a:srgbClr val="000000"/>
                </a:solidFill>
              </a:rPr>
              <a:t>The Calvin cycle (step 3)</a:t>
            </a:r>
          </a:p>
        </p:txBody>
      </p:sp>
    </p:spTree>
    <p:extLst>
      <p:ext uri="{BB962C8B-B14F-4D97-AF65-F5344CB8AC3E}">
        <p14:creationId xmlns:p14="http://schemas.microsoft.com/office/powerpoint/2010/main" val="117574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2E4C-E372-1543-A1CC-86FAFB4205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5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2E4C-E372-1543-A1CC-86FAFB4205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4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0B6B089-EDBC-334C-88ED-AB45FCD5DCEF}" type="slidenum">
              <a:rPr lang="en-US" altLang="en-US" sz="1200">
                <a:latin typeface="Times" charset="0"/>
              </a:rPr>
              <a:pPr/>
              <a:t>12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100" dirty="0"/>
              <a:t>Where did the CO</a:t>
            </a:r>
            <a:r>
              <a:rPr lang="en-US" altLang="en-US" sz="1100" baseline="-25000" dirty="0"/>
              <a:t>2</a:t>
            </a:r>
            <a:r>
              <a:rPr lang="en-US" altLang="en-US" sz="1100" dirty="0"/>
              <a:t> come from?	air</a:t>
            </a:r>
          </a:p>
          <a:p>
            <a:pPr eaLnBrk="1" hangingPunct="1"/>
            <a:r>
              <a:rPr lang="en-US" altLang="en-US" sz="1100" dirty="0"/>
              <a:t>Where did the CO</a:t>
            </a:r>
            <a:r>
              <a:rPr lang="en-US" altLang="en-US" sz="1100" baseline="-25000" dirty="0"/>
              <a:t>2</a:t>
            </a:r>
            <a:r>
              <a:rPr lang="en-US" altLang="en-US" sz="1100" dirty="0"/>
              <a:t> go?		carbohydrate (G3P)</a:t>
            </a:r>
          </a:p>
          <a:p>
            <a:pPr eaLnBrk="1" hangingPunct="1"/>
            <a:r>
              <a:rPr lang="en-US" altLang="en-US" sz="1100" dirty="0"/>
              <a:t>Where did the H</a:t>
            </a:r>
            <a:r>
              <a:rPr lang="en-US" altLang="en-US" sz="1100" baseline="-25000" dirty="0"/>
              <a:t>2</a:t>
            </a:r>
            <a:r>
              <a:rPr lang="en-US" altLang="en-US" sz="1100" dirty="0"/>
              <a:t>O come from?	soil (xylem)</a:t>
            </a:r>
          </a:p>
          <a:p>
            <a:pPr eaLnBrk="1" hangingPunct="1"/>
            <a:r>
              <a:rPr lang="en-US" altLang="en-US" sz="1100" dirty="0"/>
              <a:t>Where did the H</a:t>
            </a:r>
            <a:r>
              <a:rPr lang="en-US" altLang="en-US" sz="1100" baseline="-25000" dirty="0"/>
              <a:t>2</a:t>
            </a:r>
            <a:r>
              <a:rPr lang="en-US" altLang="en-US" sz="1100" dirty="0"/>
              <a:t>O go?		split to donate e- &amp; H+</a:t>
            </a:r>
          </a:p>
          <a:p>
            <a:pPr eaLnBrk="1" hangingPunct="1"/>
            <a:r>
              <a:rPr lang="en-US" altLang="en-US" sz="1100" dirty="0"/>
              <a:t>Where did the energy come from?	sun</a:t>
            </a:r>
          </a:p>
          <a:p>
            <a:pPr eaLnBrk="1" hangingPunct="1"/>
            <a:r>
              <a:rPr lang="en-US" altLang="en-US" sz="1100" dirty="0"/>
              <a:t>What’s the energy used for?		to make ATP in light reactions</a:t>
            </a:r>
          </a:p>
          <a:p>
            <a:pPr eaLnBrk="1" hangingPunct="1"/>
            <a:r>
              <a:rPr lang="en-US" altLang="en-US" sz="1100" dirty="0"/>
              <a:t>What will the C</a:t>
            </a:r>
            <a:r>
              <a:rPr lang="en-US" altLang="en-US" sz="1100" baseline="-25000" dirty="0"/>
              <a:t>6</a:t>
            </a:r>
            <a:r>
              <a:rPr lang="en-US" altLang="en-US" sz="1100" dirty="0"/>
              <a:t>H</a:t>
            </a:r>
            <a:r>
              <a:rPr lang="en-US" altLang="en-US" sz="1100" baseline="-25000" dirty="0"/>
              <a:t>12</a:t>
            </a:r>
            <a:r>
              <a:rPr lang="en-US" altLang="en-US" sz="1100" dirty="0"/>
              <a:t>O</a:t>
            </a:r>
            <a:r>
              <a:rPr lang="en-US" altLang="en-US" sz="1100" baseline="-25000" dirty="0"/>
              <a:t>6</a:t>
            </a:r>
            <a:r>
              <a:rPr lang="en-US" altLang="en-US" sz="1100" baseline="-25000" dirty="0">
                <a:solidFill>
                  <a:srgbClr val="CC0000"/>
                </a:solidFill>
              </a:rPr>
              <a:t> </a:t>
            </a:r>
            <a:r>
              <a:rPr lang="en-US" altLang="en-US" sz="1100" dirty="0"/>
              <a:t>be used for?	the work of plant life</a:t>
            </a:r>
          </a:p>
          <a:p>
            <a:pPr eaLnBrk="1" hangingPunct="1"/>
            <a:r>
              <a:rPr lang="en-US" altLang="en-US" sz="1100" dirty="0"/>
              <a:t>Where did the O</a:t>
            </a:r>
            <a:r>
              <a:rPr lang="en-US" altLang="en-US" sz="1100" baseline="-25000" dirty="0"/>
              <a:t>2</a:t>
            </a:r>
            <a:r>
              <a:rPr lang="en-US" altLang="en-US" sz="1100" dirty="0"/>
              <a:t> come from?	splitting of H</a:t>
            </a:r>
            <a:r>
              <a:rPr lang="en-US" altLang="en-US" sz="1100" baseline="-25000" dirty="0"/>
              <a:t>2</a:t>
            </a:r>
            <a:r>
              <a:rPr lang="en-US" altLang="en-US" sz="1100" dirty="0"/>
              <a:t>O</a:t>
            </a:r>
          </a:p>
          <a:p>
            <a:pPr eaLnBrk="1" hangingPunct="1"/>
            <a:r>
              <a:rPr lang="en-US" altLang="en-US" sz="1100" dirty="0"/>
              <a:t>Where will the O</a:t>
            </a:r>
            <a:r>
              <a:rPr lang="en-US" altLang="en-US" sz="1100" baseline="-25000" dirty="0"/>
              <a:t>2</a:t>
            </a:r>
            <a:r>
              <a:rPr lang="en-US" altLang="en-US" sz="1100" dirty="0"/>
              <a:t> go?		air or respiration</a:t>
            </a:r>
          </a:p>
          <a:p>
            <a:pPr eaLnBrk="1" hangingPunct="1"/>
            <a:r>
              <a:rPr lang="en-US" altLang="en-US" sz="1100" dirty="0"/>
              <a:t>What else is involved…not listed in this equation?</a:t>
            </a:r>
          </a:p>
          <a:p>
            <a:pPr eaLnBrk="1" hangingPunct="1"/>
            <a:r>
              <a:rPr lang="en-US" altLang="en-US" sz="1100" dirty="0"/>
              <a:t>	ATP, ADP, NADP, NADPH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154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8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1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005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2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96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1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93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1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2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0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4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6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6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6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1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7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07" r="7017" b="1502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The Calvin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FEFFFF"/>
                </a:solidFill>
              </a:rPr>
              <a:t>Life from </a:t>
            </a:r>
            <a:r>
              <a:rPr lang="en-US" sz="1600" dirty="0" smtClean="0">
                <a:solidFill>
                  <a:srgbClr val="FEFFFF"/>
                </a:solidFill>
              </a:rPr>
              <a:t>Air</a:t>
            </a:r>
            <a:endParaRPr lang="en-US" sz="1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665" y="529107"/>
            <a:ext cx="8911687" cy="10859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 smtClean="0"/>
              <a:t>What happens to the G3P?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7943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665" y="529107"/>
            <a:ext cx="8911687" cy="10859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 smtClean="0"/>
              <a:t>What happens to the G3P?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19503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of photosynthesis</a:t>
            </a:r>
          </a:p>
        </p:txBody>
      </p:sp>
      <p:sp>
        <p:nvSpPr>
          <p:cNvPr id="402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43139" y="2362200"/>
            <a:ext cx="8281987" cy="4343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Where did the CO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come from?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Where did the CO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go?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Where did the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 come from?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Where did the H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O go?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Where did the energy come from?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What’s the energy used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What will the C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12</a:t>
            </a:r>
            <a:r>
              <a:rPr lang="en-US" altLang="en-US" sz="2400" dirty="0"/>
              <a:t>O</a:t>
            </a:r>
            <a:r>
              <a:rPr lang="en-US" altLang="en-US" sz="2400" baseline="-25000" dirty="0"/>
              <a:t>6</a:t>
            </a:r>
            <a:r>
              <a:rPr lang="en-US" altLang="en-US" sz="2400" baseline="-25000" dirty="0">
                <a:solidFill>
                  <a:srgbClr val="CC0000"/>
                </a:solidFill>
              </a:rPr>
              <a:t> </a:t>
            </a:r>
            <a:r>
              <a:rPr lang="en-US" altLang="en-US" sz="2400" dirty="0"/>
              <a:t>be used for?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Where did the 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come from?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Where will the 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go?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What else is involved…not listed in this equation?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362200" y="1295400"/>
            <a:ext cx="7772400" cy="914400"/>
            <a:chOff x="432" y="3456"/>
            <a:chExt cx="4896" cy="576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32" y="3456"/>
              <a:ext cx="4896" cy="5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628" y="3570"/>
              <a:ext cx="4263" cy="461"/>
              <a:chOff x="628" y="3570"/>
              <a:chExt cx="4263" cy="461"/>
            </a:xfrm>
          </p:grpSpPr>
          <p:sp>
            <p:nvSpPr>
              <p:cNvPr id="20487" name="Rectangle 7"/>
              <p:cNvSpPr>
                <a:spLocks noChangeArrowheads="1"/>
              </p:cNvSpPr>
              <p:nvPr/>
            </p:nvSpPr>
            <p:spPr bwMode="auto">
              <a:xfrm>
                <a:off x="628" y="3594"/>
                <a:ext cx="62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6CO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20488" name="Rectangle 8"/>
              <p:cNvSpPr>
                <a:spLocks noChangeArrowheads="1"/>
              </p:cNvSpPr>
              <p:nvPr/>
            </p:nvSpPr>
            <p:spPr bwMode="auto">
              <a:xfrm>
                <a:off x="1505" y="3594"/>
                <a:ext cx="62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6H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  <a:r>
                  <a:rPr lang="en-US" altLang="en-US" sz="2600" b="1">
                    <a:solidFill>
                      <a:srgbClr val="CC0000"/>
                    </a:solidFill>
                  </a:rPr>
                  <a:t>O</a:t>
                </a:r>
                <a:endParaRPr lang="en-US" altLang="en-US" sz="2600" b="1" baseline="-25000">
                  <a:solidFill>
                    <a:srgbClr val="CC0000"/>
                  </a:solidFill>
                </a:endParaRPr>
              </a:p>
            </p:txBody>
          </p:sp>
          <p:sp>
            <p:nvSpPr>
              <p:cNvPr id="20489" name="Rectangle 9"/>
              <p:cNvSpPr>
                <a:spLocks noChangeArrowheads="1"/>
              </p:cNvSpPr>
              <p:nvPr/>
            </p:nvSpPr>
            <p:spPr bwMode="auto">
              <a:xfrm>
                <a:off x="3285" y="3594"/>
                <a:ext cx="89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C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6</a:t>
                </a:r>
                <a:r>
                  <a:rPr lang="en-US" altLang="en-US" sz="2600" b="1">
                    <a:solidFill>
                      <a:srgbClr val="CC0000"/>
                    </a:solidFill>
                  </a:rPr>
                  <a:t>H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12</a:t>
                </a:r>
                <a:r>
                  <a:rPr lang="en-US" altLang="en-US" sz="2600" b="1">
                    <a:solidFill>
                      <a:srgbClr val="CC0000"/>
                    </a:solidFill>
                  </a:rPr>
                  <a:t>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6</a:t>
                </a:r>
                <a:endParaRPr lang="en-US" altLang="en-US" b="1" baseline="-25000">
                  <a:solidFill>
                    <a:srgbClr val="CC0000"/>
                  </a:solidFill>
                </a:endParaRPr>
              </a:p>
            </p:txBody>
          </p:sp>
          <p:sp>
            <p:nvSpPr>
              <p:cNvPr id="20490" name="Rectangle 10"/>
              <p:cNvSpPr>
                <a:spLocks noChangeArrowheads="1"/>
              </p:cNvSpPr>
              <p:nvPr/>
            </p:nvSpPr>
            <p:spPr bwMode="auto">
              <a:xfrm>
                <a:off x="4416" y="3594"/>
                <a:ext cx="47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CC0000"/>
                    </a:solidFill>
                  </a:rPr>
                  <a:t>6O</a:t>
                </a:r>
                <a:r>
                  <a:rPr lang="en-US" altLang="en-US" sz="2600" b="1" baseline="-250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20491" name="Rectangle 11"/>
              <p:cNvSpPr>
                <a:spLocks noChangeArrowheads="1"/>
              </p:cNvSpPr>
              <p:nvPr/>
            </p:nvSpPr>
            <p:spPr bwMode="auto">
              <a:xfrm>
                <a:off x="2208" y="3570"/>
                <a:ext cx="806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2600" b="1">
                    <a:solidFill>
                      <a:srgbClr val="CC0000"/>
                    </a:solidFill>
                  </a:rPr>
                  <a:t>light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600" b="1">
                    <a:solidFill>
                      <a:srgbClr val="CC0000"/>
                    </a:solidFill>
                  </a:rPr>
                  <a:t>energy</a:t>
                </a:r>
              </a:p>
            </p:txBody>
          </p:sp>
          <p:sp>
            <p:nvSpPr>
              <p:cNvPr id="20492" name="Rectangle 12"/>
              <p:cNvSpPr>
                <a:spLocks noChangeArrowheads="1"/>
              </p:cNvSpPr>
              <p:nvPr/>
            </p:nvSpPr>
            <p:spPr bwMode="auto">
              <a:xfrm>
                <a:off x="2976" y="3576"/>
                <a:ext cx="35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3000" b="1">
                    <a:solidFill>
                      <a:srgbClr val="0F116A"/>
                    </a:solidFill>
                    <a:sym typeface="Symbol" charset="2"/>
                  </a:rPr>
                  <a:t></a:t>
                </a:r>
              </a:p>
            </p:txBody>
          </p:sp>
          <p:sp>
            <p:nvSpPr>
              <p:cNvPr id="20493" name="Rectangle 13"/>
              <p:cNvSpPr>
                <a:spLocks noChangeArrowheads="1"/>
              </p:cNvSpPr>
              <p:nvPr/>
            </p:nvSpPr>
            <p:spPr bwMode="auto">
              <a:xfrm>
                <a:off x="1265" y="3595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20494" name="Rectangle 14"/>
              <p:cNvSpPr>
                <a:spLocks noChangeArrowheads="1"/>
              </p:cNvSpPr>
              <p:nvPr/>
            </p:nvSpPr>
            <p:spPr bwMode="auto">
              <a:xfrm>
                <a:off x="4128" y="3595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20495" name="Rectangle 15"/>
              <p:cNvSpPr>
                <a:spLocks noChangeArrowheads="1"/>
              </p:cNvSpPr>
              <p:nvPr/>
            </p:nvSpPr>
            <p:spPr bwMode="auto">
              <a:xfrm>
                <a:off x="2081" y="3595"/>
                <a:ext cx="237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0960925" y="6210795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Foglia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41" y="50054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Purpose?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323" y="1508616"/>
            <a:ext cx="8915400" cy="37776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Use the chemical energy of ATP and NADPH to Reduce CO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to the sugar G3P…and eventually glucose!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41" y="4588619"/>
            <a:ext cx="2649187" cy="13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65" y="4301898"/>
            <a:ext cx="1561762" cy="2212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648" y="4509541"/>
            <a:ext cx="2235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536" y="37769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CO</a:t>
            </a:r>
            <a:r>
              <a:rPr lang="en-US" sz="5400" u="sng" baseline="-25000" dirty="0" smtClean="0"/>
              <a:t>2</a:t>
            </a:r>
            <a:r>
              <a:rPr lang="en-US" sz="5400" u="sng" dirty="0" smtClean="0"/>
              <a:t> </a:t>
            </a:r>
            <a:r>
              <a:rPr lang="en-US" sz="5400" u="sng" dirty="0" smtClean="0">
                <a:sym typeface="Wingdings"/>
              </a:rPr>
              <a:t> C</a:t>
            </a:r>
            <a:r>
              <a:rPr lang="en-US" sz="5400" u="sng" baseline="-25000" dirty="0" smtClean="0">
                <a:sym typeface="Wingdings"/>
              </a:rPr>
              <a:t>6</a:t>
            </a:r>
            <a:r>
              <a:rPr lang="en-US" sz="5400" u="sng" dirty="0" smtClean="0">
                <a:sym typeface="Wingdings"/>
              </a:rPr>
              <a:t>H</a:t>
            </a:r>
            <a:r>
              <a:rPr lang="en-US" sz="5400" u="sng" baseline="-25000" dirty="0" smtClean="0">
                <a:sym typeface="Wingdings"/>
              </a:rPr>
              <a:t>12</a:t>
            </a:r>
            <a:r>
              <a:rPr lang="en-US" sz="5400" u="sng" dirty="0" smtClean="0">
                <a:sym typeface="Wingdings"/>
              </a:rPr>
              <a:t>O</a:t>
            </a:r>
            <a:r>
              <a:rPr lang="en-US" sz="5400" u="sng" baseline="-25000" dirty="0" smtClean="0">
                <a:sym typeface="Wingdings"/>
              </a:rPr>
              <a:t>6</a:t>
            </a:r>
            <a:endParaRPr lang="en-US" sz="5400" u="sng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539834"/>
            <a:ext cx="9963397" cy="377762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 smtClean="0"/>
              <a:t>-CO</a:t>
            </a:r>
            <a:r>
              <a:rPr lang="en-US" sz="4200" baseline="-25000" dirty="0" smtClean="0"/>
              <a:t>2</a:t>
            </a:r>
            <a:r>
              <a:rPr lang="en-US" sz="4200" dirty="0" smtClean="0"/>
              <a:t> has very little energy </a:t>
            </a:r>
            <a:r>
              <a:rPr lang="en-US" sz="2400" dirty="0" smtClean="0"/>
              <a:t>(fully oxidized)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</a:t>
            </a:r>
            <a:r>
              <a:rPr lang="en-US" sz="4200" dirty="0" smtClean="0"/>
              <a:t>C</a:t>
            </a:r>
            <a:r>
              <a:rPr lang="en-US" sz="4200" baseline="-25000" dirty="0" smtClean="0"/>
              <a:t>6</a:t>
            </a:r>
            <a:r>
              <a:rPr lang="en-US" sz="4200" dirty="0" smtClean="0"/>
              <a:t>H</a:t>
            </a:r>
            <a:r>
              <a:rPr lang="en-US" sz="4200" baseline="-25000" dirty="0" smtClean="0"/>
              <a:t>12</a:t>
            </a:r>
            <a:r>
              <a:rPr lang="en-US" sz="4200" dirty="0" smtClean="0"/>
              <a:t>O</a:t>
            </a:r>
            <a:r>
              <a:rPr lang="en-US" sz="4200" baseline="-25000" dirty="0" smtClean="0"/>
              <a:t>6</a:t>
            </a:r>
            <a:r>
              <a:rPr lang="en-US" sz="4200" dirty="0" smtClean="0"/>
              <a:t> contains a lot of chemical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 smtClean="0"/>
              <a:t>	energy!!! </a:t>
            </a:r>
            <a:r>
              <a:rPr lang="en-US" sz="2400" dirty="0" smtClean="0"/>
              <a:t>(highly reduced)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en-US" sz="4400" dirty="0" smtClean="0"/>
              <a:t>-</a:t>
            </a:r>
            <a:r>
              <a:rPr lang="en-US" sz="4200" dirty="0" smtClean="0"/>
              <a:t>Synthesis from CO</a:t>
            </a:r>
            <a:r>
              <a:rPr lang="en-US" sz="4200" baseline="-25000" dirty="0" smtClean="0"/>
              <a:t>2</a:t>
            </a:r>
            <a:r>
              <a:rPr lang="en-US" sz="4200" dirty="0" smtClean="0"/>
              <a:t> to </a:t>
            </a:r>
            <a:r>
              <a:rPr lang="en-US" sz="4200" dirty="0"/>
              <a:t>C</a:t>
            </a:r>
            <a:r>
              <a:rPr lang="en-US" sz="4200" baseline="-25000" dirty="0"/>
              <a:t>6</a:t>
            </a:r>
            <a:r>
              <a:rPr lang="en-US" sz="4200" dirty="0"/>
              <a:t>H</a:t>
            </a:r>
            <a:r>
              <a:rPr lang="en-US" sz="4200" baseline="-25000" dirty="0"/>
              <a:t>12</a:t>
            </a:r>
            <a:r>
              <a:rPr lang="en-US" sz="4200" dirty="0"/>
              <a:t>O</a:t>
            </a:r>
            <a:r>
              <a:rPr lang="en-US" sz="4200" baseline="-25000" dirty="0"/>
              <a:t>6</a:t>
            </a:r>
            <a:r>
              <a:rPr lang="en-US" sz="4200" dirty="0"/>
              <a:t> </a:t>
            </a:r>
            <a:r>
              <a:rPr lang="en-US" sz="4200" dirty="0" smtClean="0"/>
              <a:t>is an endergonic metabolic pathway with many small steps that adds energy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6420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244" y="47582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3 Phases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563" y="1447961"/>
            <a:ext cx="8915400" cy="4457205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3 phases take place in the stroma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Phase 1: Carbon Fixation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Phase 2: Reduction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Phase 3: Regeneration of </a:t>
            </a:r>
            <a:r>
              <a:rPr lang="en-US" sz="4400" dirty="0" err="1" smtClean="0"/>
              <a:t>RuBP</a:t>
            </a:r>
            <a:r>
              <a:rPr lang="en-US" sz="4400" dirty="0" smtClean="0"/>
              <a:t>  (CO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acceptor)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63" y="2818723"/>
            <a:ext cx="8743369" cy="40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81" y="51723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Carbon Fixation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08" y="1712506"/>
            <a:ext cx="10898660" cy="411891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(3) CO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are added to (3) </a:t>
            </a:r>
            <a:r>
              <a:rPr lang="en-US" sz="4400" dirty="0" err="1" smtClean="0"/>
              <a:t>RuBP</a:t>
            </a:r>
            <a:r>
              <a:rPr lang="en-US" sz="4400" dirty="0" smtClean="0"/>
              <a:t> using rubisco enzyme, then become PGA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335" y="4832331"/>
            <a:ext cx="27940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15" y="4835488"/>
            <a:ext cx="368300" cy="31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5073" y="5203788"/>
            <a:ext cx="10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51366" y="4726379"/>
            <a:ext cx="2" cy="10910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138" y="5583759"/>
            <a:ext cx="2781300" cy="78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138" y="4455390"/>
            <a:ext cx="2781300" cy="78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138" y="3508354"/>
            <a:ext cx="2781300" cy="78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673" y="3926279"/>
            <a:ext cx="16764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17" y="3908735"/>
            <a:ext cx="1676400" cy="31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524" y="4865379"/>
            <a:ext cx="1676400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673" y="4857928"/>
            <a:ext cx="1676400" cy="317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388" y="6009887"/>
            <a:ext cx="1676400" cy="317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788" y="5982222"/>
            <a:ext cx="1676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741 L 0.00196 -0.00718 C -3.95833E-6 -0.01273 -0.00169 -0.01829 -0.0039 -0.02315 C -0.00625 -0.02824 -0.00872 -0.03333 -0.01171 -0.03704 C -0.01276 -0.03819 -0.0138 -0.03912 -0.01471 -0.04051 C -0.01744 -0.04491 -0.01992 -0.04977 -0.02252 -0.0544 C -0.02343 -0.05602 -0.02421 -0.0581 -0.02539 -0.05949 C -0.03112 -0.06713 -0.02786 -0.06319 -0.03515 -0.07153 L -0.03802 -0.075 C -0.03906 -0.07616 -0.03997 -0.07755 -0.04101 -0.07847 C -0.04231 -0.07963 -0.04349 -0.08102 -0.04492 -0.08194 C -0.04583 -0.08287 -0.04687 -0.0831 -0.04778 -0.0838 C -0.04908 -0.08472 -0.05039 -0.08634 -0.05169 -0.08727 C -0.05364 -0.08866 -0.05755 -0.09074 -0.05755 -0.09051 C -0.05846 -0.0919 -0.05937 -0.09329 -0.06041 -0.09421 C -0.0625 -0.09583 -0.0664 -0.09699 -0.06823 -0.09768 C -0.07265 -0.10301 -0.06953 -0.1 -0.075 -0.10278 C -0.07955 -0.10509 -0.07955 -0.10671 -0.0858 -0.1081 L -0.09362 -0.10972 C -0.09622 -0.11088 -0.09882 -0.1118 -0.1013 -0.11319 C -0.10234 -0.11389 -0.10325 -0.11458 -0.10429 -0.11505 C -0.10651 -0.11574 -0.10885 -0.11597 -0.11106 -0.11667 C -0.11979 -0.11921 -0.11237 -0.11782 -0.12369 -0.12199 C -0.12539 -0.12245 -0.12708 -0.12292 -0.12864 -0.12361 C -0.13229 -0.12523 -0.13151 -0.12593 -0.13541 -0.12893 C -0.13854 -0.13125 -0.14075 -0.13125 -0.14427 -0.13218 C -0.15065 -0.13171 -0.15716 -0.13148 -0.16367 -0.13055 C -0.16836 -0.12986 -0.16927 -0.1287 -0.17343 -0.12708 C -0.17669 -0.12593 -0.17994 -0.12477 -0.1832 -0.12361 C -0.18476 -0.12315 -0.18632 -0.12222 -0.18802 -0.12199 L -0.19974 -0.12014 L -0.20846 -0.11505 C -0.2095 -0.11435 -0.21054 -0.11412 -0.21145 -0.11319 C -0.21627 -0.10903 -0.21393 -0.11065 -0.21823 -0.1081 C -0.22018 -0.10579 -0.22187 -0.10231 -0.22408 -0.10116 C -0.22604 -0.1 -0.22825 -0.09977 -0.22994 -0.09768 L -0.2358 -0.09074 C -0.23671 -0.08958 -0.23763 -0.08796 -0.23867 -0.08727 L -0.24166 -0.08542 C -0.24231 -0.08194 -0.24414 -0.07847 -0.24349 -0.075 C -0.24127 -0.06273 -0.2427 -0.06782 -0.23971 -0.05949 L -0.23867 -0.0544 L -0.23867 -0.05417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81" y="51723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Reduction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08" y="1712506"/>
            <a:ext cx="10898660" cy="411891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6 ATP and 6 NADPH are used to reduce PGA to G3P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73" y="3926279"/>
            <a:ext cx="16764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17" y="3908735"/>
            <a:ext cx="1676400" cy="31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24" y="4865379"/>
            <a:ext cx="1676400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73" y="4857928"/>
            <a:ext cx="1676400" cy="317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88" y="6009887"/>
            <a:ext cx="1676400" cy="317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88" y="5982222"/>
            <a:ext cx="16764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956" y="3899514"/>
            <a:ext cx="1968500" cy="40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24" y="3891757"/>
            <a:ext cx="1968500" cy="406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956" y="4820929"/>
            <a:ext cx="1968500" cy="406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17" y="4820929"/>
            <a:ext cx="1968500" cy="406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67" y="5960031"/>
            <a:ext cx="1968500" cy="40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424" y="5982222"/>
            <a:ext cx="1968500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681" y="2993396"/>
            <a:ext cx="2374900" cy="977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81" y="4711878"/>
            <a:ext cx="22352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881" y="51723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smtClean="0"/>
              <a:t>Regeneration </a:t>
            </a:r>
            <a:r>
              <a:rPr lang="en-US" sz="2400" u="sng" dirty="0" smtClean="0"/>
              <a:t>(back to </a:t>
            </a:r>
            <a:r>
              <a:rPr lang="en-US" sz="2400" u="sng" dirty="0" err="1" smtClean="0"/>
              <a:t>RuBP</a:t>
            </a:r>
            <a:r>
              <a:rPr lang="en-US" sz="2400" u="sng" dirty="0" smtClean="0"/>
              <a:t>)</a:t>
            </a:r>
            <a:endParaRPr lang="en-US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08" y="1712506"/>
            <a:ext cx="10898660" cy="4118919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(1) G3P exits the cycle while the other (5) G3P +  (3) more ATP are used to regenerate (3) </a:t>
            </a:r>
            <a:r>
              <a:rPr lang="en-US" sz="4400" dirty="0" err="1" smtClean="0"/>
              <a:t>RuBP</a:t>
            </a:r>
            <a:r>
              <a:rPr lang="en-US" sz="4400" dirty="0" smtClean="0"/>
              <a:t> again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86" y="4264514"/>
            <a:ext cx="16764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73" y="4264514"/>
            <a:ext cx="1676400" cy="31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73" y="5111953"/>
            <a:ext cx="1676400" cy="31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73" y="5121553"/>
            <a:ext cx="1676400" cy="317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73" y="5996948"/>
            <a:ext cx="1676400" cy="317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86" y="6010252"/>
            <a:ext cx="1676400" cy="31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30" y="4856667"/>
            <a:ext cx="1638300" cy="68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352" y="4285940"/>
            <a:ext cx="2794000" cy="73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322" y="5139532"/>
            <a:ext cx="2794000" cy="736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352" y="5987987"/>
            <a:ext cx="2794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6.25E-7 -3.7037E-6 C 0.0224 0.00347 0.01159 0.00278 0.04961 -0.00185 C 0.0513 -0.00208 0.05286 -0.00324 0.05456 -0.00347 C 0.05807 -0.0044 0.06159 -0.00486 0.06523 -0.00532 C 0.07461 -0.00602 0.08411 -0.00648 0.09349 -0.00694 C 0.0944 -0.00764 0.09544 -0.0081 0.09635 -0.0088 C 0.09766 -0.00926 0.09922 -0.00903 0.10026 -0.01042 C 0.1026 -0.01319 0.10391 -0.01805 0.10612 -0.02083 C 0.10846 -0.02361 0.11081 -0.02616 0.11302 -0.0294 C 0.11406 -0.03102 0.1151 -0.03264 0.11589 -0.03472 C 0.11706 -0.03727 0.11758 -0.04074 0.11875 -0.04329 C 0.12031 -0.04653 0.12214 -0.04907 0.1237 -0.05208 C 0.12513 -0.05486 0.12617 -0.05787 0.1276 -0.06065 C 0.12852 -0.0625 0.12969 -0.06389 0.13047 -0.06574 C 0.13138 -0.06805 0.13164 -0.0706 0.13242 -0.07268 C 0.13333 -0.07523 0.13451 -0.07731 0.13542 -0.07963 C 0.13672 -0.0831 0.13932 -0.09005 0.13932 -0.09005 C 0.1401 -0.09421 0.14076 -0.09838 0.14219 -0.10231 C 0.14297 -0.10417 0.14427 -0.10555 0.14518 -0.10741 C 0.14583 -0.10903 0.14635 -0.11111 0.14714 -0.1125 C 0.14896 -0.1162 0.15117 -0.11921 0.15286 -0.12292 C 0.15417 -0.12593 0.15534 -0.12893 0.15677 -0.13171 C 0.15937 -0.13611 0.16159 -0.1375 0.16458 -0.14028 C 0.16523 -0.14213 0.16576 -0.14398 0.16654 -0.1456 C 0.1681 -0.14838 0.17161 -0.15069 0.17344 -0.15231 C 0.17435 -0.15347 0.17539 -0.15463 0.1763 -0.15579 C 0.17734 -0.15741 0.17799 -0.15995 0.17917 -0.16111 C 0.18099 -0.16273 0.18307 -0.16343 0.18503 -0.16458 C 0.19414 -0.16991 0.18698 -0.1662 0.20755 -0.1662 L 0.20755 -0.1662 " pathEditMode="relative" ptsTypes="AAAAAAAAAAAAAAAAAAAAAAAAAAAAA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58" descr="08_17CalvinCycle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 bwMode="auto">
          <a:xfrm>
            <a:off x="2138364" y="136525"/>
            <a:ext cx="7913687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Text Box 31"/>
          <p:cNvSpPr txBox="1">
            <a:spLocks noChangeArrowheads="1"/>
          </p:cNvSpPr>
          <p:nvPr/>
        </p:nvSpPr>
        <p:spPr bwMode="auto">
          <a:xfrm>
            <a:off x="8356601" y="4037013"/>
            <a:ext cx="3667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6  P </a:t>
            </a:r>
            <a:r>
              <a:rPr lang="en-US" altLang="en-US" sz="1100" b="1" baseline="-25000" dirty="0" err="1">
                <a:latin typeface="Times New Roman" charset="0"/>
              </a:rPr>
              <a:t>i</a:t>
            </a:r>
            <a:endParaRPr lang="en-US" altLang="en-US" sz="1100" b="1" dirty="0"/>
          </a:p>
        </p:txBody>
      </p:sp>
      <p:sp>
        <p:nvSpPr>
          <p:cNvPr id="182276" name="Text Box 16"/>
          <p:cNvSpPr txBox="1">
            <a:spLocks noChangeArrowheads="1"/>
          </p:cNvSpPr>
          <p:nvPr/>
        </p:nvSpPr>
        <p:spPr bwMode="auto">
          <a:xfrm>
            <a:off x="8902701" y="3503613"/>
            <a:ext cx="568325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/>
              <a:t>NADPH</a:t>
            </a:r>
          </a:p>
        </p:txBody>
      </p:sp>
      <p:sp>
        <p:nvSpPr>
          <p:cNvPr id="182277" name="Text Box 17"/>
          <p:cNvSpPr txBox="1">
            <a:spLocks noChangeArrowheads="1"/>
          </p:cNvSpPr>
          <p:nvPr/>
        </p:nvSpPr>
        <p:spPr bwMode="auto">
          <a:xfrm>
            <a:off x="4832350" y="171450"/>
            <a:ext cx="7810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Input 3</a:t>
            </a:r>
          </a:p>
        </p:txBody>
      </p:sp>
      <p:sp>
        <p:nvSpPr>
          <p:cNvPr id="182278" name="Text Box 18"/>
          <p:cNvSpPr txBox="1">
            <a:spLocks noChangeArrowheads="1"/>
          </p:cNvSpPr>
          <p:nvPr/>
        </p:nvSpPr>
        <p:spPr bwMode="auto">
          <a:xfrm>
            <a:off x="9036050" y="2130425"/>
            <a:ext cx="3190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/>
              <a:t>ATP</a:t>
            </a:r>
          </a:p>
        </p:txBody>
      </p:sp>
      <p:sp>
        <p:nvSpPr>
          <p:cNvPr id="182279" name="Text Box 19"/>
          <p:cNvSpPr txBox="1">
            <a:spLocks noChangeArrowheads="1"/>
          </p:cNvSpPr>
          <p:nvPr/>
        </p:nvSpPr>
        <p:spPr bwMode="auto">
          <a:xfrm>
            <a:off x="5529264" y="2776539"/>
            <a:ext cx="7397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Calvin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Cycle</a:t>
            </a:r>
          </a:p>
        </p:txBody>
      </p:sp>
      <p:sp>
        <p:nvSpPr>
          <p:cNvPr id="182280" name="Text Box 20"/>
          <p:cNvSpPr txBox="1">
            <a:spLocks noChangeArrowheads="1"/>
          </p:cNvSpPr>
          <p:nvPr/>
        </p:nvSpPr>
        <p:spPr bwMode="auto">
          <a:xfrm>
            <a:off x="5907089" y="163513"/>
            <a:ext cx="9858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as 3 CO</a:t>
            </a:r>
            <a:r>
              <a:rPr lang="en-US" altLang="en-US" sz="1800" b="1" baseline="-25000"/>
              <a:t>2</a:t>
            </a:r>
            <a:endParaRPr lang="en-US" altLang="en-US" sz="1800" b="1"/>
          </a:p>
        </p:txBody>
      </p:sp>
      <p:sp>
        <p:nvSpPr>
          <p:cNvPr id="182281" name="Text Box 22"/>
          <p:cNvSpPr txBox="1">
            <a:spLocks noChangeArrowheads="1"/>
          </p:cNvSpPr>
          <p:nvPr/>
        </p:nvSpPr>
        <p:spPr bwMode="auto">
          <a:xfrm>
            <a:off x="4922838" y="823913"/>
            <a:ext cx="9588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Rubisco</a:t>
            </a:r>
          </a:p>
        </p:txBody>
      </p:sp>
      <p:sp>
        <p:nvSpPr>
          <p:cNvPr id="182282" name="Text Box 23"/>
          <p:cNvSpPr txBox="1">
            <a:spLocks noChangeArrowheads="1"/>
          </p:cNvSpPr>
          <p:nvPr/>
        </p:nvSpPr>
        <p:spPr bwMode="auto">
          <a:xfrm>
            <a:off x="7256464" y="736601"/>
            <a:ext cx="27400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Phase 1: Carbon fixation</a:t>
            </a:r>
          </a:p>
        </p:txBody>
      </p:sp>
      <p:sp>
        <p:nvSpPr>
          <p:cNvPr id="182283" name="Text Box 24"/>
          <p:cNvSpPr txBox="1">
            <a:spLocks noChangeArrowheads="1"/>
          </p:cNvSpPr>
          <p:nvPr/>
        </p:nvSpPr>
        <p:spPr bwMode="auto">
          <a:xfrm>
            <a:off x="8205788" y="4602163"/>
            <a:ext cx="11477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Phase 2: 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Reduction</a:t>
            </a:r>
          </a:p>
        </p:txBody>
      </p:sp>
      <p:sp>
        <p:nvSpPr>
          <p:cNvPr id="182284" name="Text Box 25"/>
          <p:cNvSpPr txBox="1">
            <a:spLocks noChangeArrowheads="1"/>
          </p:cNvSpPr>
          <p:nvPr/>
        </p:nvSpPr>
        <p:spPr bwMode="auto">
          <a:xfrm>
            <a:off x="2303463" y="3690938"/>
            <a:ext cx="1479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 dirty="0"/>
              <a:t>Phase 3: 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Regeneration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of </a:t>
            </a:r>
            <a:r>
              <a:rPr lang="en-US" altLang="en-US" sz="1800" b="1" dirty="0" err="1"/>
              <a:t>RuBP</a:t>
            </a:r>
            <a:endParaRPr lang="en-US" altLang="en-US" sz="1800" b="1" dirty="0"/>
          </a:p>
        </p:txBody>
      </p:sp>
      <p:sp>
        <p:nvSpPr>
          <p:cNvPr id="182285" name="Text Box 26"/>
          <p:cNvSpPr txBox="1">
            <a:spLocks noChangeArrowheads="1"/>
          </p:cNvSpPr>
          <p:nvPr/>
        </p:nvSpPr>
        <p:spPr bwMode="auto">
          <a:xfrm>
            <a:off x="5549900" y="6021388"/>
            <a:ext cx="7635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G3P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Output</a:t>
            </a:r>
          </a:p>
        </p:txBody>
      </p:sp>
      <p:sp>
        <p:nvSpPr>
          <p:cNvPr id="182286" name="Text Box 27"/>
          <p:cNvSpPr txBox="1">
            <a:spLocks noChangeArrowheads="1"/>
          </p:cNvSpPr>
          <p:nvPr/>
        </p:nvSpPr>
        <p:spPr bwMode="auto">
          <a:xfrm>
            <a:off x="7054850" y="5722938"/>
            <a:ext cx="1479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Glucose and 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other organic</a:t>
            </a:r>
          </a:p>
          <a:p>
            <a:pPr>
              <a:lnSpc>
                <a:spcPct val="90000"/>
              </a:lnSpc>
            </a:pPr>
            <a:r>
              <a:rPr lang="en-US" altLang="en-US" sz="1800" b="1"/>
              <a:t>compounds</a:t>
            </a:r>
          </a:p>
        </p:txBody>
      </p:sp>
      <p:sp>
        <p:nvSpPr>
          <p:cNvPr id="182287" name="Text Box 28"/>
          <p:cNvSpPr txBox="1">
            <a:spLocks noChangeArrowheads="1"/>
          </p:cNvSpPr>
          <p:nvPr/>
        </p:nvSpPr>
        <p:spPr bwMode="auto">
          <a:xfrm>
            <a:off x="6721475" y="4627563"/>
            <a:ext cx="45878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G3P</a:t>
            </a:r>
          </a:p>
        </p:txBody>
      </p:sp>
      <p:sp>
        <p:nvSpPr>
          <p:cNvPr id="182288" name="Text Box 29"/>
          <p:cNvSpPr txBox="1">
            <a:spLocks noChangeArrowheads="1"/>
          </p:cNvSpPr>
          <p:nvPr/>
        </p:nvSpPr>
        <p:spPr bwMode="auto">
          <a:xfrm>
            <a:off x="3897314" y="2052638"/>
            <a:ext cx="619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 err="1"/>
              <a:t>RuBP</a:t>
            </a:r>
            <a:endParaRPr lang="en-US" altLang="en-US" sz="1800" b="1" dirty="0"/>
          </a:p>
        </p:txBody>
      </p:sp>
      <p:sp>
        <p:nvSpPr>
          <p:cNvPr id="182289" name="Text Box 30"/>
          <p:cNvSpPr txBox="1">
            <a:spLocks noChangeArrowheads="1"/>
          </p:cNvSpPr>
          <p:nvPr/>
        </p:nvSpPr>
        <p:spPr bwMode="auto">
          <a:xfrm>
            <a:off x="6113464" y="2025650"/>
            <a:ext cx="19700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 dirty="0"/>
              <a:t>3-Phosphoglycerate</a:t>
            </a:r>
          </a:p>
        </p:txBody>
      </p:sp>
      <p:sp>
        <p:nvSpPr>
          <p:cNvPr id="182290" name="Text Box 31"/>
          <p:cNvSpPr txBox="1">
            <a:spLocks noChangeArrowheads="1"/>
          </p:cNvSpPr>
          <p:nvPr/>
        </p:nvSpPr>
        <p:spPr bwMode="auto">
          <a:xfrm>
            <a:off x="6462713" y="3236913"/>
            <a:ext cx="2444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 dirty="0"/>
              <a:t>1,3-Bisphosphoglycerate</a:t>
            </a:r>
          </a:p>
        </p:txBody>
      </p:sp>
      <p:sp>
        <p:nvSpPr>
          <p:cNvPr id="182291" name="Text Box 32"/>
          <p:cNvSpPr txBox="1">
            <a:spLocks noChangeArrowheads="1"/>
          </p:cNvSpPr>
          <p:nvPr/>
        </p:nvSpPr>
        <p:spPr bwMode="auto">
          <a:xfrm>
            <a:off x="8510589" y="2439989"/>
            <a:ext cx="4460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6 ADP</a:t>
            </a:r>
          </a:p>
        </p:txBody>
      </p:sp>
      <p:sp>
        <p:nvSpPr>
          <p:cNvPr id="182292" name="Text Box 33"/>
          <p:cNvSpPr txBox="1">
            <a:spLocks noChangeArrowheads="1"/>
          </p:cNvSpPr>
          <p:nvPr/>
        </p:nvSpPr>
        <p:spPr bwMode="auto">
          <a:xfrm>
            <a:off x="8748713" y="2125664"/>
            <a:ext cx="10636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6</a:t>
            </a:r>
          </a:p>
        </p:txBody>
      </p:sp>
      <p:sp>
        <p:nvSpPr>
          <p:cNvPr id="182293" name="Text Box 34"/>
          <p:cNvSpPr txBox="1">
            <a:spLocks noChangeArrowheads="1"/>
          </p:cNvSpPr>
          <p:nvPr/>
        </p:nvSpPr>
        <p:spPr bwMode="auto">
          <a:xfrm>
            <a:off x="8731251" y="3494089"/>
            <a:ext cx="106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6</a:t>
            </a:r>
          </a:p>
        </p:txBody>
      </p:sp>
      <p:sp>
        <p:nvSpPr>
          <p:cNvPr id="182294" name="Text Box 35"/>
          <p:cNvSpPr txBox="1">
            <a:spLocks noChangeArrowheads="1"/>
          </p:cNvSpPr>
          <p:nvPr/>
        </p:nvSpPr>
        <p:spPr bwMode="auto">
          <a:xfrm>
            <a:off x="7056438" y="3078164"/>
            <a:ext cx="10636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6</a:t>
            </a:r>
          </a:p>
        </p:txBody>
      </p:sp>
      <p:sp>
        <p:nvSpPr>
          <p:cNvPr id="182295" name="Text Box 36"/>
          <p:cNvSpPr txBox="1">
            <a:spLocks noChangeArrowheads="1"/>
          </p:cNvSpPr>
          <p:nvPr/>
        </p:nvSpPr>
        <p:spPr bwMode="auto">
          <a:xfrm>
            <a:off x="6792913" y="1866900"/>
            <a:ext cx="1063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6</a:t>
            </a:r>
          </a:p>
        </p:txBody>
      </p:sp>
      <p:sp>
        <p:nvSpPr>
          <p:cNvPr id="182296" name="Text Box 37"/>
          <p:cNvSpPr txBox="1">
            <a:spLocks noChangeArrowheads="1"/>
          </p:cNvSpPr>
          <p:nvPr/>
        </p:nvSpPr>
        <p:spPr bwMode="auto">
          <a:xfrm>
            <a:off x="7726363" y="1878014"/>
            <a:ext cx="10636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297" name="Text Box 38"/>
          <p:cNvSpPr txBox="1">
            <a:spLocks noChangeArrowheads="1"/>
          </p:cNvSpPr>
          <p:nvPr/>
        </p:nvSpPr>
        <p:spPr bwMode="auto">
          <a:xfrm>
            <a:off x="5995988" y="1346200"/>
            <a:ext cx="1063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3</a:t>
            </a:r>
          </a:p>
        </p:txBody>
      </p:sp>
      <p:sp>
        <p:nvSpPr>
          <p:cNvPr id="182298" name="Text Box 39"/>
          <p:cNvSpPr txBox="1">
            <a:spLocks noChangeArrowheads="1"/>
          </p:cNvSpPr>
          <p:nvPr/>
        </p:nvSpPr>
        <p:spPr bwMode="auto">
          <a:xfrm>
            <a:off x="7232651" y="3087689"/>
            <a:ext cx="106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299" name="Text Box 40"/>
          <p:cNvSpPr txBox="1">
            <a:spLocks noChangeArrowheads="1"/>
          </p:cNvSpPr>
          <p:nvPr/>
        </p:nvSpPr>
        <p:spPr bwMode="auto">
          <a:xfrm>
            <a:off x="8232776" y="3089275"/>
            <a:ext cx="106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300" name="Text Box 41"/>
          <p:cNvSpPr txBox="1">
            <a:spLocks noChangeArrowheads="1"/>
          </p:cNvSpPr>
          <p:nvPr/>
        </p:nvSpPr>
        <p:spPr bwMode="auto">
          <a:xfrm>
            <a:off x="6170613" y="1355725"/>
            <a:ext cx="1063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301" name="Text Box 42"/>
          <p:cNvSpPr txBox="1">
            <a:spLocks noChangeArrowheads="1"/>
          </p:cNvSpPr>
          <p:nvPr/>
        </p:nvSpPr>
        <p:spPr bwMode="auto">
          <a:xfrm>
            <a:off x="8458201" y="3821114"/>
            <a:ext cx="64611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6 NADP</a:t>
            </a:r>
            <a:r>
              <a:rPr lang="en-US" altLang="en-US" sz="1200" b="1" baseline="40000" dirty="0">
                <a:sym typeface="Symbol" charset="2"/>
              </a:rPr>
              <a:t></a:t>
            </a:r>
            <a:endParaRPr lang="en-US" altLang="en-US" sz="1200" b="1" baseline="-11000" dirty="0"/>
          </a:p>
        </p:txBody>
      </p:sp>
      <p:sp>
        <p:nvSpPr>
          <p:cNvPr id="182302" name="Text Box 43"/>
          <p:cNvSpPr txBox="1">
            <a:spLocks noChangeArrowheads="1"/>
          </p:cNvSpPr>
          <p:nvPr/>
        </p:nvSpPr>
        <p:spPr bwMode="auto">
          <a:xfrm>
            <a:off x="6402388" y="4437064"/>
            <a:ext cx="10636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6</a:t>
            </a:r>
          </a:p>
        </p:txBody>
      </p:sp>
      <p:sp>
        <p:nvSpPr>
          <p:cNvPr id="182303" name="Text Box 44"/>
          <p:cNvSpPr txBox="1">
            <a:spLocks noChangeArrowheads="1"/>
          </p:cNvSpPr>
          <p:nvPr/>
        </p:nvSpPr>
        <p:spPr bwMode="auto">
          <a:xfrm>
            <a:off x="7342188" y="4441825"/>
            <a:ext cx="1063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304" name="Text Box 45"/>
          <p:cNvSpPr txBox="1">
            <a:spLocks noChangeArrowheads="1"/>
          </p:cNvSpPr>
          <p:nvPr/>
        </p:nvSpPr>
        <p:spPr bwMode="auto">
          <a:xfrm>
            <a:off x="3938588" y="4224339"/>
            <a:ext cx="10636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5</a:t>
            </a:r>
          </a:p>
        </p:txBody>
      </p:sp>
      <p:sp>
        <p:nvSpPr>
          <p:cNvPr id="182305" name="Text Box 46"/>
          <p:cNvSpPr txBox="1">
            <a:spLocks noChangeArrowheads="1"/>
          </p:cNvSpPr>
          <p:nvPr/>
        </p:nvSpPr>
        <p:spPr bwMode="auto">
          <a:xfrm>
            <a:off x="4889501" y="4222750"/>
            <a:ext cx="106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306" name="Text Box 47"/>
          <p:cNvSpPr txBox="1">
            <a:spLocks noChangeArrowheads="1"/>
          </p:cNvSpPr>
          <p:nvPr/>
        </p:nvSpPr>
        <p:spPr bwMode="auto">
          <a:xfrm>
            <a:off x="4243389" y="4406901"/>
            <a:ext cx="4587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 dirty="0"/>
              <a:t>G3P</a:t>
            </a:r>
          </a:p>
        </p:txBody>
      </p:sp>
      <p:sp>
        <p:nvSpPr>
          <p:cNvPr id="182307" name="Text Box 48"/>
          <p:cNvSpPr txBox="1">
            <a:spLocks noChangeArrowheads="1"/>
          </p:cNvSpPr>
          <p:nvPr/>
        </p:nvSpPr>
        <p:spPr bwMode="auto">
          <a:xfrm>
            <a:off x="2481264" y="3201988"/>
            <a:ext cx="3190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ATP</a:t>
            </a:r>
          </a:p>
        </p:txBody>
      </p:sp>
      <p:sp>
        <p:nvSpPr>
          <p:cNvPr id="182308" name="Text Box 49"/>
          <p:cNvSpPr txBox="1">
            <a:spLocks noChangeArrowheads="1"/>
          </p:cNvSpPr>
          <p:nvPr/>
        </p:nvSpPr>
        <p:spPr bwMode="auto">
          <a:xfrm>
            <a:off x="2771775" y="2795589"/>
            <a:ext cx="44608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3 ADP</a:t>
            </a:r>
          </a:p>
        </p:txBody>
      </p:sp>
      <p:sp>
        <p:nvSpPr>
          <p:cNvPr id="182309" name="Text Box 50"/>
          <p:cNvSpPr txBox="1">
            <a:spLocks noChangeArrowheads="1"/>
          </p:cNvSpPr>
          <p:nvPr/>
        </p:nvSpPr>
        <p:spPr bwMode="auto">
          <a:xfrm>
            <a:off x="2182813" y="3184525"/>
            <a:ext cx="1063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3</a:t>
            </a:r>
          </a:p>
        </p:txBody>
      </p:sp>
      <p:sp>
        <p:nvSpPr>
          <p:cNvPr id="182310" name="Text Box 52"/>
          <p:cNvSpPr txBox="1">
            <a:spLocks noChangeArrowheads="1"/>
          </p:cNvSpPr>
          <p:nvPr/>
        </p:nvSpPr>
        <p:spPr bwMode="auto">
          <a:xfrm>
            <a:off x="3435351" y="1855789"/>
            <a:ext cx="106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3</a:t>
            </a:r>
          </a:p>
        </p:txBody>
      </p:sp>
      <p:sp>
        <p:nvSpPr>
          <p:cNvPr id="182311" name="Text Box 53"/>
          <p:cNvSpPr txBox="1">
            <a:spLocks noChangeArrowheads="1"/>
          </p:cNvSpPr>
          <p:nvPr/>
        </p:nvSpPr>
        <p:spPr bwMode="auto">
          <a:xfrm>
            <a:off x="3581401" y="1863725"/>
            <a:ext cx="106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312" name="Text Box 54"/>
          <p:cNvSpPr txBox="1">
            <a:spLocks noChangeArrowheads="1"/>
          </p:cNvSpPr>
          <p:nvPr/>
        </p:nvSpPr>
        <p:spPr bwMode="auto">
          <a:xfrm>
            <a:off x="5130801" y="1863725"/>
            <a:ext cx="106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313" name="Text Box 55"/>
          <p:cNvSpPr txBox="1">
            <a:spLocks noChangeArrowheads="1"/>
          </p:cNvSpPr>
          <p:nvPr/>
        </p:nvSpPr>
        <p:spPr bwMode="auto">
          <a:xfrm>
            <a:off x="5400676" y="5840414"/>
            <a:ext cx="106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200" b="1" dirty="0"/>
              <a:t>1</a:t>
            </a:r>
          </a:p>
        </p:txBody>
      </p:sp>
      <p:sp>
        <p:nvSpPr>
          <p:cNvPr id="182314" name="Text Box 56"/>
          <p:cNvSpPr txBox="1">
            <a:spLocks noChangeArrowheads="1"/>
          </p:cNvSpPr>
          <p:nvPr/>
        </p:nvSpPr>
        <p:spPr bwMode="auto">
          <a:xfrm>
            <a:off x="6338888" y="5851525"/>
            <a:ext cx="1063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  <p:sp>
        <p:nvSpPr>
          <p:cNvPr id="182315" name="Text Box 57"/>
          <p:cNvSpPr txBox="1">
            <a:spLocks noChangeArrowheads="1"/>
          </p:cNvSpPr>
          <p:nvPr/>
        </p:nvSpPr>
        <p:spPr bwMode="auto">
          <a:xfrm>
            <a:off x="7688263" y="1355725"/>
            <a:ext cx="1063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sz="1100" b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356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275" y="57660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/>
              <a:t>The Numbers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254" y="1603707"/>
            <a:ext cx="4313864" cy="37776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 smtClean="0"/>
              <a:t>What goes in?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3 CO</a:t>
            </a:r>
            <a:r>
              <a:rPr lang="en-US" sz="4400" baseline="-25000" dirty="0" smtClean="0"/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3 </a:t>
            </a:r>
            <a:r>
              <a:rPr lang="en-US" sz="4400" dirty="0" err="1" smtClean="0"/>
              <a:t>RuBP</a:t>
            </a:r>
            <a:endParaRPr lang="en-US" sz="4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9 ATP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6 NADPH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855" y="1603707"/>
            <a:ext cx="5001253" cy="37776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 smtClean="0"/>
              <a:t>What comes out?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1 </a:t>
            </a:r>
            <a:r>
              <a:rPr lang="en-US" sz="4400" dirty="0" smtClean="0"/>
              <a:t>G3P </a:t>
            </a:r>
            <a:r>
              <a:rPr lang="en-US" sz="2400" dirty="0" smtClean="0"/>
              <a:t>(3 carbon sugar)</a:t>
            </a:r>
            <a:endParaRPr lang="en-US" sz="24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9 ADP + P</a:t>
            </a:r>
            <a:r>
              <a:rPr lang="en-US" sz="4400" baseline="-25000" dirty="0" smtClean="0"/>
              <a:t>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6 NADP</a:t>
            </a:r>
            <a:r>
              <a:rPr lang="en-US" sz="4400" baseline="30000" dirty="0" smtClean="0"/>
              <a:t>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3 </a:t>
            </a:r>
            <a:r>
              <a:rPr lang="en-US" sz="4400" dirty="0" err="1" smtClean="0"/>
              <a:t>RuBP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99345" y="5383136"/>
            <a:ext cx="10482858" cy="7582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ClrTx/>
              <a:buFontTx/>
              <a:buNone/>
            </a:pPr>
            <a:r>
              <a:rPr lang="en-US" sz="4400" dirty="0" smtClean="0"/>
              <a:t>What would it take to </a:t>
            </a:r>
            <a:r>
              <a:rPr lang="en-US" sz="4400" smtClean="0"/>
              <a:t>make glucose?</a:t>
            </a:r>
            <a:endParaRPr lang="en-US" sz="4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22567" y="6054484"/>
            <a:ext cx="7800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+ 6 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O </a:t>
            </a:r>
            <a:r>
              <a:rPr lang="en-US" sz="4000" dirty="0" smtClean="0">
                <a:sym typeface="Wingdings"/>
              </a:rPr>
              <a:t> C</a:t>
            </a:r>
            <a:r>
              <a:rPr lang="en-US" sz="4000" baseline="-25000" dirty="0" smtClean="0">
                <a:sym typeface="Wingdings"/>
              </a:rPr>
              <a:t>6</a:t>
            </a:r>
            <a:r>
              <a:rPr lang="en-US" sz="4000" dirty="0" smtClean="0">
                <a:sym typeface="Wingdings"/>
              </a:rPr>
              <a:t>H</a:t>
            </a:r>
            <a:r>
              <a:rPr lang="en-US" sz="4000" baseline="-25000" dirty="0" smtClean="0">
                <a:sym typeface="Wingdings"/>
              </a:rPr>
              <a:t>12</a:t>
            </a:r>
            <a:r>
              <a:rPr lang="en-US" sz="4000" dirty="0" smtClean="0">
                <a:sym typeface="Wingdings"/>
              </a:rPr>
              <a:t>O</a:t>
            </a:r>
            <a:r>
              <a:rPr lang="en-US" sz="4000" baseline="-25000" dirty="0" smtClean="0">
                <a:sym typeface="Wingdings"/>
              </a:rPr>
              <a:t>6</a:t>
            </a:r>
            <a:r>
              <a:rPr lang="en-US" sz="4000" dirty="0" smtClean="0">
                <a:sym typeface="Wingdings"/>
              </a:rPr>
              <a:t> + 6O</a:t>
            </a:r>
            <a:r>
              <a:rPr lang="en-US" sz="4000" baseline="-25000" dirty="0" smtClean="0">
                <a:sym typeface="Wingdings"/>
              </a:rPr>
              <a:t>2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8197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1462</TotalTime>
  <Words>386</Words>
  <Application>Microsoft Macintosh PowerPoint</Application>
  <PresentationFormat>Widescreen</PresentationFormat>
  <Paragraphs>130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Century Gothic</vt:lpstr>
      <vt:lpstr>ＭＳ Ｐゴシック</vt:lpstr>
      <vt:lpstr>Symbol</vt:lpstr>
      <vt:lpstr>Times</vt:lpstr>
      <vt:lpstr>Times New Roman</vt:lpstr>
      <vt:lpstr>Wingdings</vt:lpstr>
      <vt:lpstr>Wingdings 3</vt:lpstr>
      <vt:lpstr>Arial</vt:lpstr>
      <vt:lpstr>Wisp</vt:lpstr>
      <vt:lpstr>The Calvin Cycle</vt:lpstr>
      <vt:lpstr>Purpose?</vt:lpstr>
      <vt:lpstr>CO2  C6H12O6</vt:lpstr>
      <vt:lpstr>3 Phases</vt:lpstr>
      <vt:lpstr>Carbon Fixation</vt:lpstr>
      <vt:lpstr>Reduction</vt:lpstr>
      <vt:lpstr>Regeneration (back to RuBP)</vt:lpstr>
      <vt:lpstr>PowerPoint Presentation</vt:lpstr>
      <vt:lpstr>The Numbers</vt:lpstr>
      <vt:lpstr>What happens to the G3P?</vt:lpstr>
      <vt:lpstr>What happens to the G3P?</vt:lpstr>
      <vt:lpstr>Summary of photosynthesis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Calvin Cycle</dc:title>
  <dc:creator>Athena Palma</dc:creator>
  <cp:lastModifiedBy>Athena Palma</cp:lastModifiedBy>
  <cp:revision>33</cp:revision>
  <dcterms:created xsi:type="dcterms:W3CDTF">2016-09-25T17:54:23Z</dcterms:created>
  <dcterms:modified xsi:type="dcterms:W3CDTF">2016-09-30T12:39:30Z</dcterms:modified>
</cp:coreProperties>
</file>