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7" r:id="rId4"/>
    <p:sldId id="268" r:id="rId5"/>
    <p:sldId id="258" r:id="rId6"/>
    <p:sldId id="259" r:id="rId7"/>
    <p:sldId id="269" r:id="rId8"/>
    <p:sldId id="260" r:id="rId9"/>
    <p:sldId id="261" r:id="rId10"/>
    <p:sldId id="262" r:id="rId11"/>
    <p:sldId id="263" r:id="rId12"/>
    <p:sldId id="266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7"/>
    <p:restoredTop sz="92683"/>
  </p:normalViewPr>
  <p:slideViewPr>
    <p:cSldViewPr snapToGrid="0" snapToObjects="1">
      <p:cViewPr varScale="1">
        <p:scale>
          <a:sx n="55" d="100"/>
          <a:sy n="55" d="100"/>
        </p:scale>
        <p:origin x="6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2771" y="4006690"/>
            <a:ext cx="8825658" cy="1560840"/>
          </a:xfrm>
        </p:spPr>
        <p:txBody>
          <a:bodyPr/>
          <a:lstStyle/>
          <a:p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Cell </a:t>
            </a:r>
            <a:br>
              <a:rPr lang="en-US" sz="6600" dirty="0"/>
            </a:br>
            <a:r>
              <a:rPr lang="en-US" sz="6600" dirty="0"/>
              <a:t>Communication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56400"/>
            <a:ext cx="8825658" cy="861420"/>
          </a:xfrm>
        </p:spPr>
        <p:txBody>
          <a:bodyPr/>
          <a:lstStyle/>
          <a:p>
            <a:r>
              <a:rPr lang="en-US" dirty="0"/>
              <a:t>Protein receptor Types and Transduction Pathways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20" y="886884"/>
            <a:ext cx="4422000" cy="25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1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Signal Transduction Pathways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8" y="1443318"/>
            <a:ext cx="10765972" cy="4872815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/>
              <a:t>Signal Transduction Pathway= </a:t>
            </a:r>
            <a:r>
              <a:rPr lang="en-US" sz="2800" u="sng" dirty="0"/>
              <a:t>“Domino effect” </a:t>
            </a:r>
            <a:r>
              <a:rPr lang="en-US" sz="2800" dirty="0"/>
              <a:t>in which a molecule is modified and activated, which modifies/activates another molecule…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/>
              <a:t>Relay Molecules: </a:t>
            </a:r>
            <a:r>
              <a:rPr lang="en-US" sz="2800" u="sng" dirty="0"/>
              <a:t>Usually large proteins that are modified to become active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/>
              <a:t>Example: </a:t>
            </a:r>
            <a:r>
              <a:rPr lang="en-US" sz="2800" dirty="0">
                <a:solidFill>
                  <a:srgbClr val="FFC000"/>
                </a:solidFill>
              </a:rPr>
              <a:t>Protein Kinases- molecules that modify/activate the next molecule by phosphorylating it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u="sng" dirty="0"/>
              <a:t>Secondary messengers</a:t>
            </a:r>
            <a:r>
              <a:rPr lang="en-US" sz="2800" dirty="0"/>
              <a:t>: small molecules, such as cyclic AMP or Ca</a:t>
            </a:r>
            <a:r>
              <a:rPr lang="en-US" sz="2800" baseline="30000" dirty="0"/>
              <a:t>+</a:t>
            </a:r>
            <a:r>
              <a:rPr lang="en-US" sz="2800" dirty="0"/>
              <a:t>, that can be used to activate relay molecules in a pathway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15" y="1853248"/>
            <a:ext cx="7030113" cy="32887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62841" y="2854114"/>
            <a:ext cx="3558746" cy="20512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1784"/>
            <a:ext cx="9404723" cy="1400530"/>
          </a:xfrm>
        </p:spPr>
        <p:txBody>
          <a:bodyPr/>
          <a:lstStyle/>
          <a:p>
            <a:pPr algn="ctr"/>
            <a:r>
              <a:rPr lang="en-US" b="1" u="sng" dirty="0"/>
              <a:t>Example 1: Phosphorylation Cascade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918" y="1705081"/>
            <a:ext cx="4899043" cy="48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6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1784"/>
            <a:ext cx="9404723" cy="1400530"/>
          </a:xfrm>
        </p:spPr>
        <p:txBody>
          <a:bodyPr/>
          <a:lstStyle/>
          <a:p>
            <a:pPr algn="ctr"/>
            <a:r>
              <a:rPr lang="en-US" b="1" u="sng" dirty="0"/>
              <a:t>Example 1: Phosphorylation Cascade</a:t>
            </a:r>
          </a:p>
        </p:txBody>
      </p:sp>
      <p:sp>
        <p:nvSpPr>
          <p:cNvPr id="3" name="Oval 2"/>
          <p:cNvSpPr/>
          <p:nvPr/>
        </p:nvSpPr>
        <p:spPr>
          <a:xfrm>
            <a:off x="643039" y="2793879"/>
            <a:ext cx="1219200" cy="116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393349"/>
            <a:ext cx="2860878" cy="1349851"/>
          </a:xfrm>
          <a:prstGeom prst="rect">
            <a:avLst/>
          </a:prstGeom>
        </p:spPr>
      </p:pic>
      <p:sp>
        <p:nvSpPr>
          <p:cNvPr id="6" name="Pie 5"/>
          <p:cNvSpPr/>
          <p:nvPr/>
        </p:nvSpPr>
        <p:spPr>
          <a:xfrm>
            <a:off x="641815" y="2804923"/>
            <a:ext cx="1219200" cy="1168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818" y="2799066"/>
            <a:ext cx="658130" cy="6561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88218" y="3044809"/>
            <a:ext cx="355600" cy="33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2385639" y="3055853"/>
            <a:ext cx="355600" cy="33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0" name="Oval 9"/>
          <p:cNvSpPr/>
          <p:nvPr/>
        </p:nvSpPr>
        <p:spPr>
          <a:xfrm>
            <a:off x="2734888" y="3044809"/>
            <a:ext cx="355600" cy="33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1" name="Oval 10"/>
          <p:cNvSpPr/>
          <p:nvPr/>
        </p:nvSpPr>
        <p:spPr>
          <a:xfrm>
            <a:off x="1687740" y="3701776"/>
            <a:ext cx="1219200" cy="1168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32140" y="4285976"/>
            <a:ext cx="355600" cy="33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4" name="Plaque 13"/>
          <p:cNvSpPr/>
          <p:nvPr/>
        </p:nvSpPr>
        <p:spPr>
          <a:xfrm>
            <a:off x="1709554" y="3741411"/>
            <a:ext cx="1120850" cy="1044954"/>
          </a:xfrm>
          <a:prstGeom prst="plaqu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462" y="3455232"/>
            <a:ext cx="658130" cy="65616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998862" y="3700975"/>
            <a:ext cx="355600" cy="33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7" name="Oval 16"/>
          <p:cNvSpPr/>
          <p:nvPr/>
        </p:nvSpPr>
        <p:spPr>
          <a:xfrm>
            <a:off x="4296283" y="3712019"/>
            <a:ext cx="355600" cy="33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Oval 17"/>
          <p:cNvSpPr/>
          <p:nvPr/>
        </p:nvSpPr>
        <p:spPr>
          <a:xfrm>
            <a:off x="4645532" y="3700975"/>
            <a:ext cx="355600" cy="33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9" name="Oval 18"/>
          <p:cNvSpPr/>
          <p:nvPr/>
        </p:nvSpPr>
        <p:spPr>
          <a:xfrm>
            <a:off x="6627739" y="6858000"/>
            <a:ext cx="1408995" cy="123968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ardrop 20"/>
          <p:cNvSpPr/>
          <p:nvPr/>
        </p:nvSpPr>
        <p:spPr>
          <a:xfrm>
            <a:off x="2880967" y="4601206"/>
            <a:ext cx="1378199" cy="1185333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545747" y="5027237"/>
            <a:ext cx="355600" cy="33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5897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0.00324 0.00729 0.00694 0.01107 0.00972 C 0.01849 0.01528 0.01484 0.00833 0.02083 0.01713 C 0.02227 0.01944 0.0237 0.02199 0.025 0.02453 C 0.02787 0.03078 0.02761 0.03472 0.0319 0.03935 C 0.03399 0.0419 0.03659 0.04282 0.0388 0.04444 C 0.04024 0.04676 0.04141 0.04977 0.04297 0.05185 C 0.04466 0.05393 0.04675 0.05486 0.04857 0.05671 C 0.05182 0.05995 0.05456 0.06389 0.0569 0.06921 C 0.05899 0.07384 0.06068 0.07893 0.0625 0.08403 L 0.06797 0.09884 C 0.07123 0.10717 0.06966 0.10416 0.07227 0.10879 L 0.07227 0.10879 L 0.07227 0.10879 " pathEditMode="relative" ptsTypes="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1263 0.00972 C -0.02149 0.01713 -0.01471 0.01273 -0.02227 0.01713 C -0.0237 0.01875 -0.02526 0.02014 -0.02643 0.02222 C -0.028 0.0243 -0.02904 0.02754 -0.0306 0.02963 C -0.03229 0.03171 -0.03438 0.03264 -0.0362 0.03449 C -0.03906 0.0375 -0.0418 0.04097 -0.04453 0.04444 C -0.04596 0.04606 -0.04753 0.04722 -0.0487 0.0493 C -0.0582 0.0662 -0.05378 0.06018 -0.0612 0.06898 C -0.06315 0.07407 -0.06576 0.07824 -0.0668 0.08379 L -0.06953 0.09861 C -0.07122 0.10717 -0.07005 0.10648 -0.07513 0.11111 C -0.07643 0.11227 -0.07787 0.11273 -0.0793 0.11342 C -0.08438 0.11944 -0.08203 0.11713 -0.0862 0.12106 L -0.0862 0.12106 " pathEditMode="relative" ptsTypes="AAAAAAAAAAAAAA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1263 0.00972 C -0.02149 0.01713 -0.01471 0.01273 -0.02227 0.01713 C -0.0237 0.01875 -0.02526 0.02014 -0.02643 0.02222 C -0.028 0.0243 -0.02904 0.02754 -0.0306 0.02963 C -0.03229 0.03171 -0.03438 0.03264 -0.0362 0.03449 C -0.03906 0.0375 -0.0418 0.04097 -0.04453 0.04444 C -0.04596 0.04606 -0.04753 0.04722 -0.0487 0.0493 C -0.0582 0.0662 -0.05378 0.06018 -0.0612 0.06898 C -0.06315 0.07407 -0.06576 0.07824 -0.0668 0.08379 L -0.06953 0.09861 C -0.07122 0.10717 -0.07005 0.10648 -0.07513 0.11111 C -0.07643 0.11227 -0.07787 0.11273 -0.0793 0.11342 C -0.08438 0.11944 -0.08203 0.11713 -0.0862 0.12106 L -0.0862 0.12106 " pathEditMode="relative" ptsTypes="AAAAAAAAAAAAAA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1263 0.00972 C -0.02149 0.01713 -0.01471 0.01273 -0.02227 0.01713 C -0.0237 0.01875 -0.02526 0.02014 -0.02643 0.02222 C -0.028 0.0243 -0.02904 0.02754 -0.0306 0.02963 C -0.03229 0.03171 -0.03438 0.03264 -0.0362 0.03449 C -0.03906 0.0375 -0.0418 0.04097 -0.04453 0.04444 C -0.04596 0.04606 -0.04753 0.04722 -0.0487 0.0493 C -0.0582 0.0662 -0.05378 0.06018 -0.0612 0.06898 C -0.06315 0.07407 -0.06576 0.07824 -0.0668 0.08379 L -0.06953 0.09861 C -0.07122 0.10717 -0.07005 0.10648 -0.07513 0.11111 C -0.07643 0.11227 -0.07787 0.11273 -0.0793 0.11342 C -0.08438 0.11944 -0.08203 0.11713 -0.0862 0.12106 L -0.0862 0.12106 " pathEditMode="relative" ptsTypes="AAAAAAAAAAAAA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1263 0.00972 C -0.02149 0.01713 -0.01471 0.01273 -0.02227 0.01713 C -0.0237 0.01875 -0.02526 0.02014 -0.02643 0.02222 C -0.028 0.0243 -0.02904 0.02754 -0.0306 0.02963 C -0.03229 0.03171 -0.03438 0.03264 -0.0362 0.03449 C -0.03906 0.0375 -0.0418 0.04097 -0.04453 0.04444 C -0.04596 0.04606 -0.04753 0.04722 -0.0487 0.0493 C -0.0582 0.0662 -0.05378 0.06018 -0.0612 0.06898 C -0.06315 0.07407 -0.06576 0.07824 -0.0668 0.08379 L -0.06953 0.09861 C -0.07122 0.10717 -0.07005 0.10648 -0.07513 0.11111 C -0.07643 0.11227 -0.07787 0.11273 -0.0793 0.11342 C -0.08438 0.11944 -0.08203 0.11713 -0.0862 0.12106 L -0.0862 0.12106 " pathEditMode="relative" ptsTypes="AAAAAAAAAAAAAA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03 -0.00347 -0.01419 -0.00532 -0.02083 -0.00995 C -0.04349 -0.02592 -0.02721 -0.01967 -0.04166 -0.03472 C -0.04479 -0.03773 -0.0483 -0.03958 -0.05143 -0.04213 C -0.05338 -0.04352 -0.05507 -0.04583 -0.05703 -0.04699 C -0.05924 -0.04838 -0.06159 -0.04861 -0.06393 -0.04954 C -0.06914 -0.05162 -0.06901 -0.05162 -0.07369 -0.0544 C -0.07409 -0.05856 -0.07435 -0.06273 -0.075 -0.06667 C -0.0763 -0.07361 -0.07786 -0.07917 -0.08203 -0.08148 C -0.08463 -0.0831 -0.0875 -0.08333 -0.09036 -0.08403 C -0.10429 -0.11389 -0.09127 -0.09004 -0.12226 -0.12106 L -0.14453 -0.14329 C -0.15807 -0.15648 -0.1483 -0.14537 -0.15703 -0.15555 C -0.16028 -0.15324 -0.16328 -0.14768 -0.16666 -0.14815 C -0.16901 -0.14861 -0.16927 -0.15509 -0.17083 -0.1581 C -0.17252 -0.16111 -0.17487 -0.1625 -0.17643 -0.16551 C -0.17812 -0.16852 -0.17903 -0.17222 -0.1806 -0.17546 C -0.1832 -0.18055 -0.18632 -0.18495 -0.18893 -0.19028 C -0.19388 -0.19954 -0.20286 -0.22222 -0.20833 -0.22731 C -0.21028 -0.22893 -0.21224 -0.23009 -0.21393 -0.23217 C -0.21588 -0.23426 -0.21744 -0.2375 -0.21953 -0.23958 C -0.22083 -0.24074 -0.22239 -0.24097 -0.22369 -0.24213 C -0.22513 -0.24329 -0.2263 -0.24583 -0.22786 -0.24699 C -0.23047 -0.24907 -0.23333 -0.25023 -0.23619 -0.25185 C -0.2375 -0.25278 -0.23893 -0.2537 -0.24036 -0.2544 C -0.24218 -0.25509 -0.24414 -0.25555 -0.24583 -0.25694 C -0.24778 -0.2581 -0.24961 -0.26042 -0.25143 -0.2618 C -0.2595 -0.26782 -0.25182 -0.25972 -0.25976 -0.26921 C -0.26067 -0.27569 -0.2608 -0.28287 -0.2625 -0.28889 C -0.26328 -0.29167 -0.26549 -0.2919 -0.26666 -0.29375 C -0.27213 -0.30185 -0.26979 -0.30185 -0.27643 -0.30856 C -0.27773 -0.30995 -0.27929 -0.31018 -0.2806 -0.31111 C -0.28906 -0.31759 -0.28333 -0.31389 -0.29036 -0.32106 C -0.30273 -0.33356 -0.28997 -0.31875 -0.3 -0.33079 C -0.30312 -0.33889 -0.30117 -0.33819 -0.30416 -0.33819 L -0.30416 -0.33819 " pathEditMode="relative" ptsTypes="AAAAAAAAAAAAAAAAAAAA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0.00023 L -0.01263 0.00972 C -0.02149 0.01713 -0.01472 0.01273 -0.02227 0.01713 C -0.0237 0.01875 -0.02526 0.02014 -0.02644 0.02222 C -0.028 0.02431 -0.02904 0.02755 -0.0306 0.02963 C -0.0323 0.03171 -0.03438 0.03264 -0.0362 0.03449 C -0.03907 0.0375 -0.0418 0.04097 -0.04454 0.04444 C -0.04597 0.04607 -0.04753 0.04722 -0.0487 0.04931 C -0.05821 0.0662 -0.05378 0.06019 -0.0612 0.06898 C -0.06316 0.07407 -0.06576 0.07824 -0.0668 0.0838 L -0.06954 0.09861 C -0.07123 0.10718 -0.07006 0.10648 -0.07513 0.11111 C -0.07644 0.11227 -0.07787 0.11273 -0.0793 0.11343 C -0.08438 0.11944 -0.08204 0.11713 -0.0862 0.12107 L -0.0862 0.1213 " pathEditMode="relative" rAng="0" ptsTypes="AAAAAAAAAAAAAAAA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606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6.25E-7 0.00023 L -0.01263 0.00972 C -0.02148 0.01713 -0.01471 0.01273 -0.02227 0.01713 C -0.0237 0.01875 -0.02526 0.02014 -0.02643 0.02222 C -0.028 0.0243 -0.02904 0.02755 -0.0306 0.02963 C -0.03229 0.03171 -0.03438 0.03264 -0.0362 0.03449 C -0.03906 0.0375 -0.0418 0.04097 -0.04453 0.04444 C -0.04596 0.04606 -0.04753 0.04722 -0.0487 0.0493 C -0.0582 0.0662 -0.05378 0.06018 -0.0612 0.06898 C -0.06315 0.07407 -0.06576 0.07824 -0.0668 0.0838 L -0.06953 0.09861 C -0.07122 0.10717 -0.07005 0.10648 -0.07513 0.11111 C -0.07643 0.11227 -0.07787 0.11273 -0.0793 0.11342 C -0.08438 0.11944 -0.08203 0.11713 -0.0862 0.12106 L -0.0862 0.1213 " pathEditMode="relative" rAng="0" ptsTypes="AAAAAAAAAAAAAAAA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606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2.91667E-6 0.00023 L -0.01263 0.00972 C -0.02149 0.01713 -0.01472 0.01273 -0.02227 0.01713 C -0.0237 0.01875 -0.02526 0.02014 -0.02644 0.02222 C -0.028 0.0243 -0.02904 0.02755 -0.0306 0.02963 C -0.03229 0.03171 -0.03438 0.03264 -0.0362 0.03449 C -0.03907 0.0375 -0.0418 0.04097 -0.04453 0.04444 C -0.04597 0.04606 -0.04753 0.04722 -0.0487 0.0493 C -0.05821 0.0662 -0.05378 0.06018 -0.0612 0.06898 C -0.06315 0.07407 -0.06576 0.07824 -0.0668 0.0838 L -0.06953 0.09861 C -0.07123 0.10718 -0.07005 0.10648 -0.07513 0.11111 C -0.07644 0.11227 -0.07787 0.11273 -0.0793 0.11343 C -0.08438 0.11944 -0.08203 0.11713 -0.0862 0.12106 L -0.0862 0.1213 " pathEditMode="relative" rAng="0" ptsTypes="AAAAAAAAAAAAAAAA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606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2.91667E-6 0.00023 L -0.01263 0.00972 C -0.02148 0.01713 -0.01471 0.01273 -0.02226 0.01713 C -0.02369 0.01875 -0.02526 0.02014 -0.02643 0.02222 C -0.02799 0.0243 -0.02903 0.02755 -0.0306 0.02963 C -0.03229 0.03171 -0.03437 0.03264 -0.03619 0.03449 C -0.03906 0.0375 -0.04179 0.04097 -0.04453 0.04444 C -0.04596 0.04606 -0.04752 0.04722 -0.04869 0.0493 C -0.0582 0.0662 -0.05377 0.06018 -0.06119 0.06898 C -0.06315 0.07407 -0.06575 0.07824 -0.06679 0.0838 L -0.06953 0.09861 C -0.07122 0.10717 -0.07005 0.10648 -0.07513 0.11111 C -0.07643 0.11227 -0.07786 0.11273 -0.07929 0.11342 C -0.08437 0.11944 -0.08203 0.11713 -0.08619 0.12106 L -0.08619 0.1213 " pathEditMode="relative" rAng="0" ptsTypes="AAAAAAAAAAAAAAAA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606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937 0.00486 0.01289 0.00602 0.02083 0.01227 C 0.04271 0.02963 0.01263 0.00625 0.03047 0.02223 C 0.03177 0.02338 0.03333 0.02385 0.03463 0.02454 C 0.03607 0.02616 0.03737 0.02801 0.0388 0.02963 C 0.04062 0.03148 0.04271 0.03218 0.0444 0.03449 C 0.04739 0.03889 0.04987 0.04445 0.05273 0.04931 C 0.0664 0.07361 0.05039 0.0463 0.0638 0.06667 C 0.06536 0.06898 0.06653 0.07176 0.06797 0.07408 C 0.07396 0.08287 0.07005 0.07593 0.0763 0.08148 C 0.07786 0.08287 0.0789 0.08519 0.08047 0.08635 C 0.0832 0.08866 0.08607 0.08982 0.0888 0.09144 L 0.09713 0.0963 C 0.09857 0.09723 0.09987 0.09838 0.1013 0.09885 C 0.1138 0.10162 0.10872 0.10116 0.11666 0.10116 L 0.11666 0.10116 " pathEditMode="relative" ptsTypes="AAAAAAAAAAAAAAAAA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56 0.00069 0.00925 0.00115 0.0138 0.00231 C 0.01901 0.0037 0.02253 0.0074 0.02774 0.00972 C 0.03047 0.01088 0.03334 0.01134 0.03607 0.01226 C 0.03789 0.01296 0.03972 0.01388 0.04154 0.01481 C 0.04388 0.01574 0.04623 0.0162 0.04857 0.01713 C 0.05222 0.01875 0.05586 0.02083 0.05964 0.02222 C 0.06797 0.02523 0.06433 0.02338 0.07071 0.02708 C 0.07357 0.03032 0.07643 0.03333 0.07904 0.03703 C 0.08099 0.03935 0.08255 0.04259 0.08464 0.04444 C 0.08959 0.04884 0.09349 0.04907 0.09857 0.05185 C 0.1013 0.05324 0.10404 0.05509 0.1069 0.05671 C 0.10821 0.05763 0.10951 0.05902 0.11107 0.05925 L 0.1263 0.0618 C 0.13321 0.06481 0.12995 0.06412 0.13607 0.06412 L 0.13607 0.06412 " pathEditMode="relative" ptsTypes="AAAAAAAAAAAAAAAAA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Example 2: Secondary Messengers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443567"/>
            <a:ext cx="4892370" cy="480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89666"/>
            <a:ext cx="9404723" cy="1400530"/>
          </a:xfrm>
        </p:spPr>
        <p:txBody>
          <a:bodyPr/>
          <a:lstStyle/>
          <a:p>
            <a:pPr algn="ctr"/>
            <a:r>
              <a:rPr lang="en-US" b="1" u="sng" dirty="0"/>
              <a:t>Big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138519"/>
            <a:ext cx="11122556" cy="4195481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A series of changes during a signal transduction pathway leads to an overall change (usually temporary) in the cell!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630" y="2776114"/>
            <a:ext cx="3124635" cy="374579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451265" y="2776114"/>
            <a:ext cx="2997200" cy="187289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I feel different…</a:t>
            </a:r>
          </a:p>
        </p:txBody>
      </p:sp>
    </p:spTree>
    <p:extLst>
      <p:ext uri="{BB962C8B-B14F-4D97-AF65-F5344CB8AC3E}">
        <p14:creationId xmlns:p14="http://schemas.microsoft.com/office/powerpoint/2010/main" val="117223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344" y="470427"/>
            <a:ext cx="9404723" cy="1400530"/>
          </a:xfrm>
        </p:spPr>
        <p:txBody>
          <a:bodyPr/>
          <a:lstStyle/>
          <a:p>
            <a:r>
              <a:rPr lang="en-US" b="1" u="sng" dirty="0"/>
              <a:t>3 Stages of Cell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799" y="1590203"/>
            <a:ext cx="7386353" cy="3046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186" y="2189154"/>
            <a:ext cx="147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Reception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5853" y="2170692"/>
            <a:ext cx="159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Transduction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8579" y="2189674"/>
            <a:ext cx="147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Response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2023" y="5321953"/>
            <a:ext cx="7463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Modifications and Changes!!!</a:t>
            </a:r>
          </a:p>
        </p:txBody>
      </p:sp>
    </p:spTree>
    <p:extLst>
      <p:ext uri="{BB962C8B-B14F-4D97-AF65-F5344CB8AC3E}">
        <p14:creationId xmlns:p14="http://schemas.microsoft.com/office/powerpoint/2010/main" val="18432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9E8F-BCED-124C-A27C-FC1F71BC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1" y="0"/>
            <a:ext cx="9404723" cy="1400530"/>
          </a:xfrm>
        </p:spPr>
        <p:txBody>
          <a:bodyPr/>
          <a:lstStyle/>
          <a:p>
            <a:pPr algn="ctr"/>
            <a:r>
              <a:rPr lang="en-US" sz="4800" u="sng" dirty="0"/>
              <a:t>Environment and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1D50-1652-FC47-B08D-617FCC376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973418"/>
            <a:ext cx="11976100" cy="5884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Change in the </a:t>
            </a:r>
            <a:r>
              <a:rPr lang="en-US" sz="4400" u="sng" dirty="0"/>
              <a:t>cells/organisms environment will cause a (temporary) change in the cell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2800" dirty="0"/>
              <a:t>Example:</a:t>
            </a:r>
          </a:p>
          <a:p>
            <a:pPr marL="0" indent="0">
              <a:buNone/>
            </a:pPr>
            <a:r>
              <a:rPr lang="en-US" sz="2800" dirty="0"/>
              <a:t>Epinephrine (adrenaline)</a:t>
            </a:r>
          </a:p>
          <a:p>
            <a:pPr marL="0" indent="0">
              <a:buNone/>
            </a:pPr>
            <a:r>
              <a:rPr lang="en-US" sz="2800" dirty="0"/>
              <a:t>	-Stress causes release from adrenal glands</a:t>
            </a:r>
          </a:p>
          <a:p>
            <a:pPr marL="0" indent="0">
              <a:buNone/>
            </a:pPr>
            <a:r>
              <a:rPr lang="en-US" sz="2800" dirty="0"/>
              <a:t>	-Epinephrine targets liver and muscle cells</a:t>
            </a:r>
          </a:p>
          <a:p>
            <a:pPr marL="0" indent="0">
              <a:buNone/>
            </a:pPr>
            <a:r>
              <a:rPr lang="en-US" sz="2800" dirty="0"/>
              <a:t>	- </a:t>
            </a:r>
            <a:r>
              <a:rPr lang="en-US" sz="2800" u="sng" dirty="0"/>
              <a:t>Liver and muscle activate enzyme </a:t>
            </a:r>
            <a:r>
              <a:rPr lang="en-US" sz="2800" dirty="0"/>
              <a:t>that breaks apart glycogen</a:t>
            </a:r>
          </a:p>
          <a:p>
            <a:pPr marL="0" indent="0">
              <a:buNone/>
            </a:pPr>
            <a:r>
              <a:rPr lang="en-US" sz="2800" dirty="0"/>
              <a:t>	- Glucose is released into the blood to provide energy for the </a:t>
            </a:r>
          </a:p>
          <a:p>
            <a:pPr marL="0" indent="0">
              <a:buNone/>
            </a:pPr>
            <a:r>
              <a:rPr lang="en-US" sz="2800" dirty="0"/>
              <a:t>		body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77D3E-D734-9C42-BE7E-0635EC0BD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89" y="2728435"/>
            <a:ext cx="398145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344" y="470427"/>
            <a:ext cx="9404723" cy="1400530"/>
          </a:xfrm>
        </p:spPr>
        <p:txBody>
          <a:bodyPr/>
          <a:lstStyle/>
          <a:p>
            <a:r>
              <a:rPr lang="en-US" b="1" u="sng" dirty="0"/>
              <a:t>3 Stages of Cell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799" y="1590203"/>
            <a:ext cx="7386353" cy="3046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186" y="2189154"/>
            <a:ext cx="147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Reception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5853" y="2170692"/>
            <a:ext cx="159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Transduction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8579" y="2189674"/>
            <a:ext cx="147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Response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2023" y="5321953"/>
            <a:ext cx="7463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Modifications and Changes!!!</a:t>
            </a:r>
          </a:p>
        </p:txBody>
      </p:sp>
    </p:spTree>
    <p:extLst>
      <p:ext uri="{BB962C8B-B14F-4D97-AF65-F5344CB8AC3E}">
        <p14:creationId xmlns:p14="http://schemas.microsoft.com/office/powerpoint/2010/main" val="35992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341177"/>
            <a:ext cx="9404723" cy="1400530"/>
          </a:xfrm>
        </p:spPr>
        <p:txBody>
          <a:bodyPr/>
          <a:lstStyle/>
          <a:p>
            <a:pPr algn="ctr"/>
            <a:r>
              <a:rPr lang="en-US" b="1" u="sng" dirty="0"/>
              <a:t>3 Major types of Cell Membrane Protein Receptors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078" y="2048685"/>
            <a:ext cx="8946541" cy="4195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1) </a:t>
            </a:r>
            <a:r>
              <a:rPr lang="en-US" sz="3600" u="sng" dirty="0"/>
              <a:t>G protein-coupled receptors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2) </a:t>
            </a:r>
            <a:r>
              <a:rPr lang="en-US" sz="3600" u="sng" dirty="0"/>
              <a:t>Ligand-gated ion channels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3) </a:t>
            </a:r>
            <a:r>
              <a:rPr lang="en-US" sz="3600" u="sng" dirty="0"/>
              <a:t>Tyrosine Kinases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66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G-Protein Coupled Receptor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534" y="1899216"/>
            <a:ext cx="5778368" cy="2120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684" y="1775866"/>
            <a:ext cx="5825218" cy="2147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684" y="1606547"/>
            <a:ext cx="5825218" cy="245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3289" y="4222227"/>
            <a:ext cx="79239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Used in: embryonic development, taste</a:t>
            </a:r>
          </a:p>
          <a:p>
            <a:r>
              <a:rPr lang="en-US" sz="2800" dirty="0"/>
              <a:t>               smell</a:t>
            </a:r>
          </a:p>
          <a:p>
            <a:r>
              <a:rPr lang="en-US" sz="2800" dirty="0"/>
              <a:t>Diseases can interfere in G-protein function:</a:t>
            </a:r>
          </a:p>
          <a:p>
            <a:r>
              <a:rPr lang="en-US" sz="2800" dirty="0"/>
              <a:t>   Cholera, Pertussis, Botulism</a:t>
            </a:r>
          </a:p>
          <a:p>
            <a:r>
              <a:rPr lang="en-US" sz="2800" dirty="0"/>
              <a:t>60% of medicines affect G-protein pathways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55" y="1185071"/>
            <a:ext cx="4864925" cy="357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9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12" y="1416229"/>
            <a:ext cx="8507427" cy="39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09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90" y="299995"/>
            <a:ext cx="9404723" cy="1400530"/>
          </a:xfrm>
        </p:spPr>
        <p:txBody>
          <a:bodyPr/>
          <a:lstStyle/>
          <a:p>
            <a:pPr algn="ctr"/>
            <a:r>
              <a:rPr lang="en-US" b="1" u="sng" dirty="0"/>
              <a:t>Ligand-Gated Ion Channel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881" y="1804226"/>
            <a:ext cx="4366558" cy="2474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73" y="1486694"/>
            <a:ext cx="4721756" cy="3109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160" y="1279291"/>
            <a:ext cx="5842000" cy="3316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5578" y="4699843"/>
            <a:ext cx="8521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Used in many diverse processes, Nervous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59" y="1175591"/>
            <a:ext cx="6080981" cy="34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3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43821"/>
            <a:ext cx="9404723" cy="1400530"/>
          </a:xfrm>
        </p:spPr>
        <p:txBody>
          <a:bodyPr/>
          <a:lstStyle/>
          <a:p>
            <a:pPr algn="ctr"/>
            <a:r>
              <a:rPr lang="en-US" b="1" u="sng" dirty="0"/>
              <a:t>Tyrosine Kinase Receptors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206" y="1486590"/>
            <a:ext cx="4334532" cy="278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796" y="1142101"/>
            <a:ext cx="4806422" cy="3204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753" y="1142101"/>
            <a:ext cx="5826508" cy="3475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368" y="1068794"/>
            <a:ext cx="5851739" cy="3994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0753" y="5136145"/>
            <a:ext cx="62953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Involved in: metabolism, cell cycle</a:t>
            </a:r>
          </a:p>
          <a:p>
            <a:r>
              <a:rPr lang="en-US" sz="2800" dirty="0"/>
              <a:t>Linked to: Cancers, diabetes, bone</a:t>
            </a:r>
          </a:p>
          <a:p>
            <a:r>
              <a:rPr lang="en-US" sz="2800" dirty="0"/>
              <a:t>disorders, inflammation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02" y="1063239"/>
            <a:ext cx="5419810" cy="4064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28" y="1004930"/>
            <a:ext cx="74295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7357</TotalTime>
  <Words>271</Words>
  <Application>Microsoft Macintosh PowerPoint</Application>
  <PresentationFormat>Widescreen</PresentationFormat>
  <Paragraphs>59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Ion</vt:lpstr>
      <vt:lpstr>      Cell  Communication </vt:lpstr>
      <vt:lpstr>3 Stages of Cell Communication</vt:lpstr>
      <vt:lpstr>Environment and Change</vt:lpstr>
      <vt:lpstr>3 Stages of Cell Communication</vt:lpstr>
      <vt:lpstr>3 Major types of Cell Membrane Protein Receptors</vt:lpstr>
      <vt:lpstr>G-Protein Coupled Receptor</vt:lpstr>
      <vt:lpstr>PowerPoint Presentation</vt:lpstr>
      <vt:lpstr>Ligand-Gated Ion Channel</vt:lpstr>
      <vt:lpstr>Tyrosine Kinase Receptors</vt:lpstr>
      <vt:lpstr>Signal Transduction Pathways</vt:lpstr>
      <vt:lpstr>Example 1: Phosphorylation Cascade</vt:lpstr>
      <vt:lpstr>Example 1: Phosphorylation Cascade</vt:lpstr>
      <vt:lpstr>Example 2: Secondary Messengers</vt:lpstr>
      <vt:lpstr>Big 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Communication</dc:title>
  <dc:creator>Athena Palma</dc:creator>
  <cp:lastModifiedBy>Microsoft Office User</cp:lastModifiedBy>
  <cp:revision>37</cp:revision>
  <dcterms:created xsi:type="dcterms:W3CDTF">2016-10-19T05:35:09Z</dcterms:created>
  <dcterms:modified xsi:type="dcterms:W3CDTF">2019-11-14T02:44:35Z</dcterms:modified>
</cp:coreProperties>
</file>