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59" r:id="rId5"/>
    <p:sldId id="260" r:id="rId6"/>
    <p:sldId id="261" r:id="rId7"/>
    <p:sldId id="263" r:id="rId8"/>
    <p:sldId id="265" r:id="rId9"/>
    <p:sldId id="264" r:id="rId10"/>
    <p:sldId id="266" r:id="rId11"/>
    <p:sldId id="267" r:id="rId12"/>
    <p:sldId id="268" r:id="rId13"/>
    <p:sldId id="271" r:id="rId14"/>
    <p:sldId id="272" r:id="rId15"/>
    <p:sldId id="273" r:id="rId16"/>
    <p:sldId id="274" r:id="rId17"/>
    <p:sldId id="270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80"/>
    <p:restoredTop sz="92683"/>
  </p:normalViewPr>
  <p:slideViewPr>
    <p:cSldViewPr snapToGrid="0" snapToObjects="1">
      <p:cViewPr varScale="1">
        <p:scale>
          <a:sx n="60" d="100"/>
          <a:sy n="60" d="100"/>
        </p:scale>
        <p:origin x="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72B2B-4644-3D46-BCFF-91E6D24C0C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FCEA4D-C358-984C-924A-DF05CB753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DF2CD-E04F-074A-8CD5-43E0FB4FA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111C-148D-8D45-B5A9-7032384CDEE6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EB5B3-6C11-8746-848F-55A507D6C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5DDED-7458-5B4C-B936-A0DD725E0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24096-B146-A04D-85A3-70E505519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85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602DD-198A-3C4E-A81C-3062B204A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251158-FD65-1040-B795-1295296F8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E610E-9FC6-4B48-B16B-2E2AEE640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111C-148D-8D45-B5A9-7032384CDEE6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20CDA-4D0A-224A-950E-056A31221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D08C2-10BD-2549-ABBC-9BB7F49E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24096-B146-A04D-85A3-70E505519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0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F94E2A-D1D8-D54C-A188-F437EA53B7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D16EF-1846-674E-A16E-86BD3E9B70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3D71B-AD58-A74D-999A-018A7853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111C-148D-8D45-B5A9-7032384CDEE6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A3F1A-6D1F-254D-A888-834F70417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FB40A-F72A-1548-B307-9B86357C3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24096-B146-A04D-85A3-70E505519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20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60816-FFEF-1F4B-93E4-3A99195B7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2AFFE-CC3A-AC42-8041-6065447BD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6EC68-0C74-784D-9C4A-41B222FC2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111C-148D-8D45-B5A9-7032384CDEE6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72F4F-D2E6-1F48-AFE1-1A03F6AC1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03751-60DD-934D-ABF8-07A6BDECC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24096-B146-A04D-85A3-70E505519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70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B3096-A282-D94C-9F44-58F55A5DF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FE59F-2A2B-944C-9439-97995FD42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300F5-5552-B542-8DAD-7D99E3CFD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111C-148D-8D45-B5A9-7032384CDEE6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B9AEA-A868-A942-BCD8-F040A50E4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F27BB-25A1-4547-BF66-03C3DB5E2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24096-B146-A04D-85A3-70E505519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73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A39DF-017E-0940-BFD5-4FD6E6C1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1BEC1-789F-124B-A2C8-DBAFADE948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90F0F9-BF09-3645-B226-5D751FE726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716362-0123-2345-884F-D7DE9D8D4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111C-148D-8D45-B5A9-7032384CDEE6}" type="datetimeFigureOut">
              <a:rPr lang="en-US" smtClean="0"/>
              <a:t>8/17/19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D444D-390B-D647-BF35-51DED7A24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0AEF0-5E94-2A43-A8B5-5AB402A7F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24096-B146-A04D-85A3-70E505519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83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3D702-2CA7-EE45-AAB6-1BA6F5CD7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B36D5-99B5-164B-8FCD-C3480B916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FF7E94-FA80-9B41-9570-7C1DDA93B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C5A318-EB14-8A46-8AC2-0666FFB1A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75C0DA-4049-3B40-A6E2-DABFD82923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8C7893-8210-A44B-8BBF-D25FBAC4C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111C-148D-8D45-B5A9-7032384CDEE6}" type="datetimeFigureOut">
              <a:rPr lang="en-US" smtClean="0"/>
              <a:t>8/17/19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8B987-9E97-7C41-A638-6209CDCC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2D1951-3530-9A46-8258-E0279C58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24096-B146-A04D-85A3-70E505519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63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FF09A-4843-1546-BBC6-705DB0D2E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DE0A57-F742-EE4C-BF00-52F2D415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111C-148D-8D45-B5A9-7032384CDEE6}" type="datetimeFigureOut">
              <a:rPr lang="en-US" smtClean="0"/>
              <a:t>8/17/19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7591D9-243F-E241-9D89-AAE28A97C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A6EE9-1419-F649-AF5D-CA42DFF56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24096-B146-A04D-85A3-70E505519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01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CF0A99-142B-B546-9C2B-F8BB0DA5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111C-148D-8D45-B5A9-7032384CDEE6}" type="datetimeFigureOut">
              <a:rPr lang="en-US" smtClean="0"/>
              <a:t>8/17/19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7D94A5-9F01-564E-8201-38812C58C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149CF-0F3A-C049-9010-0F6C2EBF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24096-B146-A04D-85A3-70E505519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05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A8B21-984F-AD40-8382-0B6BF0451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CA012-5CCE-A34F-9574-7097AFF5C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A34AD6-33C8-7A4C-847D-0AFDA8DDAF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C28B1-1C94-DB45-B146-058D5A2E6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111C-148D-8D45-B5A9-7032384CDEE6}" type="datetimeFigureOut">
              <a:rPr lang="en-US" smtClean="0"/>
              <a:t>8/17/19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3F222-E2EA-1D4F-9993-85BDE7889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E7CB8-B79A-7F42-B8EF-850A56B2B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24096-B146-A04D-85A3-70E505519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16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744CE-C8A6-7F41-A7A2-6D8C09D2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3F0EAB-5054-8A47-972C-BABD565AAA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7D55C9-A7F8-5347-B404-59689B07A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393EF6-CC55-874F-8ABB-6DFDE9F32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111C-148D-8D45-B5A9-7032384CDEE6}" type="datetimeFigureOut">
              <a:rPr lang="en-US" smtClean="0"/>
              <a:t>8/17/19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ADB6D-50C0-7140-8D70-AE5AC41EE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DB15BE-597B-3844-B2CD-EBB90683B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24096-B146-A04D-85A3-70E505519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25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5C6197-CF6D-EE4E-81A0-44800C3B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6D74D-BE9D-564F-BA8C-C8EFE71F0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675BE-FA07-0C4C-9C8A-C6B816507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E111C-148D-8D45-B5A9-7032384CDEE6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67CE4-2B6A-0345-B3E4-0C532DBBA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E158C-E2CC-CA40-9818-360730799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24096-B146-A04D-85A3-70E505519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9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7CFD39-82BE-A141-84A0-37874D60D7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361A50-BFA5-C74A-B0DB-BD21349A0775}"/>
              </a:ext>
            </a:extLst>
          </p:cNvPr>
          <p:cNvSpPr txBox="1"/>
          <p:nvPr/>
        </p:nvSpPr>
        <p:spPr>
          <a:xfrm>
            <a:off x="3535680" y="3230880"/>
            <a:ext cx="72237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halkduster" panose="03050602040202020205" pitchFamily="66" charset="77"/>
              </a:rPr>
              <a:t>CHONP and Proteins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497546-174F-3440-AA26-116E4B81341E}"/>
              </a:ext>
            </a:extLst>
          </p:cNvPr>
          <p:cNvSpPr txBox="1"/>
          <p:nvPr/>
        </p:nvSpPr>
        <p:spPr>
          <a:xfrm>
            <a:off x="3657600" y="3938766"/>
            <a:ext cx="3489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halkduster" panose="03050602040202020205" pitchFamily="66" charset="77"/>
              </a:rPr>
              <a:t>Building Block of Life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FBCF38-4BA8-2A49-B31A-8D9B8306E576}"/>
              </a:ext>
            </a:extLst>
          </p:cNvPr>
          <p:cNvSpPr txBox="1"/>
          <p:nvPr/>
        </p:nvSpPr>
        <p:spPr>
          <a:xfrm rot="1228227">
            <a:off x="5146205" y="3531491"/>
            <a:ext cx="868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halkduster" panose="03050602040202020205" pitchFamily="66" charset="77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4530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0068C4-44EB-8F43-B11A-065D619BC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61DDEE5-BF4A-1D4B-9FF2-1F969CF0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 u="sng" dirty="0"/>
              <a:t>Side Chain Groupings</a:t>
            </a:r>
          </a:p>
        </p:txBody>
      </p:sp>
      <p:pic>
        <p:nvPicPr>
          <p:cNvPr id="11" name="Picture 2" descr="03_17aNonPolarAminoAcids-U">
            <a:extLst>
              <a:ext uri="{FF2B5EF4-FFF2-40B4-BE49-F238E27FC236}">
                <a16:creationId xmlns:a16="http://schemas.microsoft.com/office/drawing/2014/main" id="{036A2CE8-99CD-8643-A5E3-B512E2051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3"/>
          <a:stretch>
            <a:fillRect/>
          </a:stretch>
        </p:blipFill>
        <p:spPr bwMode="auto">
          <a:xfrm>
            <a:off x="2208811" y="1495819"/>
            <a:ext cx="7443822" cy="448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1">
            <a:extLst>
              <a:ext uri="{FF2B5EF4-FFF2-40B4-BE49-F238E27FC236}">
                <a16:creationId xmlns:a16="http://schemas.microsoft.com/office/drawing/2014/main" id="{CD8F5175-2934-AF40-A516-78E0813C3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778" y="1600458"/>
            <a:ext cx="390366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277813" indent="-277813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 dirty="0">
                <a:latin typeface="Arial" panose="020B0604020202020204" pitchFamily="34" charset="0"/>
              </a:rPr>
              <a:t>Nonpolar side chains; hydrophobic</a:t>
            </a:r>
          </a:p>
        </p:txBody>
      </p:sp>
    </p:spTree>
    <p:extLst>
      <p:ext uri="{BB962C8B-B14F-4D97-AF65-F5344CB8AC3E}">
        <p14:creationId xmlns:p14="http://schemas.microsoft.com/office/powerpoint/2010/main" val="365809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0068C4-44EB-8F43-B11A-065D619BC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61DDEE5-BF4A-1D4B-9FF2-1F969CF0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865"/>
            <a:ext cx="10515600" cy="1325563"/>
          </a:xfrm>
        </p:spPr>
        <p:txBody>
          <a:bodyPr/>
          <a:lstStyle/>
          <a:p>
            <a:pPr algn="ctr"/>
            <a:r>
              <a:rPr lang="en-US" b="1" u="sng" dirty="0"/>
              <a:t>Side Chain Groupings</a:t>
            </a:r>
          </a:p>
        </p:txBody>
      </p:sp>
      <p:pic>
        <p:nvPicPr>
          <p:cNvPr id="7" name="Picture 2" descr="03_17bPolarAminoAcids-U">
            <a:extLst>
              <a:ext uri="{FF2B5EF4-FFF2-40B4-BE49-F238E27FC236}">
                <a16:creationId xmlns:a16="http://schemas.microsoft.com/office/drawing/2014/main" id="{18E09291-AA0A-4940-9937-CF578CC76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5"/>
          <a:stretch>
            <a:fillRect/>
          </a:stretch>
        </p:blipFill>
        <p:spPr bwMode="auto">
          <a:xfrm>
            <a:off x="3876675" y="1289391"/>
            <a:ext cx="443865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1">
            <a:extLst>
              <a:ext uri="{FF2B5EF4-FFF2-40B4-BE49-F238E27FC236}">
                <a16:creationId xmlns:a16="http://schemas.microsoft.com/office/drawing/2014/main" id="{7B434BA1-5F26-F349-809A-395EF97D0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063" y="1283041"/>
            <a:ext cx="330676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277813" indent="-277813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Polar side chains; hydrophilic</a:t>
            </a:r>
          </a:p>
        </p:txBody>
      </p:sp>
      <p:sp>
        <p:nvSpPr>
          <p:cNvPr id="12" name="Text Box 31">
            <a:extLst>
              <a:ext uri="{FF2B5EF4-FFF2-40B4-BE49-F238E27FC236}">
                <a16:creationId xmlns:a16="http://schemas.microsoft.com/office/drawing/2014/main" id="{7F586CB4-60E5-A141-A588-C91FBEC23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8" y="3318216"/>
            <a:ext cx="11049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277813" indent="-277813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Serine</a:t>
            </a:r>
          </a:p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 (Ser or S)</a:t>
            </a:r>
          </a:p>
        </p:txBody>
      </p:sp>
      <p:sp>
        <p:nvSpPr>
          <p:cNvPr id="14" name="Text Box 31">
            <a:extLst>
              <a:ext uri="{FF2B5EF4-FFF2-40B4-BE49-F238E27FC236}">
                <a16:creationId xmlns:a16="http://schemas.microsoft.com/office/drawing/2014/main" id="{A6390817-49EE-E541-AFF8-99305A7EE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463" y="3313453"/>
            <a:ext cx="115728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277813" indent="-277813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Threonine</a:t>
            </a:r>
          </a:p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 (Thr or T)</a:t>
            </a:r>
          </a:p>
        </p:txBody>
      </p:sp>
      <p:sp>
        <p:nvSpPr>
          <p:cNvPr id="15" name="Text Box 31">
            <a:extLst>
              <a:ext uri="{FF2B5EF4-FFF2-40B4-BE49-F238E27FC236}">
                <a16:creationId xmlns:a16="http://schemas.microsoft.com/office/drawing/2014/main" id="{AFA41B19-4CD7-CA42-BE8E-DDC828E65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0" y="5880441"/>
            <a:ext cx="10763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277813" indent="-277813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Tyrosine</a:t>
            </a:r>
          </a:p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 (Tyr or Y)</a:t>
            </a:r>
          </a:p>
        </p:txBody>
      </p:sp>
      <p:sp>
        <p:nvSpPr>
          <p:cNvPr id="16" name="Text Box 31">
            <a:extLst>
              <a:ext uri="{FF2B5EF4-FFF2-40B4-BE49-F238E27FC236}">
                <a16:creationId xmlns:a16="http://schemas.microsoft.com/office/drawing/2014/main" id="{2F4C8B1A-DB86-494A-B676-9303F0C4C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5438" y="5880441"/>
            <a:ext cx="13509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277813" indent="-277813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Asparagine</a:t>
            </a:r>
          </a:p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  <a:sym typeface="Symbol" pitchFamily="2" charset="2"/>
              </a:rPr>
              <a:t>Asn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 or 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  <a:sym typeface="Symbol" pitchFamily="2" charset="2"/>
              </a:rPr>
              <a:t>N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7" name="Text Box 31">
            <a:extLst>
              <a:ext uri="{FF2B5EF4-FFF2-40B4-BE49-F238E27FC236}">
                <a16:creationId xmlns:a16="http://schemas.microsoft.com/office/drawing/2014/main" id="{2ADF1099-64FC-EE40-B443-0AC707145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175" y="3319803"/>
            <a:ext cx="10953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277813" indent="-277813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Cysteine</a:t>
            </a:r>
          </a:p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 (Cys or C)</a:t>
            </a:r>
          </a:p>
        </p:txBody>
      </p:sp>
      <p:sp>
        <p:nvSpPr>
          <p:cNvPr id="18" name="Text Box 31">
            <a:extLst>
              <a:ext uri="{FF2B5EF4-FFF2-40B4-BE49-F238E27FC236}">
                <a16:creationId xmlns:a16="http://schemas.microsoft.com/office/drawing/2014/main" id="{8398414B-07B3-DA47-A9E9-C3763FCDD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800" y="5880441"/>
            <a:ext cx="12525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277813" indent="-277813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Glutamine</a:t>
            </a:r>
          </a:p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  <a:sym typeface="Symbol" pitchFamily="2" charset="2"/>
              </a:rPr>
              <a:t>Gln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 or 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  <a:sym typeface="Symbol" pitchFamily="2" charset="2"/>
              </a:rPr>
              <a:t>Q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429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0068C4-44EB-8F43-B11A-065D619BC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61DDEE5-BF4A-1D4B-9FF2-1F969CF0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 u="sng" dirty="0"/>
              <a:t>Side Chain Groupings</a:t>
            </a:r>
          </a:p>
        </p:txBody>
      </p:sp>
      <p:pic>
        <p:nvPicPr>
          <p:cNvPr id="6" name="Picture 2" descr="03_17cChargedAminoAcids-U">
            <a:extLst>
              <a:ext uri="{FF2B5EF4-FFF2-40B4-BE49-F238E27FC236}">
                <a16:creationId xmlns:a16="http://schemas.microsoft.com/office/drawing/2014/main" id="{F6ABE854-5303-DF4D-81F2-0D5F0A402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"/>
          <a:stretch>
            <a:fillRect/>
          </a:stretch>
        </p:blipFill>
        <p:spPr bwMode="auto">
          <a:xfrm>
            <a:off x="2088449" y="1466850"/>
            <a:ext cx="8548688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1">
            <a:extLst>
              <a:ext uri="{FF2B5EF4-FFF2-40B4-BE49-F238E27FC236}">
                <a16:creationId xmlns:a16="http://schemas.microsoft.com/office/drawing/2014/main" id="{B2CAD5DF-52E9-3742-8E7B-1E8002EE0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087" y="4845050"/>
            <a:ext cx="1500187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277813" indent="-277813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Aspartic acid</a:t>
            </a:r>
          </a:p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 (Asp or D)</a:t>
            </a:r>
          </a:p>
        </p:txBody>
      </p:sp>
      <p:sp>
        <p:nvSpPr>
          <p:cNvPr id="10" name="Text Box 31">
            <a:extLst>
              <a:ext uri="{FF2B5EF4-FFF2-40B4-BE49-F238E27FC236}">
                <a16:creationId xmlns:a16="http://schemas.microsoft.com/office/drawing/2014/main" id="{B5CFF7B2-61EE-8845-9797-0B7DD925C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8812" y="4851400"/>
            <a:ext cx="15240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277813" indent="-277813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Glutamic acid</a:t>
            </a:r>
          </a:p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 (Glu or E)</a:t>
            </a:r>
          </a:p>
        </p:txBody>
      </p:sp>
      <p:sp>
        <p:nvSpPr>
          <p:cNvPr id="12" name="Text Box 31">
            <a:extLst>
              <a:ext uri="{FF2B5EF4-FFF2-40B4-BE49-F238E27FC236}">
                <a16:creationId xmlns:a16="http://schemas.microsoft.com/office/drawing/2014/main" id="{B9272E7A-2060-694A-A18E-9BFE2BC8D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9624" y="4852987"/>
            <a:ext cx="10953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277813" indent="-277813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Arginine</a:t>
            </a:r>
          </a:p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 (Arg or R)</a:t>
            </a:r>
          </a:p>
        </p:txBody>
      </p:sp>
      <p:sp>
        <p:nvSpPr>
          <p:cNvPr id="14" name="Text Box 31">
            <a:extLst>
              <a:ext uri="{FF2B5EF4-FFF2-40B4-BE49-F238E27FC236}">
                <a16:creationId xmlns:a16="http://schemas.microsoft.com/office/drawing/2014/main" id="{DE93C296-4762-5F4E-86D3-326FB914F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9587" y="4851400"/>
            <a:ext cx="11334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277813" indent="-277813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Lysine</a:t>
            </a:r>
          </a:p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  <a:sym typeface="Symbol" pitchFamily="2" charset="2"/>
              </a:rPr>
              <a:t>Lys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 or 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  <a:sym typeface="Symbol" pitchFamily="2" charset="2"/>
              </a:rPr>
              <a:t>K</a:t>
            </a: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5" name="Text Box 31">
            <a:extLst>
              <a:ext uri="{FF2B5EF4-FFF2-40B4-BE49-F238E27FC236}">
                <a16:creationId xmlns:a16="http://schemas.microsoft.com/office/drawing/2014/main" id="{A7C7EDD2-E9D1-4540-BBC0-4F67D3843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3149" y="4852987"/>
            <a:ext cx="10953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277813" indent="-277813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Histidine</a:t>
            </a:r>
          </a:p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 (His or H)</a:t>
            </a:r>
          </a:p>
        </p:txBody>
      </p:sp>
      <p:sp>
        <p:nvSpPr>
          <p:cNvPr id="16" name="Text Box 31">
            <a:extLst>
              <a:ext uri="{FF2B5EF4-FFF2-40B4-BE49-F238E27FC236}">
                <a16:creationId xmlns:a16="http://schemas.microsoft.com/office/drawing/2014/main" id="{7A4437F0-3212-7645-A603-7E435034A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837" y="1497012"/>
            <a:ext cx="49037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277813" indent="-277813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Electrically charged side chains; hydrophilic</a:t>
            </a:r>
          </a:p>
        </p:txBody>
      </p:sp>
      <p:sp>
        <p:nvSpPr>
          <p:cNvPr id="17" name="Text Box 31">
            <a:extLst>
              <a:ext uri="{FF2B5EF4-FFF2-40B4-BE49-F238E27FC236}">
                <a16:creationId xmlns:a16="http://schemas.microsoft.com/office/drawing/2014/main" id="{FAC77AE8-4EE7-E74D-92F7-BC2B9120B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6574" y="2674937"/>
            <a:ext cx="302895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277813" indent="-277813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Acidic (negatively charged)</a:t>
            </a:r>
          </a:p>
        </p:txBody>
      </p:sp>
      <p:sp>
        <p:nvSpPr>
          <p:cNvPr id="18" name="Text Box 31">
            <a:extLst>
              <a:ext uri="{FF2B5EF4-FFF2-40B4-BE49-F238E27FC236}">
                <a16:creationId xmlns:a16="http://schemas.microsoft.com/office/drawing/2014/main" id="{B53C6F4C-9F34-5749-8225-2D4A46C84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5237" y="2093912"/>
            <a:ext cx="292893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277813" indent="-277813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Basic (positively charged)</a:t>
            </a:r>
          </a:p>
        </p:txBody>
      </p:sp>
      <p:sp>
        <p:nvSpPr>
          <p:cNvPr id="19" name="AutoShape 12">
            <a:extLst>
              <a:ext uri="{FF2B5EF4-FFF2-40B4-BE49-F238E27FC236}">
                <a16:creationId xmlns:a16="http://schemas.microsoft.com/office/drawing/2014/main" id="{ABD0207C-526F-0542-96BB-94F321F98ACB}"/>
              </a:ext>
            </a:extLst>
          </p:cNvPr>
          <p:cNvSpPr>
            <a:spLocks/>
          </p:cNvSpPr>
          <p:nvPr/>
        </p:nvSpPr>
        <p:spPr bwMode="auto">
          <a:xfrm rot="16200000">
            <a:off x="8212230" y="140494"/>
            <a:ext cx="55563" cy="4559300"/>
          </a:xfrm>
          <a:prstGeom prst="rightBrace">
            <a:avLst>
              <a:gd name="adj1" fmla="val 207420"/>
              <a:gd name="adj2" fmla="val 5079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0" name="AutoShape 13">
            <a:extLst>
              <a:ext uri="{FF2B5EF4-FFF2-40B4-BE49-F238E27FC236}">
                <a16:creationId xmlns:a16="http://schemas.microsoft.com/office/drawing/2014/main" id="{3668A9CF-8488-5940-9DD7-76D2A19562CF}"/>
              </a:ext>
            </a:extLst>
          </p:cNvPr>
          <p:cNvSpPr>
            <a:spLocks/>
          </p:cNvSpPr>
          <p:nvPr/>
        </p:nvSpPr>
        <p:spPr bwMode="auto">
          <a:xfrm rot="16200000">
            <a:off x="3736274" y="1458912"/>
            <a:ext cx="53975" cy="3082925"/>
          </a:xfrm>
          <a:prstGeom prst="rightBrace">
            <a:avLst>
              <a:gd name="adj1" fmla="val 144381"/>
              <a:gd name="adj2" fmla="val 50801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67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0068C4-44EB-8F43-B11A-065D619BC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F39A9565-10AC-D04C-B3C4-1EEBDCC63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884" y="1726011"/>
            <a:ext cx="8179966" cy="4572000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 2" pitchFamily="2" charset="2"/>
              <a:buNone/>
            </a:pPr>
            <a:r>
              <a:rPr lang="en-US" altLang="en-US" sz="3600" dirty="0">
                <a:ea typeface="ＭＳ Ｐゴシック" panose="020B0600070205080204" pitchFamily="34" charset="-128"/>
              </a:rPr>
              <a:t>Determined by:</a:t>
            </a:r>
          </a:p>
          <a:p>
            <a:pPr marL="0" indent="0" eaLnBrk="1" hangingPunct="1">
              <a:buFont typeface="Wingdings 2" pitchFamily="2" charset="2"/>
              <a:buNone/>
            </a:pPr>
            <a:r>
              <a:rPr lang="en-US" altLang="en-US" sz="3600" b="1" u="sng" dirty="0">
                <a:ea typeface="ＭＳ Ｐゴシック" panose="020B0600070205080204" pitchFamily="34" charset="-128"/>
              </a:rPr>
              <a:t>Sequence (order) </a:t>
            </a:r>
            <a:r>
              <a:rPr lang="en-US" altLang="en-US" sz="3600" u="sng" dirty="0">
                <a:ea typeface="ＭＳ Ｐゴシック" panose="020B0600070205080204" pitchFamily="34" charset="-128"/>
              </a:rPr>
              <a:t>of amino acids in chain</a:t>
            </a:r>
          </a:p>
          <a:p>
            <a:pPr marL="0" indent="0" eaLnBrk="1" hangingPunct="1">
              <a:buFont typeface="Wingdings 2" pitchFamily="2" charset="2"/>
              <a:buNone/>
            </a:pPr>
            <a:r>
              <a:rPr lang="en-US" altLang="en-US" sz="3600" dirty="0">
                <a:ea typeface="ＭＳ Ｐゴシック" panose="020B0600070205080204" pitchFamily="34" charset="-128"/>
              </a:rPr>
              <a:t>     *This order is determined by </a:t>
            </a:r>
            <a:r>
              <a:rPr lang="en-US" altLang="en-US" sz="3600" u="sng" dirty="0">
                <a:ea typeface="ＭＳ Ｐゴシック" panose="020B0600070205080204" pitchFamily="34" charset="-128"/>
              </a:rPr>
              <a:t>DNA </a:t>
            </a:r>
          </a:p>
          <a:p>
            <a:pPr marL="0" indent="0" eaLnBrk="1" hangingPunct="1">
              <a:buFont typeface="Wingdings 2" pitchFamily="2" charset="2"/>
              <a:buNone/>
            </a:pPr>
            <a:r>
              <a:rPr lang="en-US" altLang="en-US" sz="3600" dirty="0">
                <a:ea typeface="ＭＳ Ｐゴシック" panose="020B0600070205080204" pitchFamily="34" charset="-128"/>
              </a:rPr>
              <a:t>	</a:t>
            </a:r>
            <a:r>
              <a:rPr lang="en-US" altLang="en-US" sz="3600" u="sng" dirty="0">
                <a:ea typeface="ＭＳ Ｐゴシック" panose="020B0600070205080204" pitchFamily="34" charset="-128"/>
              </a:rPr>
              <a:t>instructions</a:t>
            </a:r>
          </a:p>
          <a:p>
            <a:pPr marL="0" indent="0" eaLnBrk="1" hangingPunct="1">
              <a:buFont typeface="Wingdings 2" pitchFamily="2" charset="2"/>
              <a:buNone/>
            </a:pPr>
            <a:r>
              <a:rPr lang="en-US" altLang="en-US" sz="3600" dirty="0">
                <a:ea typeface="ＭＳ Ｐゴシック" panose="020B0600070205080204" pitchFamily="34" charset="-128"/>
              </a:rPr>
              <a:t>     *Even just one amino acid change can </a:t>
            </a:r>
          </a:p>
          <a:p>
            <a:pPr marL="0" indent="0" eaLnBrk="1" hangingPunct="1">
              <a:buFont typeface="Wingdings 2" pitchFamily="2" charset="2"/>
              <a:buNone/>
            </a:pPr>
            <a:r>
              <a:rPr lang="en-US" altLang="en-US" sz="3600" dirty="0">
                <a:ea typeface="ＭＳ Ｐゴシック" panose="020B0600070205080204" pitchFamily="34" charset="-128"/>
              </a:rPr>
              <a:t>	make a big difference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244BCB72-9933-DA41-AFF1-0A5FD21DD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67" y="545820"/>
            <a:ext cx="8229600" cy="1219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400" b="1" u="sng" dirty="0">
                <a:ea typeface="+mj-ea"/>
              </a:rPr>
              <a:t>Primary Structure</a:t>
            </a:r>
          </a:p>
        </p:txBody>
      </p:sp>
      <p:pic>
        <p:nvPicPr>
          <p:cNvPr id="13" name="Picture 2" descr="03_21a_ProteinStructPrim-U">
            <a:extLst>
              <a:ext uri="{FF2B5EF4-FFF2-40B4-BE49-F238E27FC236}">
                <a16:creationId xmlns:a16="http://schemas.microsoft.com/office/drawing/2014/main" id="{F23EA5AD-8B9D-B14A-A5BE-58607FE7F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3"/>
          <a:stretch>
            <a:fillRect/>
          </a:stretch>
        </p:blipFill>
        <p:spPr bwMode="auto">
          <a:xfrm>
            <a:off x="8381667" y="676940"/>
            <a:ext cx="3474617" cy="499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192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0068C4-44EB-8F43-B11A-065D619BC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14E33000-F54D-1644-B75D-DD86E8C27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02" y="1531089"/>
            <a:ext cx="4843131" cy="4708746"/>
          </a:xfrm>
        </p:spPr>
        <p:txBody>
          <a:bodyPr>
            <a:noAutofit/>
          </a:bodyPr>
          <a:lstStyle/>
          <a:p>
            <a:pPr marL="0" indent="0" eaLnBrk="1" hangingPunct="1">
              <a:buFont typeface="Wingdings 2" pitchFamily="2" charset="2"/>
              <a:buNone/>
            </a:pPr>
            <a:r>
              <a:rPr lang="en-US" altLang="en-US" sz="3600" dirty="0">
                <a:ea typeface="ＭＳ Ｐゴシック" panose="020B0600070205080204" pitchFamily="34" charset="-128"/>
              </a:rPr>
              <a:t>Coils and folds called Alpha Helix and Beta pleated sheets caused </a:t>
            </a:r>
            <a:r>
              <a:rPr lang="en-US" altLang="en-US" sz="3600" u="sng" dirty="0">
                <a:ea typeface="ＭＳ Ｐゴシック" panose="020B0600070205080204" pitchFamily="34" charset="-128"/>
              </a:rPr>
              <a:t>by hydrogen bonding between polypeptide backbones 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95D8F1C1-D493-7B4C-9DF1-851C0A645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09" y="618165"/>
            <a:ext cx="8229600" cy="91292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u="sng" dirty="0">
                <a:ea typeface="+mj-ea"/>
              </a:rPr>
              <a:t>Secondary Structure</a:t>
            </a:r>
          </a:p>
        </p:txBody>
      </p:sp>
      <p:pic>
        <p:nvPicPr>
          <p:cNvPr id="3084" name="Picture 12" descr="https://lh4.googleusercontent.com/7LFGWuaoRE99vmMLdchKKg63StOvJHzKqn1dHpKSJFn51oaikNbjkGRmGlfM7HCK8n6FB3ncZgTlUR8JcpDsFi4Ns4w1zX9ej135UvLdq_Eu8Z6e65anKDAu5mlnTcWVd7sSXZztZ60">
            <a:extLst>
              <a:ext uri="{FF2B5EF4-FFF2-40B4-BE49-F238E27FC236}">
                <a16:creationId xmlns:a16="http://schemas.microsoft.com/office/drawing/2014/main" id="{D7BEDC87-5682-7841-8F0D-79D51BDAD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81117" y="370318"/>
            <a:ext cx="1487082" cy="198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lh6.googleusercontent.com/6xR0aNLW1lgPJnhe-JSY_3gy845UwU-ORy3Oh8_3qm_wkKAS0OmxpTvYeAzTGDAyTUMZYdHmvIJKYhVFMucU3p_3AebTVsk1GyprjoPQcdjBgQNjSFYqmAwq15eLu0lvfse1uxogLUE">
            <a:extLst>
              <a:ext uri="{FF2B5EF4-FFF2-40B4-BE49-F238E27FC236}">
                <a16:creationId xmlns:a16="http://schemas.microsoft.com/office/drawing/2014/main" id="{BC412148-788B-8240-AD20-533943192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142" y="2187205"/>
            <a:ext cx="3062133" cy="127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lh4.googleusercontent.com/g2iKtqvP5-BQ5Cpm-bXcrcMO8KidK7at3G6eScfTzR2vuJeGnPNQP1Wfr2_PlwvWrCFmq0t1OawfkmYGA_CpseBMEX60_WaSzfiP31Wcpt9Brxm7p7ilv8QZG2C7n4kLmROTqhXeYUI">
            <a:extLst>
              <a:ext uri="{FF2B5EF4-FFF2-40B4-BE49-F238E27FC236}">
                <a16:creationId xmlns:a16="http://schemas.microsoft.com/office/drawing/2014/main" id="{937FD7AA-8084-5C45-8E44-408D9D8C3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60241" y="3357231"/>
            <a:ext cx="2272709" cy="303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lh4.googleusercontent.com/00CSoPkmCG5s6AVs56P63-CLiwZ6Oc_9d5mgujO5W3U0f1GNmZTbdSZnZ6V4UWE28bhrlk_lDUKUkjYS6bvnFPUpYL1N7meyvML06mYkKHtWK6i4C7gqOBDRSdT7Sl6YA6_2XYIdAvY">
            <a:extLst>
              <a:ext uri="{FF2B5EF4-FFF2-40B4-BE49-F238E27FC236}">
                <a16:creationId xmlns:a16="http://schemas.microsoft.com/office/drawing/2014/main" id="{8C3A7D9F-70D7-ED48-8365-724E18E94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469" y="3864188"/>
            <a:ext cx="3917920" cy="195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692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0068C4-44EB-8F43-B11A-065D619BC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0" name="Title 2">
            <a:extLst>
              <a:ext uri="{FF2B5EF4-FFF2-40B4-BE49-F238E27FC236}">
                <a16:creationId xmlns:a16="http://schemas.microsoft.com/office/drawing/2014/main" id="{0AE3D578-39EA-A14E-B2BB-1BE385B69944}"/>
              </a:ext>
            </a:extLst>
          </p:cNvPr>
          <p:cNvSpPr txBox="1">
            <a:spLocks/>
          </p:cNvSpPr>
          <p:nvPr/>
        </p:nvSpPr>
        <p:spPr>
          <a:xfrm>
            <a:off x="435935" y="662763"/>
            <a:ext cx="8229600" cy="12192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400" b="1" u="sng">
                <a:solidFill>
                  <a:schemeClr val="tx1"/>
                </a:solidFill>
              </a:rPr>
              <a:t>Tertiary Structure</a:t>
            </a:r>
            <a:endParaRPr lang="en-US" sz="4400" b="1" u="sng" dirty="0">
              <a:solidFill>
                <a:schemeClr val="tx1"/>
              </a:solidFill>
            </a:endParaRPr>
          </a:p>
        </p:txBody>
      </p:sp>
      <p:sp>
        <p:nvSpPr>
          <p:cNvPr id="51" name="Content Placeholder 1">
            <a:extLst>
              <a:ext uri="{FF2B5EF4-FFF2-40B4-BE49-F238E27FC236}">
                <a16:creationId xmlns:a16="http://schemas.microsoft.com/office/drawing/2014/main" id="{15F9C229-C604-1140-81A3-EC5DCA0EDC23}"/>
              </a:ext>
            </a:extLst>
          </p:cNvPr>
          <p:cNvSpPr txBox="1">
            <a:spLocks/>
          </p:cNvSpPr>
          <p:nvPr/>
        </p:nvSpPr>
        <p:spPr bwMode="auto">
          <a:xfrm>
            <a:off x="435935" y="1383488"/>
            <a:ext cx="7623544" cy="442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2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Wingdings 2" pitchFamily="2" charset="2"/>
              <a:buNone/>
            </a:pPr>
            <a:r>
              <a:rPr lang="en-US" altLang="en-US" sz="3600" dirty="0">
                <a:solidFill>
                  <a:srgbClr val="000000"/>
                </a:solidFill>
              </a:rPr>
              <a:t>Three dimensional shape caused by “weak” interactions between the side chains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en-US" sz="3600" dirty="0">
                <a:solidFill>
                  <a:srgbClr val="000000"/>
                </a:solidFill>
              </a:rPr>
              <a:t>1. </a:t>
            </a:r>
            <a:r>
              <a:rPr lang="en-US" altLang="en-US" sz="3600" u="sng" dirty="0">
                <a:solidFill>
                  <a:srgbClr val="000000"/>
                </a:solidFill>
              </a:rPr>
              <a:t>Hydrogen bonds</a:t>
            </a:r>
            <a:r>
              <a:rPr lang="en-US" altLang="en-US" sz="3600" dirty="0">
                <a:solidFill>
                  <a:srgbClr val="000000"/>
                </a:solidFill>
              </a:rPr>
              <a:t>			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en-US" sz="3600" dirty="0">
                <a:solidFill>
                  <a:srgbClr val="000000"/>
                </a:solidFill>
              </a:rPr>
              <a:t>2. </a:t>
            </a:r>
            <a:r>
              <a:rPr lang="en-US" altLang="en-US" sz="3600" u="sng" dirty="0">
                <a:solidFill>
                  <a:srgbClr val="000000"/>
                </a:solidFill>
              </a:rPr>
              <a:t>Hydrophobic and Van der Waals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en-US" sz="3600" dirty="0">
                <a:solidFill>
                  <a:srgbClr val="000000"/>
                </a:solidFill>
              </a:rPr>
              <a:t>3. </a:t>
            </a:r>
            <a:r>
              <a:rPr lang="en-US" altLang="en-US" sz="3600" u="sng" dirty="0">
                <a:solidFill>
                  <a:srgbClr val="000000"/>
                </a:solidFill>
              </a:rPr>
              <a:t>Disulfide bridges</a:t>
            </a:r>
            <a:r>
              <a:rPr lang="en-US" altLang="en-US" sz="3600" dirty="0">
                <a:solidFill>
                  <a:srgbClr val="000000"/>
                </a:solidFill>
              </a:rPr>
              <a:t>		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en-US" sz="3600" dirty="0">
                <a:solidFill>
                  <a:srgbClr val="000000"/>
                </a:solidFill>
              </a:rPr>
              <a:t>4. </a:t>
            </a:r>
            <a:r>
              <a:rPr lang="en-US" altLang="en-US" sz="3600" u="sng" dirty="0">
                <a:solidFill>
                  <a:srgbClr val="000000"/>
                </a:solidFill>
              </a:rPr>
              <a:t>Ionic Bonds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48E877-78E6-1C4F-A222-8B3735CEB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010" y="1272362"/>
            <a:ext cx="4040815" cy="420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26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0068C4-44EB-8F43-B11A-065D619BC8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C37CD3D-2770-6743-949B-711DB63C2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507" y="1492251"/>
            <a:ext cx="11830473" cy="4572000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 2" pitchFamily="2" charset="2"/>
              <a:buNone/>
            </a:pPr>
            <a:r>
              <a:rPr lang="en-US" altLang="en-US" sz="3600" dirty="0">
                <a:ea typeface="ＭＳ Ｐゴシック" panose="020B0600070205080204" pitchFamily="34" charset="-128"/>
              </a:rPr>
              <a:t>The overall structure formed by two or more polypeptides</a:t>
            </a:r>
          </a:p>
          <a:p>
            <a:pPr marL="0" indent="0" eaLnBrk="1" hangingPunct="1">
              <a:buFont typeface="Wingdings 2" pitchFamily="2" charset="2"/>
              <a:buNone/>
            </a:pPr>
            <a:r>
              <a:rPr lang="en-US" altLang="en-US" sz="3600" dirty="0">
                <a:ea typeface="ＭＳ Ｐゴシック" panose="020B0600070205080204" pitchFamily="34" charset="-128"/>
              </a:rPr>
              <a:t>	*This is when protein becomes functional</a:t>
            </a:r>
          </a:p>
          <a:p>
            <a:pPr marL="0" indent="0" eaLnBrk="1" hangingPunct="1">
              <a:buFont typeface="Wingdings 2" pitchFamily="2" charset="2"/>
              <a:buNone/>
            </a:pPr>
            <a:r>
              <a:rPr lang="en-US" altLang="en-US" sz="3600" dirty="0">
                <a:ea typeface="ＭＳ Ｐゴシック" panose="020B0600070205080204" pitchFamily="34" charset="-128"/>
              </a:rPr>
              <a:t>	*Caused by hydrophobic interactions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5D6972C7-32F9-754B-A371-4E918394A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59" y="544512"/>
            <a:ext cx="8229600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u="sng" dirty="0">
                <a:ea typeface="+mj-ea"/>
              </a:rPr>
              <a:t>Quaternary Structure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43451E-2EB2-B949-8433-04140C05D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3"/>
          <a:stretch>
            <a:fillRect/>
          </a:stretch>
        </p:blipFill>
        <p:spPr bwMode="auto">
          <a:xfrm>
            <a:off x="3987021" y="3355257"/>
            <a:ext cx="4217957" cy="270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6">
            <a:extLst>
              <a:ext uri="{FF2B5EF4-FFF2-40B4-BE49-F238E27FC236}">
                <a16:creationId xmlns:a16="http://schemas.microsoft.com/office/drawing/2014/main" id="{9EAB8CFC-C8E3-5045-BD07-B2239AD1F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036" y="4540449"/>
            <a:ext cx="3019647" cy="602602"/>
          </a:xfrm>
          <a:prstGeom prst="roundRect">
            <a:avLst>
              <a:gd name="adj" fmla="val 204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2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9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ts val="1625"/>
              </a:spcBef>
              <a:buClr>
                <a:srgbClr val="660066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b="1" dirty="0">
                <a:solidFill>
                  <a:srgbClr val="660066"/>
                </a:solidFill>
              </a:rPr>
              <a:t>collagen = skin &amp; tendons</a:t>
            </a:r>
          </a:p>
        </p:txBody>
      </p:sp>
      <p:sp>
        <p:nvSpPr>
          <p:cNvPr id="13" name="AutoShape 5">
            <a:extLst>
              <a:ext uri="{FF2B5EF4-FFF2-40B4-BE49-F238E27FC236}">
                <a16:creationId xmlns:a16="http://schemas.microsoft.com/office/drawing/2014/main" id="{A5CC69C0-1C0A-6B48-AABA-B57D1FFA8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3658" y="4368350"/>
            <a:ext cx="2055813" cy="473075"/>
          </a:xfrm>
          <a:prstGeom prst="roundRect">
            <a:avLst>
              <a:gd name="adj" fmla="val 32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2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2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9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2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2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ts val="1625"/>
              </a:spcBef>
              <a:buClr>
                <a:srgbClr val="660066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b="1" dirty="0" err="1">
                <a:solidFill>
                  <a:srgbClr val="660066"/>
                </a:solidFill>
              </a:rPr>
              <a:t>hemoglobin</a:t>
            </a:r>
            <a:endParaRPr lang="en-GB" altLang="en-US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46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13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0068C4-44EB-8F43-B11A-065D619BC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0" name="Picture 1" descr="05_23_Chaperonin-L.jpg">
            <a:extLst>
              <a:ext uri="{FF2B5EF4-FFF2-40B4-BE49-F238E27FC236}">
                <a16:creationId xmlns:a16="http://schemas.microsoft.com/office/drawing/2014/main" id="{620FEC26-2687-B04A-9C0C-0DB2C7E3D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449" y="2551215"/>
            <a:ext cx="8862953" cy="327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1820E1F8-12C3-6143-A6CA-80E86ADCE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54" y="908182"/>
            <a:ext cx="10810292" cy="1219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4000" u="sng" dirty="0">
                <a:solidFill>
                  <a:srgbClr val="7030A0"/>
                </a:solidFill>
                <a:latin typeface="Garamond" charset="0"/>
                <a:ea typeface="MS PGothic" charset="0"/>
              </a:rPr>
              <a:t>Chaperonins</a:t>
            </a:r>
            <a:r>
              <a:rPr sz="4000" dirty="0">
                <a:latin typeface="Garamond" charset="0"/>
                <a:ea typeface="MS PGothic" charset="0"/>
              </a:rPr>
              <a:t> assist in proper folding of proteins</a:t>
            </a:r>
            <a:r>
              <a:rPr lang="en-US" sz="4000" dirty="0">
                <a:latin typeface="Garamond" charset="0"/>
                <a:ea typeface="MS PGothic" charset="0"/>
              </a:rPr>
              <a:t> by creating a hydrophilic environment.</a:t>
            </a:r>
            <a:endParaRPr sz="4000" dirty="0">
              <a:latin typeface="Garamond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775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0068C4-44EB-8F43-B11A-065D619BC8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D66BC5-EF47-AC40-BF9D-BFB663C224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4A4269EC-55CC-EF46-ADDD-BBA1342A4C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180" y="464127"/>
            <a:ext cx="8229600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u="sng" dirty="0">
                <a:latin typeface="Arial" charset="0"/>
                <a:ea typeface="+mj-ea"/>
              </a:rPr>
              <a:t>Protein </a:t>
            </a:r>
            <a:r>
              <a:rPr lang="en-US" b="1" u="sng" dirty="0">
                <a:latin typeface="Arial" charset="0"/>
                <a:ea typeface="+mj-ea"/>
              </a:rPr>
              <a:t>D</a:t>
            </a:r>
            <a:r>
              <a:rPr b="1" u="sng" dirty="0">
                <a:latin typeface="Arial" charset="0"/>
                <a:ea typeface="+mj-ea"/>
              </a:rPr>
              <a:t>enaturation</a:t>
            </a:r>
          </a:p>
        </p:txBody>
      </p:sp>
      <p:sp>
        <p:nvSpPr>
          <p:cNvPr id="13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11E46193-1E5F-744F-A13D-EE3A402E948F}"/>
              </a:ext>
            </a:extLst>
          </p:cNvPr>
          <p:cNvSpPr txBox="1">
            <a:spLocks noChangeArrowheads="1"/>
          </p:cNvSpPr>
          <p:nvPr/>
        </p:nvSpPr>
        <p:spPr>
          <a:xfrm>
            <a:off x="457180" y="1562100"/>
            <a:ext cx="8034338" cy="528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2" charset="2"/>
              <a:buNone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Denaturation is the unfolding of a protein due to</a:t>
            </a:r>
          </a:p>
          <a:p>
            <a:pPr marL="0" indent="0">
              <a:buFont typeface="Wingdings 2" pitchFamily="2" charset="2"/>
              <a:buNone/>
            </a:pPr>
            <a:r>
              <a:rPr lang="en-US" altLang="en-US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conditions that disrupt H bonds, ionic bonds, disulfide bridges such as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Font typeface="Wingdings 2" pitchFamily="2" charset="2"/>
              <a:buNone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	*</a:t>
            </a:r>
            <a:r>
              <a:rPr lang="en-US" altLang="en-US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Temperature</a:t>
            </a:r>
          </a:p>
          <a:p>
            <a:pPr marL="0" indent="0">
              <a:buFont typeface="Wingdings 2" pitchFamily="2" charset="2"/>
              <a:buNone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	*</a:t>
            </a:r>
            <a:r>
              <a:rPr lang="en-US" altLang="en-US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pH</a:t>
            </a:r>
          </a:p>
          <a:p>
            <a:pPr marL="0" indent="0">
              <a:buFont typeface="Wingdings 2" pitchFamily="2" charset="2"/>
              <a:buNone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	*</a:t>
            </a:r>
            <a:r>
              <a:rPr lang="en-US" altLang="en-US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salinity</a:t>
            </a:r>
          </a:p>
          <a:p>
            <a:pPr marL="0" indent="0">
              <a:buFont typeface="Wingdings 2" pitchFamily="2" charset="2"/>
              <a:buNone/>
            </a:pPr>
            <a:r>
              <a:rPr lang="en-US" altLang="en-US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Result in changes in secondary and</a:t>
            </a:r>
          </a:p>
          <a:p>
            <a:pPr marL="0" indent="0">
              <a:buFont typeface="Wingdings 2" pitchFamily="2" charset="2"/>
              <a:buNone/>
            </a:pPr>
            <a:r>
              <a:rPr lang="en-US" altLang="en-US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tertiary structures</a:t>
            </a:r>
          </a:p>
          <a:p>
            <a:pPr marL="0" indent="0">
              <a:buFont typeface="Wingdings 2" pitchFamily="2" charset="2"/>
              <a:buNone/>
            </a:pPr>
            <a:r>
              <a:rPr lang="en-US" altLang="en-US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Wrong shape = no function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442710-90ED-F84C-89DA-18F78B9CD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521" y="739540"/>
            <a:ext cx="2953212" cy="22149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272641-8DF1-5A4F-BF6D-27D93DF83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522" y="3903552"/>
            <a:ext cx="2953211" cy="2214908"/>
          </a:xfrm>
          <a:prstGeom prst="rect">
            <a:avLst/>
          </a:prstGeom>
        </p:spPr>
      </p:pic>
      <p:sp>
        <p:nvSpPr>
          <p:cNvPr id="19" name="Down Arrow 18">
            <a:extLst>
              <a:ext uri="{FF2B5EF4-FFF2-40B4-BE49-F238E27FC236}">
                <a16:creationId xmlns:a16="http://schemas.microsoft.com/office/drawing/2014/main" id="{118407D3-4AB2-2C4F-97B8-B6299CC4D5C7}"/>
              </a:ext>
            </a:extLst>
          </p:cNvPr>
          <p:cNvSpPr/>
          <p:nvPr/>
        </p:nvSpPr>
        <p:spPr>
          <a:xfrm>
            <a:off x="9339615" y="3066802"/>
            <a:ext cx="855023" cy="72439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8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0068C4-44EB-8F43-B11A-065D619BC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61DDEE5-BF4A-1D4B-9FF2-1F969CF0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 u="sng" dirty="0"/>
              <a:t>What is CHONP  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E187EE-1E84-0D4D-BD98-4D0B94BD1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3469"/>
            <a:ext cx="10713720" cy="101566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dirty="0"/>
              <a:t>Acronym for </a:t>
            </a:r>
            <a:r>
              <a:rPr lang="en-US" sz="3600" u="sng" dirty="0"/>
              <a:t>the most common elements (atoms) found in living things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6A0069-82A9-B24B-959D-D0452E475AAD}"/>
              </a:ext>
            </a:extLst>
          </p:cNvPr>
          <p:cNvSpPr txBox="1"/>
          <p:nvPr/>
        </p:nvSpPr>
        <p:spPr>
          <a:xfrm rot="1098983">
            <a:off x="7437099" y="86890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19026C-7B5F-9D40-B2A2-ADA9C5C5CA7D}"/>
              </a:ext>
            </a:extLst>
          </p:cNvPr>
          <p:cNvSpPr txBox="1"/>
          <p:nvPr/>
        </p:nvSpPr>
        <p:spPr>
          <a:xfrm>
            <a:off x="304800" y="2266316"/>
            <a:ext cx="4892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halkduster" panose="03050602040202020205" pitchFamily="66" charset="77"/>
              </a:rPr>
              <a:t>C= Carbon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DBBEFB-B084-B744-9583-E027FA0518D1}"/>
              </a:ext>
            </a:extLst>
          </p:cNvPr>
          <p:cNvSpPr txBox="1"/>
          <p:nvPr/>
        </p:nvSpPr>
        <p:spPr>
          <a:xfrm>
            <a:off x="838200" y="3349775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halkduster" panose="03050602040202020205" pitchFamily="66" charset="77"/>
              </a:rPr>
              <a:t>H= Hydrogen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F5A940-649C-3E42-87D5-A669AC56BEEE}"/>
              </a:ext>
            </a:extLst>
          </p:cNvPr>
          <p:cNvSpPr txBox="1"/>
          <p:nvPr/>
        </p:nvSpPr>
        <p:spPr>
          <a:xfrm>
            <a:off x="1325880" y="4532622"/>
            <a:ext cx="4892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halkduster" panose="03050602040202020205" pitchFamily="66" charset="77"/>
              </a:rPr>
              <a:t>O= Oxygen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A91807-D6D7-BD42-B5BA-925FA09C610C}"/>
              </a:ext>
            </a:extLst>
          </p:cNvPr>
          <p:cNvSpPr txBox="1"/>
          <p:nvPr/>
        </p:nvSpPr>
        <p:spPr>
          <a:xfrm>
            <a:off x="6096000" y="2250520"/>
            <a:ext cx="5455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halkduster" panose="03050602040202020205" pitchFamily="66" charset="77"/>
              </a:rPr>
              <a:t>N= Nitrogen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7DB676-7C81-5246-825F-3CDD1A0AF543}"/>
              </a:ext>
            </a:extLst>
          </p:cNvPr>
          <p:cNvSpPr txBox="1"/>
          <p:nvPr/>
        </p:nvSpPr>
        <p:spPr>
          <a:xfrm>
            <a:off x="6705600" y="3358695"/>
            <a:ext cx="548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halkduster" panose="03050602040202020205" pitchFamily="66" charset="77"/>
              </a:rPr>
              <a:t>P= </a:t>
            </a:r>
            <a:r>
              <a:rPr lang="en-US" sz="4000" dirty="0">
                <a:latin typeface="Chalkduster" panose="03050602040202020205" pitchFamily="66" charset="77"/>
              </a:rPr>
              <a:t>Phosphorous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34F802-F0F6-8240-9243-AEDA461FB15B}"/>
              </a:ext>
            </a:extLst>
          </p:cNvPr>
          <p:cNvSpPr txBox="1"/>
          <p:nvPr/>
        </p:nvSpPr>
        <p:spPr>
          <a:xfrm>
            <a:off x="7162800" y="4466870"/>
            <a:ext cx="4892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halkduster" panose="03050602040202020205" pitchFamily="66" charset="77"/>
              </a:rPr>
              <a:t>  = Sulfur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1AE30C-D33E-FE48-BFAA-F68A476A9B93}"/>
              </a:ext>
            </a:extLst>
          </p:cNvPr>
          <p:cNvSpPr txBox="1"/>
          <p:nvPr/>
        </p:nvSpPr>
        <p:spPr>
          <a:xfrm rot="1228227">
            <a:off x="7327777" y="4646772"/>
            <a:ext cx="868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halkduster" panose="03050602040202020205" pitchFamily="66" charset="77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3994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0068C4-44EB-8F43-B11A-065D619BC8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/>
          </a:blip>
          <a:srcRect l="4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BCD07CC-D2BE-934A-8C22-FAA011371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054" y="4237513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000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Proteins</a:t>
            </a:r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0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D7792B3A-083F-2D43-8B39-1664F78B5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64" r="-2" b="397"/>
          <a:stretch/>
        </p:blipFill>
        <p:spPr bwMode="auto">
          <a:xfrm>
            <a:off x="1246573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11DDEB8-B7D1-8B4A-8832-9DCBC99EEF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7" r="8870" b="4"/>
          <a:stretch/>
        </p:blipFill>
        <p:spPr bwMode="auto">
          <a:xfrm>
            <a:off x="20" y="2288331"/>
            <a:ext cx="356461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E03A1BE-9823-D749-BB29-8CB22CE2B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r="5133" b="3"/>
          <a:stretch/>
        </p:blipFill>
        <p:spPr bwMode="auto">
          <a:xfrm>
            <a:off x="5525559" y="725908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61884A-7AD0-7A4E-9A88-24A4BC885F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70" r="3" b="3"/>
          <a:stretch/>
        </p:blipFill>
        <p:spPr>
          <a:xfrm>
            <a:off x="8918761" y="-4331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D964856A-C95A-444E-93E3-F4AE6572E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2" r="6898" b="4"/>
          <a:stretch/>
        </p:blipFill>
        <p:spPr bwMode="auto">
          <a:xfrm>
            <a:off x="9363238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014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0068C4-44EB-8F43-B11A-065D619BC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61DDEE5-BF4A-1D4B-9FF2-1F969CF0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 u="sng" dirty="0"/>
              <a:t>Atoms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19026C-7B5F-9D40-B2A2-ADA9C5C5CA7D}"/>
              </a:ext>
            </a:extLst>
          </p:cNvPr>
          <p:cNvSpPr txBox="1"/>
          <p:nvPr/>
        </p:nvSpPr>
        <p:spPr>
          <a:xfrm>
            <a:off x="1916642" y="1963863"/>
            <a:ext cx="74877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>
                <a:latin typeface="Chalkduster" panose="03050602040202020205" pitchFamily="66" charset="77"/>
              </a:rPr>
              <a:t>CHON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1AE30C-D33E-FE48-BFAA-F68A476A9B93}"/>
              </a:ext>
            </a:extLst>
          </p:cNvPr>
          <p:cNvSpPr txBox="1"/>
          <p:nvPr/>
        </p:nvSpPr>
        <p:spPr>
          <a:xfrm rot="1228227">
            <a:off x="8333617" y="2663454"/>
            <a:ext cx="8686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dirty="0">
                <a:latin typeface="Chalkduster" panose="03050602040202020205" pitchFamily="66" charset="77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29189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0068C4-44EB-8F43-B11A-065D619BC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61DDEE5-BF4A-1D4B-9FF2-1F969CF0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 u="sng" dirty="0"/>
              <a:t>Monomer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F5A276-0EC9-F249-A9FD-553C4F703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140" y="1704976"/>
            <a:ext cx="10812780" cy="11449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/>
              <a:t>Amino Acid</a:t>
            </a:r>
            <a:endParaRPr lang="en-US" sz="6600" u="sng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A9FF19-EE80-3845-88CF-07DD80BF8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920" y="2849880"/>
            <a:ext cx="5745480" cy="31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9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0068C4-44EB-8F43-B11A-065D619BC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61DDEE5-BF4A-1D4B-9FF2-1F969CF0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 u="sng" dirty="0"/>
              <a:t>Polymer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F5A276-0EC9-F249-A9FD-553C4F703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140" y="1704976"/>
            <a:ext cx="10812780" cy="11449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/>
              <a:t>Polypeptide</a:t>
            </a:r>
            <a:endParaRPr lang="en-US" sz="6600" u="sng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48D8A-B2F5-2247-A47C-C2A203BA1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318" y="2864168"/>
            <a:ext cx="30353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AA61B8-BC06-EE44-90E2-3F8B78872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193" y="4115118"/>
            <a:ext cx="958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F7E83A-E3CE-6C4F-9D75-5A44DF6F7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305" y="2978468"/>
            <a:ext cx="32639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AE6955-91EA-1E43-8FB0-DF3BDFD131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305" y="4246881"/>
            <a:ext cx="490538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0">
            <a:extLst>
              <a:ext uri="{FF2B5EF4-FFF2-40B4-BE49-F238E27FC236}">
                <a16:creationId xmlns:a16="http://schemas.microsoft.com/office/drawing/2014/main" id="{B882CCE9-EC41-CD48-82B6-510D8D16C35B}"/>
              </a:ext>
            </a:extLst>
          </p:cNvPr>
          <p:cNvGrpSpPr>
            <a:grpSpLocks/>
          </p:cNvGrpSpPr>
          <p:nvPr/>
        </p:nvGrpSpPr>
        <p:grpSpPr bwMode="auto">
          <a:xfrm>
            <a:off x="4972368" y="3748406"/>
            <a:ext cx="2165350" cy="1651000"/>
            <a:chOff x="3883" y="1114"/>
            <a:chExt cx="1364" cy="1040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D6C23147-AD45-9E43-B76A-A90357241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3" y="1114"/>
              <a:ext cx="1364" cy="1040"/>
            </a:xfrm>
            <a:custGeom>
              <a:avLst/>
              <a:gdLst>
                <a:gd name="T0" fmla="*/ 193 w 1270"/>
                <a:gd name="T1" fmla="*/ 552 h 968"/>
                <a:gd name="T2" fmla="*/ 391 w 1270"/>
                <a:gd name="T3" fmla="*/ 88 h 968"/>
                <a:gd name="T4" fmla="*/ 957 w 1270"/>
                <a:gd name="T5" fmla="*/ 20 h 968"/>
                <a:gd name="T6" fmla="*/ 1274 w 1270"/>
                <a:gd name="T7" fmla="*/ 180 h 968"/>
                <a:gd name="T8" fmla="*/ 1578 w 1270"/>
                <a:gd name="T9" fmla="*/ 154 h 968"/>
                <a:gd name="T10" fmla="*/ 1869 w 1270"/>
                <a:gd name="T11" fmla="*/ 128 h 968"/>
                <a:gd name="T12" fmla="*/ 2066 w 1270"/>
                <a:gd name="T13" fmla="*/ 537 h 968"/>
                <a:gd name="T14" fmla="*/ 2040 w 1270"/>
                <a:gd name="T15" fmla="*/ 788 h 968"/>
                <a:gd name="T16" fmla="*/ 1776 w 1270"/>
                <a:gd name="T17" fmla="*/ 1104 h 968"/>
                <a:gd name="T18" fmla="*/ 1327 w 1270"/>
                <a:gd name="T19" fmla="*/ 1528 h 968"/>
                <a:gd name="T20" fmla="*/ 867 w 1270"/>
                <a:gd name="T21" fmla="*/ 1528 h 968"/>
                <a:gd name="T22" fmla="*/ 364 w 1270"/>
                <a:gd name="T23" fmla="*/ 1304 h 968"/>
                <a:gd name="T24" fmla="*/ 47 w 1270"/>
                <a:gd name="T25" fmla="*/ 986 h 968"/>
                <a:gd name="T26" fmla="*/ 74 w 1270"/>
                <a:gd name="T27" fmla="*/ 668 h 968"/>
                <a:gd name="T28" fmla="*/ 205 w 1270"/>
                <a:gd name="T29" fmla="*/ 470 h 9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70"/>
                <a:gd name="T46" fmla="*/ 0 h 968"/>
                <a:gd name="T47" fmla="*/ 1270 w 1270"/>
                <a:gd name="T48" fmla="*/ 968 h 96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70" h="968">
                  <a:moveTo>
                    <a:pt x="117" y="333"/>
                  </a:moveTo>
                  <a:cubicBezTo>
                    <a:pt x="138" y="219"/>
                    <a:pt x="160" y="106"/>
                    <a:pt x="237" y="53"/>
                  </a:cubicBezTo>
                  <a:cubicBezTo>
                    <a:pt x="314" y="0"/>
                    <a:pt x="492" y="4"/>
                    <a:pt x="581" y="13"/>
                  </a:cubicBezTo>
                  <a:cubicBezTo>
                    <a:pt x="670" y="22"/>
                    <a:pt x="710" y="96"/>
                    <a:pt x="773" y="109"/>
                  </a:cubicBezTo>
                  <a:cubicBezTo>
                    <a:pt x="836" y="122"/>
                    <a:pt x="897" y="98"/>
                    <a:pt x="957" y="93"/>
                  </a:cubicBezTo>
                  <a:cubicBezTo>
                    <a:pt x="1017" y="88"/>
                    <a:pt x="1084" y="38"/>
                    <a:pt x="1133" y="77"/>
                  </a:cubicBezTo>
                  <a:cubicBezTo>
                    <a:pt x="1182" y="116"/>
                    <a:pt x="1236" y="258"/>
                    <a:pt x="1253" y="325"/>
                  </a:cubicBezTo>
                  <a:cubicBezTo>
                    <a:pt x="1270" y="392"/>
                    <a:pt x="1266" y="420"/>
                    <a:pt x="1237" y="477"/>
                  </a:cubicBezTo>
                  <a:cubicBezTo>
                    <a:pt x="1208" y="534"/>
                    <a:pt x="1149" y="594"/>
                    <a:pt x="1077" y="669"/>
                  </a:cubicBezTo>
                  <a:cubicBezTo>
                    <a:pt x="1005" y="744"/>
                    <a:pt x="897" y="882"/>
                    <a:pt x="805" y="925"/>
                  </a:cubicBezTo>
                  <a:cubicBezTo>
                    <a:pt x="713" y="968"/>
                    <a:pt x="622" y="948"/>
                    <a:pt x="525" y="925"/>
                  </a:cubicBezTo>
                  <a:cubicBezTo>
                    <a:pt x="428" y="902"/>
                    <a:pt x="304" y="844"/>
                    <a:pt x="221" y="789"/>
                  </a:cubicBezTo>
                  <a:cubicBezTo>
                    <a:pt x="138" y="734"/>
                    <a:pt x="58" y="661"/>
                    <a:pt x="29" y="597"/>
                  </a:cubicBezTo>
                  <a:cubicBezTo>
                    <a:pt x="0" y="533"/>
                    <a:pt x="29" y="457"/>
                    <a:pt x="45" y="405"/>
                  </a:cubicBezTo>
                  <a:cubicBezTo>
                    <a:pt x="61" y="353"/>
                    <a:pt x="93" y="319"/>
                    <a:pt x="125" y="285"/>
                  </a:cubicBezTo>
                </a:path>
              </a:pathLst>
            </a:custGeom>
            <a:solidFill>
              <a:schemeClr val="tx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E6819565-2F5B-A24B-B77F-472DDAA6A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0" y="1713"/>
              <a:ext cx="879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ts val="600"/>
                </a:spcBef>
                <a:buClr>
                  <a:schemeClr val="accent2"/>
                </a:buClr>
                <a:buSzPct val="85000"/>
                <a:buFont typeface="Wingdings 2" pitchFamily="2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300"/>
                </a:spcBef>
                <a:buClr>
                  <a:srgbClr val="D6903D"/>
                </a:buClr>
                <a:buSzPct val="85000"/>
                <a:buFont typeface="Wingdings 2" pitchFamily="2" charset="2"/>
                <a:buChar char=""/>
                <a:defRPr sz="2400">
                  <a:solidFill>
                    <a:schemeClr val="tx2"/>
                  </a:solidFill>
                  <a:latin typeface="Constantia" panose="020306020503060303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300"/>
                </a:spcBef>
                <a:buClr>
                  <a:srgbClr val="B37732"/>
                </a:buClr>
                <a:buSzPct val="85000"/>
                <a:buFont typeface="Wingdings 2" pitchFamily="2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300"/>
                </a:spcBef>
                <a:buClr>
                  <a:srgbClr val="D6903D"/>
                </a:buClr>
                <a:buSzPct val="85000"/>
                <a:buFont typeface="Wingdings 2" pitchFamily="2" charset="2"/>
                <a:buChar char=""/>
                <a:defRPr sz="1900">
                  <a:solidFill>
                    <a:schemeClr val="tx1"/>
                  </a:solidFill>
                  <a:latin typeface="Constantia" panose="020306020503060303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338"/>
                </a:spcBef>
                <a:buClr>
                  <a:srgbClr val="D6903D"/>
                </a:buClr>
                <a:buSzPct val="85000"/>
                <a:buFont typeface="Wingdings 2" pitchFamily="2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D6903D"/>
                </a:buClr>
                <a:buSzPct val="85000"/>
                <a:buFont typeface="Wingdings 2" pitchFamily="2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D6903D"/>
                </a:buClr>
                <a:buSzPct val="85000"/>
                <a:buFont typeface="Wingdings 2" pitchFamily="2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D6903D"/>
                </a:buClr>
                <a:buSzPct val="85000"/>
                <a:buFont typeface="Wingdings 2" pitchFamily="2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ts val="338"/>
                </a:spcBef>
                <a:spcAft>
                  <a:spcPct val="0"/>
                </a:spcAft>
                <a:buClr>
                  <a:srgbClr val="D6903D"/>
                </a:buClr>
                <a:buSzPct val="85000"/>
                <a:buFont typeface="Wingdings 2" pitchFamily="2" charset="2"/>
                <a:buChar char=""/>
                <a:defRPr sz="1600">
                  <a:solidFill>
                    <a:schemeClr val="tx1"/>
                  </a:solidFill>
                  <a:latin typeface="Constantia" panose="02030602050306030303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b="1">
                  <a:solidFill>
                    <a:srgbClr val="000000"/>
                  </a:solidFill>
                </a:rPr>
                <a:t>enzyme</a:t>
              </a:r>
              <a:endParaRPr lang="en-US" altLang="en-US" sz="3000" b="1" u="sng">
                <a:solidFill>
                  <a:srgbClr val="CC0000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A84E0C4-487C-FB4B-81FA-9766269751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0318" y="2771696"/>
            <a:ext cx="7371490" cy="21286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82C396-6951-A54C-9BE3-79FF05770212}"/>
              </a:ext>
            </a:extLst>
          </p:cNvPr>
          <p:cNvSpPr txBox="1"/>
          <p:nvPr/>
        </p:nvSpPr>
        <p:spPr>
          <a:xfrm>
            <a:off x="5207205" y="5116316"/>
            <a:ext cx="203771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600" dirty="0"/>
              <a:t>H</a:t>
            </a:r>
            <a:r>
              <a:rPr lang="en-US" sz="6600" baseline="-25000" dirty="0"/>
              <a:t>2</a:t>
            </a:r>
            <a:r>
              <a:rPr lang="en-US" sz="6600" dirty="0"/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025CAC-5AF4-A449-968B-067859411D8D}"/>
              </a:ext>
            </a:extLst>
          </p:cNvPr>
          <p:cNvSpPr txBox="1"/>
          <p:nvPr/>
        </p:nvSpPr>
        <p:spPr>
          <a:xfrm>
            <a:off x="4318075" y="4780628"/>
            <a:ext cx="24695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Polypeptide bond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E280DF-502B-3E4C-975D-017772DE11C2}"/>
              </a:ext>
            </a:extLst>
          </p:cNvPr>
          <p:cNvSpPr txBox="1"/>
          <p:nvPr/>
        </p:nvSpPr>
        <p:spPr>
          <a:xfrm>
            <a:off x="7091013" y="2555756"/>
            <a:ext cx="44062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dirty="0"/>
              <a:t>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C9E131-875C-5049-99A4-1214878E51F3}"/>
              </a:ext>
            </a:extLst>
          </p:cNvPr>
          <p:cNvSpPr txBox="1"/>
          <p:nvPr/>
        </p:nvSpPr>
        <p:spPr>
          <a:xfrm>
            <a:off x="4154730" y="2555756"/>
            <a:ext cx="44062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25535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C 0.00156 0.02153 0.00664 0.04028 0.01302 0.05972 C 0.01667 0.0706 0.01459 0.07245 0.0207 0.08403 C 0.02097 0.08611 0.02097 0.08866 0.02188 0.09074 C 0.02552 0.09768 0.0405 0.12083 0.04544 0.12569 C 0.04636 0.12824 0.04701 0.13079 0.04857 0.13241 C 0.04974 0.1338 0.05169 0.13287 0.05287 0.13472 C 0.05391 0.13611 0.05365 0.13912 0.05443 0.1412 C 0.05547 0.14305 0.05742 0.14444 0.05886 0.14583 C 0.05964 0.15023 0.05964 0.15555 0.06172 0.1588 C 0.06367 0.1618 0.06771 0.16782 0.06771 0.16805 L 0.07813 0.18773 C 0.07813 0.18796 0.07813 0.18773 0.07813 0.18796 C 0.07917 0.19005 0.0819 0.19699 0.08399 0.19884 C 0.09427 0.2081 0.0836 0.19398 0.09141 0.20532 " pathEditMode="relative" rAng="0" ptsTypes="AAAAAAAAAAAAA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0" y="1025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C -0.02917 0.00231 -0.02513 -0.00047 -0.04388 0.01643 C -0.04961 0.03078 -0.05678 0.0493 -0.06511 0.06111 C -0.06941 0.07824 -0.06316 0.05764 -0.07201 0.07268 C -0.07513 0.07754 -0.07917 0.09606 -0.08086 0.10092 C -0.08412 0.10926 -0.08672 0.11296 -0.09141 0.11944 C -0.0961 0.1375 -0.08972 0.11458 -0.09662 0.13333 C -0.09753 0.13541 -0.09714 0.13865 -0.09844 0.14051 C -0.09974 0.14213 -0.10209 0.1419 -0.10378 0.14282 C -0.10573 0.15254 -0.10847 0.15555 -0.1125 0.16389 C -0.11042 0.17245 -0.1086 0.18125 -0.10547 0.18958 " pathEditMode="relative" rAng="0" ptsTypes="AAAAAAAAA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C 0.01159 0.00069 0.02344 0.00023 0.03516 0.00254 C 0.08438 0.01157 0.01836 0.00949 0.0668 0.00949 " pathEditMode="relative" rAng="0" ptsTypes="A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C -0.0194 1.48148E-6 -0.03867 1.48148E-6 -0.05794 1.48148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0068C4-44EB-8F43-B11A-065D619BC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447E17E-CC30-BD49-A2BB-A07727E6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Functions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68A3A0A-37E0-2B47-9361-F25A2A1D0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9680"/>
            <a:ext cx="10515600" cy="5029199"/>
          </a:xfrm>
        </p:spPr>
        <p:txBody>
          <a:bodyPr>
            <a:normAutofit fontScale="92500" lnSpcReduction="10000"/>
          </a:bodyPr>
          <a:lstStyle/>
          <a:p>
            <a:pPr marL="0" indent="0" defTabSz="457200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Most structurally &amp; functionally diverse macromolecule</a:t>
            </a:r>
          </a:p>
          <a:p>
            <a:pPr marL="0" indent="0" defTabSz="457200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Function: involved in almost everything that goes on in a living thing! (50% dry mass of cells)</a:t>
            </a:r>
          </a:p>
          <a:p>
            <a:pPr marL="457200" lvl="1" indent="0" defTabSz="457200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en-US" sz="3200" u="sng" dirty="0">
                <a:solidFill>
                  <a:srgbClr val="CC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1) enzymes</a:t>
            </a:r>
            <a:r>
              <a:rPr lang="en-GB" altLang="en-US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(pepsin, DNA polymerase)</a:t>
            </a:r>
          </a:p>
          <a:p>
            <a:pPr marL="457200" lvl="1" indent="0" defTabSz="457200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en-US" sz="3200" u="sng" dirty="0">
                <a:solidFill>
                  <a:srgbClr val="CC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2) structure</a:t>
            </a:r>
            <a:r>
              <a:rPr lang="en-GB" altLang="en-US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(keratin, collagen)</a:t>
            </a:r>
          </a:p>
          <a:p>
            <a:pPr marL="457200" lvl="1" indent="0" defTabSz="457200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en-US" sz="3200" u="sng" dirty="0">
                <a:solidFill>
                  <a:srgbClr val="CC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3) carriers &amp; transport</a:t>
            </a:r>
            <a:r>
              <a:rPr lang="en-GB" altLang="en-US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</a:t>
            </a:r>
            <a:r>
              <a:rPr lang="en-GB" altLang="en-US" sz="3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hemoglobin</a:t>
            </a:r>
            <a:r>
              <a:rPr lang="en-GB" altLang="en-US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aquaporin)</a:t>
            </a:r>
          </a:p>
          <a:p>
            <a:pPr marL="457200" lvl="1" indent="0" defTabSz="457200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en-US" sz="3200" u="sng" dirty="0">
                <a:solidFill>
                  <a:srgbClr val="CC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4) cell communication</a:t>
            </a:r>
          </a:p>
          <a:p>
            <a:pPr marL="1084263" lvl="2" defTabSz="4572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en-US" sz="3200" u="sng" dirty="0">
                <a:solidFill>
                  <a:srgbClr val="CC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signals</a:t>
            </a:r>
            <a:r>
              <a:rPr lang="en-GB" altLang="en-US" sz="3200" dirty="0">
                <a:solidFill>
                  <a:srgbClr val="CC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en-US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(insulin &amp; other hormones) </a:t>
            </a:r>
            <a:endParaRPr lang="en-GB" altLang="en-US" sz="3200" u="sng" dirty="0">
              <a:solidFill>
                <a:srgbClr val="CC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084263" lvl="2" defTabSz="4572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en-US" sz="3200" u="sng" dirty="0">
                <a:solidFill>
                  <a:srgbClr val="CC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receptors</a:t>
            </a:r>
          </a:p>
          <a:p>
            <a:pPr marL="457200" lvl="1" indent="0" defTabSz="457200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en-US" sz="3200" u="sng" dirty="0">
                <a:solidFill>
                  <a:srgbClr val="CC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5) </a:t>
            </a:r>
            <a:r>
              <a:rPr lang="en-GB" altLang="en-US" sz="3200" u="sng" dirty="0" err="1">
                <a:solidFill>
                  <a:srgbClr val="CC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defense</a:t>
            </a:r>
            <a:r>
              <a:rPr lang="en-GB" altLang="en-US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(antibodies) </a:t>
            </a:r>
          </a:p>
          <a:p>
            <a:pPr marL="457200" lvl="1" indent="0" defTabSz="457200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en-US" sz="3200" u="sng" dirty="0">
                <a:solidFill>
                  <a:srgbClr val="CC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6) movement</a:t>
            </a:r>
            <a:r>
              <a:rPr lang="en-GB" altLang="en-US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(actin &amp; myosin)</a:t>
            </a:r>
          </a:p>
          <a:p>
            <a:pPr marL="457200" lvl="1" indent="0" defTabSz="457200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en-US" sz="3200" u="sng" dirty="0">
                <a:solidFill>
                  <a:srgbClr val="CC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7)storage</a:t>
            </a:r>
            <a:r>
              <a:rPr lang="en-GB" altLang="en-US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(bean seed proteins)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91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0068C4-44EB-8F43-B11A-065D619BC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Picture 2" descr="05_15_aProteinFunctions-L.jpg">
            <a:extLst>
              <a:ext uri="{FF2B5EF4-FFF2-40B4-BE49-F238E27FC236}">
                <a16:creationId xmlns:a16="http://schemas.microsoft.com/office/drawing/2014/main" id="{551F690E-EA78-C945-9140-21DF6E5E4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7" y="952500"/>
            <a:ext cx="89376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432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0068C4-44EB-8F43-B11A-065D619BC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0" name="Picture 4" descr="05_15_bProteinFunctions-L.jpg">
            <a:extLst>
              <a:ext uri="{FF2B5EF4-FFF2-40B4-BE49-F238E27FC236}">
                <a16:creationId xmlns:a16="http://schemas.microsoft.com/office/drawing/2014/main" id="{FB873D6D-F0B9-3747-A9AA-2ED89AF8F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715" y="728662"/>
            <a:ext cx="85471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723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379</Words>
  <Application>Microsoft Macintosh PowerPoint</Application>
  <PresentationFormat>Widescreen</PresentationFormat>
  <Paragraphs>99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Chalkduster</vt:lpstr>
      <vt:lpstr>Constantia</vt:lpstr>
      <vt:lpstr>Garamond</vt:lpstr>
      <vt:lpstr>Wingdings 2</vt:lpstr>
      <vt:lpstr>Office Theme</vt:lpstr>
      <vt:lpstr>PowerPoint Presentation</vt:lpstr>
      <vt:lpstr>What is CHONP  ?</vt:lpstr>
      <vt:lpstr>Proteins</vt:lpstr>
      <vt:lpstr>Atoms</vt:lpstr>
      <vt:lpstr>Monomer</vt:lpstr>
      <vt:lpstr>Polymer</vt:lpstr>
      <vt:lpstr>Functions</vt:lpstr>
      <vt:lpstr>PowerPoint Presentation</vt:lpstr>
      <vt:lpstr>PowerPoint Presentation</vt:lpstr>
      <vt:lpstr>Side Chain Groupings</vt:lpstr>
      <vt:lpstr>Side Chain Groupings</vt:lpstr>
      <vt:lpstr>Side Chain Groupings</vt:lpstr>
      <vt:lpstr>Primary Structure</vt:lpstr>
      <vt:lpstr>Secondary Structure</vt:lpstr>
      <vt:lpstr>PowerPoint Presentation</vt:lpstr>
      <vt:lpstr>Quaternary Structure</vt:lpstr>
      <vt:lpstr>Chaperonins assist in proper folding of proteins by creating a hydrophilic environment.</vt:lpstr>
      <vt:lpstr>Protein Denaturation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</cp:revision>
  <dcterms:created xsi:type="dcterms:W3CDTF">2019-08-16T12:30:39Z</dcterms:created>
  <dcterms:modified xsi:type="dcterms:W3CDTF">2019-08-18T01:47:07Z</dcterms:modified>
</cp:coreProperties>
</file>