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7" r:id="rId2"/>
    <p:sldId id="258" r:id="rId3"/>
    <p:sldId id="259" r:id="rId4"/>
    <p:sldId id="260" r:id="rId5"/>
    <p:sldId id="272" r:id="rId6"/>
    <p:sldId id="261" r:id="rId7"/>
    <p:sldId id="262" r:id="rId8"/>
    <p:sldId id="263" r:id="rId9"/>
    <p:sldId id="264" r:id="rId10"/>
    <p:sldId id="271" r:id="rId11"/>
    <p:sldId id="273" r:id="rId12"/>
    <p:sldId id="274" r:id="rId13"/>
    <p:sldId id="275" r:id="rId14"/>
    <p:sldId id="267" r:id="rId15"/>
    <p:sldId id="268" r:id="rId16"/>
    <p:sldId id="269"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74"/>
  </p:normalViewPr>
  <p:slideViewPr>
    <p:cSldViewPr snapToGrid="0" snapToObjects="1">
      <p:cViewPr varScale="1">
        <p:scale>
          <a:sx n="75" d="100"/>
          <a:sy n="75" d="100"/>
        </p:scale>
        <p:origin x="29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8FB61F-014A-714A-9929-0ABFEE88ED49}" type="datetimeFigureOut">
              <a:rPr lang="en-US" smtClean="0"/>
              <a:t>2/25/2020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D212D2-B66A-2F4B-BD42-171B2BA6A72D}" type="slidenum">
              <a:rPr lang="en-US" smtClean="0"/>
              <a:t>‹#›</a:t>
            </a:fld>
            <a:endParaRPr lang="en-US"/>
          </a:p>
        </p:txBody>
      </p:sp>
    </p:spTree>
    <p:extLst>
      <p:ext uri="{BB962C8B-B14F-4D97-AF65-F5344CB8AC3E}">
        <p14:creationId xmlns:p14="http://schemas.microsoft.com/office/powerpoint/2010/main" val="1510318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to high school niches (Hollywood style)</a:t>
            </a:r>
          </a:p>
        </p:txBody>
      </p:sp>
      <p:sp>
        <p:nvSpPr>
          <p:cNvPr id="4" name="Slide Number Placeholder 3"/>
          <p:cNvSpPr>
            <a:spLocks noGrp="1"/>
          </p:cNvSpPr>
          <p:nvPr>
            <p:ph type="sldNum" sz="quarter" idx="5"/>
          </p:nvPr>
        </p:nvSpPr>
        <p:spPr/>
        <p:txBody>
          <a:bodyPr/>
          <a:lstStyle/>
          <a:p>
            <a:fld id="{C5D212D2-B66A-2F4B-BD42-171B2BA6A72D}" type="slidenum">
              <a:rPr lang="en-US" smtClean="0"/>
              <a:t>3</a:t>
            </a:fld>
            <a:endParaRPr lang="en-US"/>
          </a:p>
        </p:txBody>
      </p:sp>
    </p:spTree>
    <p:extLst>
      <p:ext uri="{BB962C8B-B14F-4D97-AF65-F5344CB8AC3E}">
        <p14:creationId xmlns:p14="http://schemas.microsoft.com/office/powerpoint/2010/main" val="3666445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latin typeface="Arial" panose="020B0604020202020204" pitchFamily="34" charset="0"/>
                <a:ea typeface="ＭＳ Ｐゴシック" panose="020B0600070205080204" pitchFamily="34" charset="-128"/>
              </a:rPr>
              <a:t>Resource partitioning among Dominican Republic lizards.  Seven species of Anolis lizards live in close proximity, and all feed on insects and other small arthropods. However, competition for food is reduced because each lizard species has a different perch, thus occupying a distinct niche.</a:t>
            </a:r>
          </a:p>
          <a:p>
            <a:endParaRPr lang="en-US" dirty="0"/>
          </a:p>
        </p:txBody>
      </p:sp>
      <p:sp>
        <p:nvSpPr>
          <p:cNvPr id="4" name="Slide Number Placeholder 3"/>
          <p:cNvSpPr>
            <a:spLocks noGrp="1"/>
          </p:cNvSpPr>
          <p:nvPr>
            <p:ph type="sldNum" sz="quarter" idx="5"/>
          </p:nvPr>
        </p:nvSpPr>
        <p:spPr/>
        <p:txBody>
          <a:bodyPr/>
          <a:lstStyle/>
          <a:p>
            <a:fld id="{C5D212D2-B66A-2F4B-BD42-171B2BA6A72D}" type="slidenum">
              <a:rPr lang="en-US" smtClean="0"/>
              <a:t>6</a:t>
            </a:fld>
            <a:endParaRPr lang="en-US"/>
          </a:p>
        </p:txBody>
      </p:sp>
    </p:spTree>
    <p:extLst>
      <p:ext uri="{BB962C8B-B14F-4D97-AF65-F5344CB8AC3E}">
        <p14:creationId xmlns:p14="http://schemas.microsoft.com/office/powerpoint/2010/main" val="3424093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Cow egret</a:t>
            </a:r>
            <a:r>
              <a:rPr lang="en-US" baseline="0" dirty="0" smtClean="0"/>
              <a:t> and cows</a:t>
            </a:r>
            <a:endParaRPr lang="en-US" dirty="0"/>
          </a:p>
        </p:txBody>
      </p:sp>
      <p:sp>
        <p:nvSpPr>
          <p:cNvPr id="4" name="Slide Number Placeholder 3"/>
          <p:cNvSpPr>
            <a:spLocks noGrp="1"/>
          </p:cNvSpPr>
          <p:nvPr>
            <p:ph type="sldNum" sz="quarter" idx="10"/>
          </p:nvPr>
        </p:nvSpPr>
        <p:spPr/>
        <p:txBody>
          <a:bodyPr/>
          <a:lstStyle/>
          <a:p>
            <a:fld id="{C5D212D2-B66A-2F4B-BD42-171B2BA6A72D}" type="slidenum">
              <a:rPr lang="en-US" smtClean="0"/>
              <a:t>9</a:t>
            </a:fld>
            <a:endParaRPr lang="en-US"/>
          </a:p>
        </p:txBody>
      </p:sp>
    </p:spTree>
    <p:extLst>
      <p:ext uri="{BB962C8B-B14F-4D97-AF65-F5344CB8AC3E}">
        <p14:creationId xmlns:p14="http://schemas.microsoft.com/office/powerpoint/2010/main" val="3282631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0117C7BA-46BB-4A65-A06F-B596984B0524}" type="slidenum">
              <a:rPr lang="en-US" altLang="en-US" sz="1200" smtClean="0">
                <a:latin typeface="Times" panose="02020603050405020304" pitchFamily="18" charset="0"/>
              </a:rPr>
              <a:pPr/>
              <a:t>14</a:t>
            </a:fld>
            <a:endParaRPr lang="en-US" altLang="en-US" sz="1200" smtClean="0">
              <a:latin typeface="Times" panose="02020603050405020304" pitchFamily="18" charset="0"/>
            </a:endParaRPr>
          </a:p>
        </p:txBody>
      </p:sp>
      <p:sp>
        <p:nvSpPr>
          <p:cNvPr id="184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extLst>
            <a:ext uri="{AF507438-7753-43e0-B8FC-AC1667EBCBE1}"/>
          </a:extLst>
        </p:spPr>
        <p:txBody>
          <a:bodyPr/>
          <a:lstStyle/>
          <a:p>
            <a:pPr eaLnBrk="1" hangingPunct="1">
              <a:defRPr/>
            </a:pPr>
            <a:r>
              <a:rPr lang="en-US" dirty="0">
                <a:cs typeface="+mn-cs"/>
              </a:rPr>
              <a:t>Predation provides a strong selective pressure on prey populations. </a:t>
            </a:r>
            <a:r>
              <a:rPr lang="en-US" dirty="0" smtClean="0">
                <a:cs typeface="+mn-cs"/>
              </a:rPr>
              <a:t>Any </a:t>
            </a:r>
            <a:r>
              <a:rPr lang="en-US" dirty="0">
                <a:cs typeface="+mn-cs"/>
              </a:rPr>
              <a:t>feature that would decrease the probability of capture should be strongly favored. </a:t>
            </a:r>
          </a:p>
        </p:txBody>
      </p:sp>
    </p:spTree>
    <p:extLst>
      <p:ext uri="{BB962C8B-B14F-4D97-AF65-F5344CB8AC3E}">
        <p14:creationId xmlns:p14="http://schemas.microsoft.com/office/powerpoint/2010/main" val="625205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8FC696A8-3126-43CE-8465-FED67858AD5D}" type="slidenum">
              <a:rPr lang="en-US" altLang="en-US" sz="1200" smtClean="0">
                <a:latin typeface="Times" panose="02020603050405020304" pitchFamily="18" charset="0"/>
              </a:rPr>
              <a:pPr/>
              <a:t>15</a:t>
            </a:fld>
            <a:endParaRPr lang="en-US" altLang="en-US" sz="1200" smtClean="0">
              <a:latin typeface="Times" panose="02020603050405020304" pitchFamily="18" charset="0"/>
            </a:endParaRPr>
          </a:p>
        </p:txBody>
      </p:sp>
      <p:sp>
        <p:nvSpPr>
          <p:cNvPr id="22531"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a:ext uri="{AF507438-7753-43e0-B8FC-AC1667EBCBE1}"/>
          </a:extLst>
        </p:spPr>
        <p:txBody>
          <a:bodyPr/>
          <a:lstStyle/>
          <a:p>
            <a:pPr eaLnBrk="1" hangingPunct="1">
              <a:defRPr/>
            </a:pPr>
            <a:endParaRPr lang="en-US">
              <a:cs typeface="+mn-cs"/>
            </a:endParaRPr>
          </a:p>
        </p:txBody>
      </p:sp>
    </p:spTree>
    <p:extLst>
      <p:ext uri="{BB962C8B-B14F-4D97-AF65-F5344CB8AC3E}">
        <p14:creationId xmlns:p14="http://schemas.microsoft.com/office/powerpoint/2010/main" val="35827856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675B9F1C-2322-498F-99FC-42E969EF30C1}" type="slidenum">
              <a:rPr lang="en-US" altLang="en-US" sz="1200" smtClean="0">
                <a:latin typeface="Times" panose="02020603050405020304" pitchFamily="18" charset="0"/>
              </a:rPr>
              <a:pPr/>
              <a:t>16</a:t>
            </a:fld>
            <a:endParaRPr lang="en-US" altLang="en-US" sz="1200" smtClean="0">
              <a:latin typeface="Times" panose="02020603050405020304" pitchFamily="18" charset="0"/>
            </a:endParaRPr>
          </a:p>
        </p:txBody>
      </p:sp>
      <p:sp>
        <p:nvSpPr>
          <p:cNvPr id="24579"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extLst>
            <a:ext uri="{91240B29-F687-4f45-9708-019B960494DF}"/>
            <a:ext uri="{AF507438-7753-43e0-B8FC-AC1667EBCBE1}"/>
          </a:extLst>
        </p:spPr>
        <p:txBody>
          <a:bodyPr/>
          <a:lstStyle/>
          <a:p>
            <a:pPr eaLnBrk="1" hangingPunct="1">
              <a:defRPr/>
            </a:pPr>
            <a:r>
              <a:rPr lang="en-US">
                <a:cs typeface="+mn-cs"/>
              </a:rPr>
              <a:t>Structure of a community may be controlled bottom-up by nutrients or top-down by predators</a:t>
            </a:r>
          </a:p>
        </p:txBody>
      </p:sp>
    </p:spTree>
    <p:extLst>
      <p:ext uri="{BB962C8B-B14F-4D97-AF65-F5344CB8AC3E}">
        <p14:creationId xmlns:p14="http://schemas.microsoft.com/office/powerpoint/2010/main" val="38563301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2EFCAC-F7AC-9C41-9C16-E6ACE4A2E7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283FBB74-888C-E047-BCEE-D93A4833E8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FF9FA4C-90CC-F443-B74C-271F66C4EB75}"/>
              </a:ext>
            </a:extLst>
          </p:cNvPr>
          <p:cNvSpPr>
            <a:spLocks noGrp="1"/>
          </p:cNvSpPr>
          <p:nvPr>
            <p:ph type="dt" sz="half" idx="10"/>
          </p:nvPr>
        </p:nvSpPr>
        <p:spPr/>
        <p:txBody>
          <a:bodyPr/>
          <a:lstStyle/>
          <a:p>
            <a:fld id="{642419AF-9166-AD42-AA36-007B9197EC10}" type="datetimeFigureOut">
              <a:rPr lang="en-US" smtClean="0"/>
              <a:t>2/25/2020</a:t>
            </a:fld>
            <a:endParaRPr lang="en-US"/>
          </a:p>
        </p:txBody>
      </p:sp>
      <p:sp>
        <p:nvSpPr>
          <p:cNvPr id="5" name="Footer Placeholder 4">
            <a:extLst>
              <a:ext uri="{FF2B5EF4-FFF2-40B4-BE49-F238E27FC236}">
                <a16:creationId xmlns:a16="http://schemas.microsoft.com/office/drawing/2014/main" xmlns="" id="{23F3ED03-C82E-0B45-B395-1B9E214B9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A4DB528-06AC-4B47-A623-9901AED87C7B}"/>
              </a:ext>
            </a:extLst>
          </p:cNvPr>
          <p:cNvSpPr>
            <a:spLocks noGrp="1"/>
          </p:cNvSpPr>
          <p:nvPr>
            <p:ph type="sldNum" sz="quarter" idx="12"/>
          </p:nvPr>
        </p:nvSpPr>
        <p:spPr/>
        <p:txBody>
          <a:bodyPr/>
          <a:lstStyle/>
          <a:p>
            <a:fld id="{DD3F121B-8D58-AE49-A9D4-19BE49A9FD71}" type="slidenum">
              <a:rPr lang="en-US" smtClean="0"/>
              <a:t>‹#›</a:t>
            </a:fld>
            <a:endParaRPr lang="en-US"/>
          </a:p>
        </p:txBody>
      </p:sp>
    </p:spTree>
    <p:extLst>
      <p:ext uri="{BB962C8B-B14F-4D97-AF65-F5344CB8AC3E}">
        <p14:creationId xmlns:p14="http://schemas.microsoft.com/office/powerpoint/2010/main" val="1860324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F8BCD7-3B89-B74D-818E-10A5EB20FD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2F36C31A-58B4-5C4B-A86F-BC62DE80EB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7970E13-E2BA-3F4E-B939-20BED91B6ED7}"/>
              </a:ext>
            </a:extLst>
          </p:cNvPr>
          <p:cNvSpPr>
            <a:spLocks noGrp="1"/>
          </p:cNvSpPr>
          <p:nvPr>
            <p:ph type="dt" sz="half" idx="10"/>
          </p:nvPr>
        </p:nvSpPr>
        <p:spPr/>
        <p:txBody>
          <a:bodyPr/>
          <a:lstStyle/>
          <a:p>
            <a:fld id="{642419AF-9166-AD42-AA36-007B9197EC10}" type="datetimeFigureOut">
              <a:rPr lang="en-US" smtClean="0"/>
              <a:t>2/25/2020</a:t>
            </a:fld>
            <a:endParaRPr lang="en-US"/>
          </a:p>
        </p:txBody>
      </p:sp>
      <p:sp>
        <p:nvSpPr>
          <p:cNvPr id="5" name="Footer Placeholder 4">
            <a:extLst>
              <a:ext uri="{FF2B5EF4-FFF2-40B4-BE49-F238E27FC236}">
                <a16:creationId xmlns:a16="http://schemas.microsoft.com/office/drawing/2014/main" xmlns="" id="{D9B1DFC8-69C1-5147-9801-FA24ED7F42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FE661C4-0CCC-EA40-94E1-7880771CE479}"/>
              </a:ext>
            </a:extLst>
          </p:cNvPr>
          <p:cNvSpPr>
            <a:spLocks noGrp="1"/>
          </p:cNvSpPr>
          <p:nvPr>
            <p:ph type="sldNum" sz="quarter" idx="12"/>
          </p:nvPr>
        </p:nvSpPr>
        <p:spPr/>
        <p:txBody>
          <a:bodyPr/>
          <a:lstStyle/>
          <a:p>
            <a:fld id="{DD3F121B-8D58-AE49-A9D4-19BE49A9FD71}" type="slidenum">
              <a:rPr lang="en-US" smtClean="0"/>
              <a:t>‹#›</a:t>
            </a:fld>
            <a:endParaRPr lang="en-US"/>
          </a:p>
        </p:txBody>
      </p:sp>
    </p:spTree>
    <p:extLst>
      <p:ext uri="{BB962C8B-B14F-4D97-AF65-F5344CB8AC3E}">
        <p14:creationId xmlns:p14="http://schemas.microsoft.com/office/powerpoint/2010/main" val="2517022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7DE0C31-ADE5-584D-B16B-BC009563A9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7E778CF3-A5A6-6E4B-85D9-9E1465DB07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3A41F2-F085-6C45-B3AF-77D740C76BCE}"/>
              </a:ext>
            </a:extLst>
          </p:cNvPr>
          <p:cNvSpPr>
            <a:spLocks noGrp="1"/>
          </p:cNvSpPr>
          <p:nvPr>
            <p:ph type="dt" sz="half" idx="10"/>
          </p:nvPr>
        </p:nvSpPr>
        <p:spPr/>
        <p:txBody>
          <a:bodyPr/>
          <a:lstStyle/>
          <a:p>
            <a:fld id="{642419AF-9166-AD42-AA36-007B9197EC10}" type="datetimeFigureOut">
              <a:rPr lang="en-US" smtClean="0"/>
              <a:t>2/25/2020</a:t>
            </a:fld>
            <a:endParaRPr lang="en-US"/>
          </a:p>
        </p:txBody>
      </p:sp>
      <p:sp>
        <p:nvSpPr>
          <p:cNvPr id="5" name="Footer Placeholder 4">
            <a:extLst>
              <a:ext uri="{FF2B5EF4-FFF2-40B4-BE49-F238E27FC236}">
                <a16:creationId xmlns:a16="http://schemas.microsoft.com/office/drawing/2014/main" xmlns="" id="{E86F2A6F-3E17-4B4A-A45F-6F84A5C8D9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1FFE5AD-1740-134D-857F-86CAF906ADA9}"/>
              </a:ext>
            </a:extLst>
          </p:cNvPr>
          <p:cNvSpPr>
            <a:spLocks noGrp="1"/>
          </p:cNvSpPr>
          <p:nvPr>
            <p:ph type="sldNum" sz="quarter" idx="12"/>
          </p:nvPr>
        </p:nvSpPr>
        <p:spPr/>
        <p:txBody>
          <a:bodyPr/>
          <a:lstStyle/>
          <a:p>
            <a:fld id="{DD3F121B-8D58-AE49-A9D4-19BE49A9FD71}" type="slidenum">
              <a:rPr lang="en-US" smtClean="0"/>
              <a:t>‹#›</a:t>
            </a:fld>
            <a:endParaRPr lang="en-US"/>
          </a:p>
        </p:txBody>
      </p:sp>
    </p:spTree>
    <p:extLst>
      <p:ext uri="{BB962C8B-B14F-4D97-AF65-F5344CB8AC3E}">
        <p14:creationId xmlns:p14="http://schemas.microsoft.com/office/powerpoint/2010/main" val="38639940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A915EB-4437-8841-A2D4-132D4153E7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0B391DE-4FCE-9A49-8EF0-AA777501FE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976C9A3-43A2-6248-9DA7-B1AC61EB5160}"/>
              </a:ext>
            </a:extLst>
          </p:cNvPr>
          <p:cNvSpPr>
            <a:spLocks noGrp="1"/>
          </p:cNvSpPr>
          <p:nvPr>
            <p:ph type="dt" sz="half" idx="10"/>
          </p:nvPr>
        </p:nvSpPr>
        <p:spPr/>
        <p:txBody>
          <a:bodyPr/>
          <a:lstStyle/>
          <a:p>
            <a:fld id="{642419AF-9166-AD42-AA36-007B9197EC10}" type="datetimeFigureOut">
              <a:rPr lang="en-US" smtClean="0"/>
              <a:t>2/25/2020</a:t>
            </a:fld>
            <a:endParaRPr lang="en-US"/>
          </a:p>
        </p:txBody>
      </p:sp>
      <p:sp>
        <p:nvSpPr>
          <p:cNvPr id="5" name="Footer Placeholder 4">
            <a:extLst>
              <a:ext uri="{FF2B5EF4-FFF2-40B4-BE49-F238E27FC236}">
                <a16:creationId xmlns:a16="http://schemas.microsoft.com/office/drawing/2014/main" xmlns="" id="{8C417FB6-23D2-214B-ABEE-7AACE72B61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494AEDD-6B57-0541-8420-BE3E2E9F9A25}"/>
              </a:ext>
            </a:extLst>
          </p:cNvPr>
          <p:cNvSpPr>
            <a:spLocks noGrp="1"/>
          </p:cNvSpPr>
          <p:nvPr>
            <p:ph type="sldNum" sz="quarter" idx="12"/>
          </p:nvPr>
        </p:nvSpPr>
        <p:spPr/>
        <p:txBody>
          <a:bodyPr/>
          <a:lstStyle/>
          <a:p>
            <a:fld id="{DD3F121B-8D58-AE49-A9D4-19BE49A9FD71}" type="slidenum">
              <a:rPr lang="en-US" smtClean="0"/>
              <a:t>‹#›</a:t>
            </a:fld>
            <a:endParaRPr lang="en-US"/>
          </a:p>
        </p:txBody>
      </p:sp>
    </p:spTree>
    <p:extLst>
      <p:ext uri="{BB962C8B-B14F-4D97-AF65-F5344CB8AC3E}">
        <p14:creationId xmlns:p14="http://schemas.microsoft.com/office/powerpoint/2010/main" val="1626649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8D86C7-E364-A64B-A8D5-4461D1B23C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A3F448FE-55AF-4145-8D71-A461C8821D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2AF399-E6FC-694C-9FF7-412B51B14C42}"/>
              </a:ext>
            </a:extLst>
          </p:cNvPr>
          <p:cNvSpPr>
            <a:spLocks noGrp="1"/>
          </p:cNvSpPr>
          <p:nvPr>
            <p:ph type="dt" sz="half" idx="10"/>
          </p:nvPr>
        </p:nvSpPr>
        <p:spPr/>
        <p:txBody>
          <a:bodyPr/>
          <a:lstStyle/>
          <a:p>
            <a:fld id="{642419AF-9166-AD42-AA36-007B9197EC10}" type="datetimeFigureOut">
              <a:rPr lang="en-US" smtClean="0"/>
              <a:t>2/25/2020</a:t>
            </a:fld>
            <a:endParaRPr lang="en-US"/>
          </a:p>
        </p:txBody>
      </p:sp>
      <p:sp>
        <p:nvSpPr>
          <p:cNvPr id="5" name="Footer Placeholder 4">
            <a:extLst>
              <a:ext uri="{FF2B5EF4-FFF2-40B4-BE49-F238E27FC236}">
                <a16:creationId xmlns:a16="http://schemas.microsoft.com/office/drawing/2014/main" xmlns="" id="{F4C04DF2-08D2-0247-BF41-B37095A65B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FE032EB-D0BC-934C-9E6C-CB4F04409C3F}"/>
              </a:ext>
            </a:extLst>
          </p:cNvPr>
          <p:cNvSpPr>
            <a:spLocks noGrp="1"/>
          </p:cNvSpPr>
          <p:nvPr>
            <p:ph type="sldNum" sz="quarter" idx="12"/>
          </p:nvPr>
        </p:nvSpPr>
        <p:spPr/>
        <p:txBody>
          <a:bodyPr/>
          <a:lstStyle/>
          <a:p>
            <a:fld id="{DD3F121B-8D58-AE49-A9D4-19BE49A9FD71}" type="slidenum">
              <a:rPr lang="en-US" smtClean="0"/>
              <a:t>‹#›</a:t>
            </a:fld>
            <a:endParaRPr lang="en-US"/>
          </a:p>
        </p:txBody>
      </p:sp>
    </p:spTree>
    <p:extLst>
      <p:ext uri="{BB962C8B-B14F-4D97-AF65-F5344CB8AC3E}">
        <p14:creationId xmlns:p14="http://schemas.microsoft.com/office/powerpoint/2010/main" val="2399147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8F21B0-D3F8-284C-90C4-83DFB55DCFF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1BD138F-FBD7-074E-AA6E-EBBE159B63F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DCBA6E3-D397-6D42-B41C-F6311C89B5F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CC85518-D2F4-BD40-8CFA-4FB489721CA7}"/>
              </a:ext>
            </a:extLst>
          </p:cNvPr>
          <p:cNvSpPr>
            <a:spLocks noGrp="1"/>
          </p:cNvSpPr>
          <p:nvPr>
            <p:ph type="dt" sz="half" idx="10"/>
          </p:nvPr>
        </p:nvSpPr>
        <p:spPr/>
        <p:txBody>
          <a:bodyPr/>
          <a:lstStyle/>
          <a:p>
            <a:fld id="{642419AF-9166-AD42-AA36-007B9197EC10}" type="datetimeFigureOut">
              <a:rPr lang="en-US" smtClean="0"/>
              <a:t>2/25/2020</a:t>
            </a:fld>
            <a:endParaRPr lang="en-US"/>
          </a:p>
        </p:txBody>
      </p:sp>
      <p:sp>
        <p:nvSpPr>
          <p:cNvPr id="6" name="Footer Placeholder 5">
            <a:extLst>
              <a:ext uri="{FF2B5EF4-FFF2-40B4-BE49-F238E27FC236}">
                <a16:creationId xmlns:a16="http://schemas.microsoft.com/office/drawing/2014/main" xmlns="" id="{3DCCCA33-176C-864D-973F-12176A6C26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F29BA87-B403-5444-A4FB-86DE18C93A76}"/>
              </a:ext>
            </a:extLst>
          </p:cNvPr>
          <p:cNvSpPr>
            <a:spLocks noGrp="1"/>
          </p:cNvSpPr>
          <p:nvPr>
            <p:ph type="sldNum" sz="quarter" idx="12"/>
          </p:nvPr>
        </p:nvSpPr>
        <p:spPr/>
        <p:txBody>
          <a:bodyPr/>
          <a:lstStyle/>
          <a:p>
            <a:fld id="{DD3F121B-8D58-AE49-A9D4-19BE49A9FD71}" type="slidenum">
              <a:rPr lang="en-US" smtClean="0"/>
              <a:t>‹#›</a:t>
            </a:fld>
            <a:endParaRPr lang="en-US"/>
          </a:p>
        </p:txBody>
      </p:sp>
    </p:spTree>
    <p:extLst>
      <p:ext uri="{BB962C8B-B14F-4D97-AF65-F5344CB8AC3E}">
        <p14:creationId xmlns:p14="http://schemas.microsoft.com/office/powerpoint/2010/main" val="3403066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94FD52D-8FBE-3D43-9991-AD35D6380D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279A56F1-F4E6-7848-805A-6DF4F64D5A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D8EBA1E-F22F-6649-84E1-15C0962BD7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C99FE84D-7BFF-014D-91EF-6A8D1FE19E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02C4655-8B3D-BA4C-8F8D-9782C69F27C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DB14A1C-FD62-D148-92A8-8213D138C78C}"/>
              </a:ext>
            </a:extLst>
          </p:cNvPr>
          <p:cNvSpPr>
            <a:spLocks noGrp="1"/>
          </p:cNvSpPr>
          <p:nvPr>
            <p:ph type="dt" sz="half" idx="10"/>
          </p:nvPr>
        </p:nvSpPr>
        <p:spPr/>
        <p:txBody>
          <a:bodyPr/>
          <a:lstStyle/>
          <a:p>
            <a:fld id="{642419AF-9166-AD42-AA36-007B9197EC10}" type="datetimeFigureOut">
              <a:rPr lang="en-US" smtClean="0"/>
              <a:t>2/25/2020</a:t>
            </a:fld>
            <a:endParaRPr lang="en-US"/>
          </a:p>
        </p:txBody>
      </p:sp>
      <p:sp>
        <p:nvSpPr>
          <p:cNvPr id="8" name="Footer Placeholder 7">
            <a:extLst>
              <a:ext uri="{FF2B5EF4-FFF2-40B4-BE49-F238E27FC236}">
                <a16:creationId xmlns:a16="http://schemas.microsoft.com/office/drawing/2014/main" xmlns="" id="{1AA9533F-05CA-3F4E-AAE3-06DF329005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298C9622-8E2E-B342-9749-7CBAE1E148BE}"/>
              </a:ext>
            </a:extLst>
          </p:cNvPr>
          <p:cNvSpPr>
            <a:spLocks noGrp="1"/>
          </p:cNvSpPr>
          <p:nvPr>
            <p:ph type="sldNum" sz="quarter" idx="12"/>
          </p:nvPr>
        </p:nvSpPr>
        <p:spPr/>
        <p:txBody>
          <a:bodyPr/>
          <a:lstStyle/>
          <a:p>
            <a:fld id="{DD3F121B-8D58-AE49-A9D4-19BE49A9FD71}" type="slidenum">
              <a:rPr lang="en-US" smtClean="0"/>
              <a:t>‹#›</a:t>
            </a:fld>
            <a:endParaRPr lang="en-US"/>
          </a:p>
        </p:txBody>
      </p:sp>
    </p:spTree>
    <p:extLst>
      <p:ext uri="{BB962C8B-B14F-4D97-AF65-F5344CB8AC3E}">
        <p14:creationId xmlns:p14="http://schemas.microsoft.com/office/powerpoint/2010/main" val="2087504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4DA49-6BE2-7749-8476-2C379ACAD2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FFD318F-3F70-BD4E-B4C6-5A23A9B91B5E}"/>
              </a:ext>
            </a:extLst>
          </p:cNvPr>
          <p:cNvSpPr>
            <a:spLocks noGrp="1"/>
          </p:cNvSpPr>
          <p:nvPr>
            <p:ph type="dt" sz="half" idx="10"/>
          </p:nvPr>
        </p:nvSpPr>
        <p:spPr/>
        <p:txBody>
          <a:bodyPr/>
          <a:lstStyle/>
          <a:p>
            <a:fld id="{642419AF-9166-AD42-AA36-007B9197EC10}" type="datetimeFigureOut">
              <a:rPr lang="en-US" smtClean="0"/>
              <a:t>2/25/2020</a:t>
            </a:fld>
            <a:endParaRPr lang="en-US"/>
          </a:p>
        </p:txBody>
      </p:sp>
      <p:sp>
        <p:nvSpPr>
          <p:cNvPr id="4" name="Footer Placeholder 3">
            <a:extLst>
              <a:ext uri="{FF2B5EF4-FFF2-40B4-BE49-F238E27FC236}">
                <a16:creationId xmlns:a16="http://schemas.microsoft.com/office/drawing/2014/main" xmlns="" id="{B4047397-3794-CB4D-90EA-477E67A566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51CF661D-D866-CB4F-BFA9-64121C489352}"/>
              </a:ext>
            </a:extLst>
          </p:cNvPr>
          <p:cNvSpPr>
            <a:spLocks noGrp="1"/>
          </p:cNvSpPr>
          <p:nvPr>
            <p:ph type="sldNum" sz="quarter" idx="12"/>
          </p:nvPr>
        </p:nvSpPr>
        <p:spPr/>
        <p:txBody>
          <a:bodyPr/>
          <a:lstStyle/>
          <a:p>
            <a:fld id="{DD3F121B-8D58-AE49-A9D4-19BE49A9FD71}" type="slidenum">
              <a:rPr lang="en-US" smtClean="0"/>
              <a:t>‹#›</a:t>
            </a:fld>
            <a:endParaRPr lang="en-US"/>
          </a:p>
        </p:txBody>
      </p:sp>
    </p:spTree>
    <p:extLst>
      <p:ext uri="{BB962C8B-B14F-4D97-AF65-F5344CB8AC3E}">
        <p14:creationId xmlns:p14="http://schemas.microsoft.com/office/powerpoint/2010/main" val="2926764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F81D13E-C6C6-9C49-9CCA-8EFD098B071F}"/>
              </a:ext>
            </a:extLst>
          </p:cNvPr>
          <p:cNvSpPr>
            <a:spLocks noGrp="1"/>
          </p:cNvSpPr>
          <p:nvPr>
            <p:ph type="dt" sz="half" idx="10"/>
          </p:nvPr>
        </p:nvSpPr>
        <p:spPr/>
        <p:txBody>
          <a:bodyPr/>
          <a:lstStyle/>
          <a:p>
            <a:fld id="{642419AF-9166-AD42-AA36-007B9197EC10}" type="datetimeFigureOut">
              <a:rPr lang="en-US" smtClean="0"/>
              <a:t>2/25/2020</a:t>
            </a:fld>
            <a:endParaRPr lang="en-US"/>
          </a:p>
        </p:txBody>
      </p:sp>
      <p:sp>
        <p:nvSpPr>
          <p:cNvPr id="3" name="Footer Placeholder 2">
            <a:extLst>
              <a:ext uri="{FF2B5EF4-FFF2-40B4-BE49-F238E27FC236}">
                <a16:creationId xmlns:a16="http://schemas.microsoft.com/office/drawing/2014/main" xmlns="" id="{9E5C8AE6-4AA2-1041-BEBB-E22A5BF76E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7D9D564B-987C-F34A-A5C1-48B139C4093D}"/>
              </a:ext>
            </a:extLst>
          </p:cNvPr>
          <p:cNvSpPr>
            <a:spLocks noGrp="1"/>
          </p:cNvSpPr>
          <p:nvPr>
            <p:ph type="sldNum" sz="quarter" idx="12"/>
          </p:nvPr>
        </p:nvSpPr>
        <p:spPr/>
        <p:txBody>
          <a:bodyPr/>
          <a:lstStyle/>
          <a:p>
            <a:fld id="{DD3F121B-8D58-AE49-A9D4-19BE49A9FD71}" type="slidenum">
              <a:rPr lang="en-US" smtClean="0"/>
              <a:t>‹#›</a:t>
            </a:fld>
            <a:endParaRPr lang="en-US"/>
          </a:p>
        </p:txBody>
      </p:sp>
    </p:spTree>
    <p:extLst>
      <p:ext uri="{BB962C8B-B14F-4D97-AF65-F5344CB8AC3E}">
        <p14:creationId xmlns:p14="http://schemas.microsoft.com/office/powerpoint/2010/main" val="1051588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A7A00B2-4D94-C84B-AC4E-3E0763D17D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EE1DE20E-EA91-D14D-BCCC-8D6AC4D018C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E0CD8CB-9987-4947-816C-89F28B3DC7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B92003B-3B53-DF48-865C-51015F3AD846}"/>
              </a:ext>
            </a:extLst>
          </p:cNvPr>
          <p:cNvSpPr>
            <a:spLocks noGrp="1"/>
          </p:cNvSpPr>
          <p:nvPr>
            <p:ph type="dt" sz="half" idx="10"/>
          </p:nvPr>
        </p:nvSpPr>
        <p:spPr/>
        <p:txBody>
          <a:bodyPr/>
          <a:lstStyle/>
          <a:p>
            <a:fld id="{642419AF-9166-AD42-AA36-007B9197EC10}" type="datetimeFigureOut">
              <a:rPr lang="en-US" smtClean="0"/>
              <a:t>2/25/2020</a:t>
            </a:fld>
            <a:endParaRPr lang="en-US"/>
          </a:p>
        </p:txBody>
      </p:sp>
      <p:sp>
        <p:nvSpPr>
          <p:cNvPr id="6" name="Footer Placeholder 5">
            <a:extLst>
              <a:ext uri="{FF2B5EF4-FFF2-40B4-BE49-F238E27FC236}">
                <a16:creationId xmlns:a16="http://schemas.microsoft.com/office/drawing/2014/main" xmlns="" id="{AB595A87-B075-E54C-852C-7FA0B71AD4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DBF8EFF-5953-2046-84B9-56BF86EE280C}"/>
              </a:ext>
            </a:extLst>
          </p:cNvPr>
          <p:cNvSpPr>
            <a:spLocks noGrp="1"/>
          </p:cNvSpPr>
          <p:nvPr>
            <p:ph type="sldNum" sz="quarter" idx="12"/>
          </p:nvPr>
        </p:nvSpPr>
        <p:spPr/>
        <p:txBody>
          <a:bodyPr/>
          <a:lstStyle/>
          <a:p>
            <a:fld id="{DD3F121B-8D58-AE49-A9D4-19BE49A9FD71}" type="slidenum">
              <a:rPr lang="en-US" smtClean="0"/>
              <a:t>‹#›</a:t>
            </a:fld>
            <a:endParaRPr lang="en-US"/>
          </a:p>
        </p:txBody>
      </p:sp>
    </p:spTree>
    <p:extLst>
      <p:ext uri="{BB962C8B-B14F-4D97-AF65-F5344CB8AC3E}">
        <p14:creationId xmlns:p14="http://schemas.microsoft.com/office/powerpoint/2010/main" val="32076355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33358-CD98-8D4C-8B85-12B25DB009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011398A-4F26-4C4F-870F-E726FAA3D7F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4A76258-B7DA-944D-A9A2-8A6828182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7C1CFCFB-350C-3047-87DF-48B12407CD85}"/>
              </a:ext>
            </a:extLst>
          </p:cNvPr>
          <p:cNvSpPr>
            <a:spLocks noGrp="1"/>
          </p:cNvSpPr>
          <p:nvPr>
            <p:ph type="dt" sz="half" idx="10"/>
          </p:nvPr>
        </p:nvSpPr>
        <p:spPr/>
        <p:txBody>
          <a:bodyPr/>
          <a:lstStyle/>
          <a:p>
            <a:fld id="{642419AF-9166-AD42-AA36-007B9197EC10}" type="datetimeFigureOut">
              <a:rPr lang="en-US" smtClean="0"/>
              <a:t>2/25/2020</a:t>
            </a:fld>
            <a:endParaRPr lang="en-US"/>
          </a:p>
        </p:txBody>
      </p:sp>
      <p:sp>
        <p:nvSpPr>
          <p:cNvPr id="6" name="Footer Placeholder 5">
            <a:extLst>
              <a:ext uri="{FF2B5EF4-FFF2-40B4-BE49-F238E27FC236}">
                <a16:creationId xmlns:a16="http://schemas.microsoft.com/office/drawing/2014/main" xmlns="" id="{4E885696-0AE9-7E4D-AE8B-4330A6A99F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3D43611-874E-2249-AB80-2A52793A4DDD}"/>
              </a:ext>
            </a:extLst>
          </p:cNvPr>
          <p:cNvSpPr>
            <a:spLocks noGrp="1"/>
          </p:cNvSpPr>
          <p:nvPr>
            <p:ph type="sldNum" sz="quarter" idx="12"/>
          </p:nvPr>
        </p:nvSpPr>
        <p:spPr/>
        <p:txBody>
          <a:bodyPr/>
          <a:lstStyle/>
          <a:p>
            <a:fld id="{DD3F121B-8D58-AE49-A9D4-19BE49A9FD71}" type="slidenum">
              <a:rPr lang="en-US" smtClean="0"/>
              <a:t>‹#›</a:t>
            </a:fld>
            <a:endParaRPr lang="en-US"/>
          </a:p>
        </p:txBody>
      </p:sp>
    </p:spTree>
    <p:extLst>
      <p:ext uri="{BB962C8B-B14F-4D97-AF65-F5344CB8AC3E}">
        <p14:creationId xmlns:p14="http://schemas.microsoft.com/office/powerpoint/2010/main" val="2759460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2A35E072-B48A-144E-90D3-532138829D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BEAC7F05-C479-824A-8D58-8454EA26CED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54F00CE-1090-1E47-B57B-444FFDEC1E9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419AF-9166-AD42-AA36-007B9197EC10}" type="datetimeFigureOut">
              <a:rPr lang="en-US" smtClean="0"/>
              <a:t>2/25/2020</a:t>
            </a:fld>
            <a:endParaRPr lang="en-US"/>
          </a:p>
        </p:txBody>
      </p:sp>
      <p:sp>
        <p:nvSpPr>
          <p:cNvPr id="5" name="Footer Placeholder 4">
            <a:extLst>
              <a:ext uri="{FF2B5EF4-FFF2-40B4-BE49-F238E27FC236}">
                <a16:creationId xmlns:a16="http://schemas.microsoft.com/office/drawing/2014/main" xmlns="" id="{66D475BD-92D2-4842-998B-F1BFFE951B2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FF2D8495-3DD1-E549-8C92-4C2324BC0D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3F121B-8D58-AE49-A9D4-19BE49A9FD71}" type="slidenum">
              <a:rPr lang="en-US" smtClean="0"/>
              <a:t>‹#›</a:t>
            </a:fld>
            <a:endParaRPr lang="en-US"/>
          </a:p>
        </p:txBody>
      </p:sp>
    </p:spTree>
    <p:extLst>
      <p:ext uri="{BB962C8B-B14F-4D97-AF65-F5344CB8AC3E}">
        <p14:creationId xmlns:p14="http://schemas.microsoft.com/office/powerpoint/2010/main" val="29347319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image" Target="../media/image7.gif"/><Relationship Id="rId1" Type="http://schemas.openxmlformats.org/officeDocument/2006/relationships/slideLayout" Target="../slideLayouts/slideLayout7.xml"/><Relationship Id="rId5" Type="http://schemas.openxmlformats.org/officeDocument/2006/relationships/image" Target="../media/image10.gif"/><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6CEE8AE-C002-4D18-B2F4-DF59D87B48B2}"/>
              </a:ext>
            </a:extLst>
          </p:cNvPr>
          <p:cNvPicPr>
            <a:picLocks noChangeAspect="1"/>
          </p:cNvPicPr>
          <p:nvPr/>
        </p:nvPicPr>
        <p:blipFill rotWithShape="1">
          <a:blip r:embed="rId2"/>
          <a:srcRect b="14773"/>
          <a:stretch/>
        </p:blipFill>
        <p:spPr>
          <a:xfrm>
            <a:off x="20" y="10"/>
            <a:ext cx="12191980" cy="6857990"/>
          </a:xfrm>
          <a:prstGeom prst="rect">
            <a:avLst/>
          </a:prstGeom>
        </p:spPr>
      </p:pic>
      <p:sp>
        <p:nvSpPr>
          <p:cNvPr id="2" name="Title 1">
            <a:extLst>
              <a:ext uri="{FF2B5EF4-FFF2-40B4-BE49-F238E27FC236}">
                <a16:creationId xmlns:a16="http://schemas.microsoft.com/office/drawing/2014/main" xmlns="" id="{7FDE5612-CA6A-C449-84E8-C4896FF2F18D}"/>
              </a:ext>
            </a:extLst>
          </p:cNvPr>
          <p:cNvSpPr>
            <a:spLocks noGrp="1"/>
          </p:cNvSpPr>
          <p:nvPr>
            <p:ph type="ctrTitle"/>
          </p:nvPr>
        </p:nvSpPr>
        <p:spPr>
          <a:xfrm>
            <a:off x="662757" y="757415"/>
            <a:ext cx="10425830" cy="5343180"/>
          </a:xfrm>
        </p:spPr>
        <p:txBody>
          <a:bodyPr>
            <a:noAutofit/>
          </a:bodyPr>
          <a:lstStyle/>
          <a:p>
            <a:r>
              <a:rPr lang="en-US" sz="9600" b="1" dirty="0">
                <a:solidFill>
                  <a:schemeClr val="tx1"/>
                </a:solidFill>
              </a:rPr>
              <a:t>Community </a:t>
            </a:r>
            <a:r>
              <a:rPr lang="en-US" sz="9600" b="1" dirty="0" smtClean="0">
                <a:solidFill>
                  <a:schemeClr val="tx1"/>
                </a:solidFill>
              </a:rPr>
              <a:t>Ecology:</a:t>
            </a:r>
            <a:br>
              <a:rPr lang="en-US" sz="9600" b="1" dirty="0" smtClean="0">
                <a:solidFill>
                  <a:schemeClr val="tx1"/>
                </a:solidFill>
              </a:rPr>
            </a:br>
            <a:r>
              <a:rPr lang="en-US" sz="8000" b="1" dirty="0" smtClean="0"/>
              <a:t>Niche</a:t>
            </a:r>
            <a:br>
              <a:rPr lang="en-US" sz="8000" b="1" dirty="0" smtClean="0"/>
            </a:br>
            <a:r>
              <a:rPr lang="en-US" sz="8000" b="1" dirty="0" smtClean="0"/>
              <a:t>Symbiosis</a:t>
            </a:r>
            <a:br>
              <a:rPr lang="en-US" sz="8000" b="1" dirty="0" smtClean="0"/>
            </a:br>
            <a:r>
              <a:rPr lang="en-US" sz="8000" b="1" dirty="0" smtClean="0"/>
              <a:t>Predator/Prey</a:t>
            </a:r>
            <a:endParaRPr lang="en-US" sz="8000" b="1" dirty="0">
              <a:solidFill>
                <a:schemeClr val="tx1"/>
              </a:solidFill>
            </a:endParaRPr>
          </a:p>
        </p:txBody>
      </p:sp>
    </p:spTree>
    <p:extLst>
      <p:ext uri="{BB962C8B-B14F-4D97-AF65-F5344CB8AC3E}">
        <p14:creationId xmlns:p14="http://schemas.microsoft.com/office/powerpoint/2010/main" val="33909776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080D43-3555-D047-B7AF-892304DA0B98}"/>
              </a:ext>
            </a:extLst>
          </p:cNvPr>
          <p:cNvSpPr>
            <a:spLocks noGrp="1"/>
          </p:cNvSpPr>
          <p:nvPr>
            <p:ph type="title"/>
          </p:nvPr>
        </p:nvSpPr>
        <p:spPr>
          <a:xfrm>
            <a:off x="838200" y="0"/>
            <a:ext cx="10515600" cy="1325563"/>
          </a:xfrm>
        </p:spPr>
        <p:txBody>
          <a:bodyPr>
            <a:normAutofit/>
          </a:bodyPr>
          <a:lstStyle/>
          <a:p>
            <a:pPr algn="ctr"/>
            <a:r>
              <a:rPr lang="en-US" sz="6600" dirty="0" smtClean="0"/>
              <a:t>Predator/Prey Relationship</a:t>
            </a:r>
            <a:endParaRPr lang="en-US" sz="6600" dirty="0"/>
          </a:p>
        </p:txBody>
      </p:sp>
      <p:sp>
        <p:nvSpPr>
          <p:cNvPr id="3" name="Content Placeholder 2">
            <a:extLst>
              <a:ext uri="{FF2B5EF4-FFF2-40B4-BE49-F238E27FC236}">
                <a16:creationId xmlns:a16="http://schemas.microsoft.com/office/drawing/2014/main" xmlns="" id="{B8B882F3-366C-634F-B33B-0066758F3D8B}"/>
              </a:ext>
            </a:extLst>
          </p:cNvPr>
          <p:cNvSpPr>
            <a:spLocks noGrp="1"/>
          </p:cNvSpPr>
          <p:nvPr>
            <p:ph idx="1"/>
          </p:nvPr>
        </p:nvSpPr>
        <p:spPr>
          <a:xfrm>
            <a:off x="319489" y="1084760"/>
            <a:ext cx="11633812" cy="4351338"/>
          </a:xfrm>
        </p:spPr>
        <p:txBody>
          <a:bodyPr/>
          <a:lstStyle/>
          <a:p>
            <a:pPr marL="0" indent="0">
              <a:buNone/>
            </a:pPr>
            <a:r>
              <a:rPr lang="en-US" sz="3600" dirty="0" smtClean="0"/>
              <a:t>Key factors: </a:t>
            </a:r>
          </a:p>
          <a:p>
            <a:pPr marL="0" indent="0">
              <a:buNone/>
            </a:pPr>
            <a:r>
              <a:rPr lang="en-US" sz="3600" dirty="0"/>
              <a:t>	</a:t>
            </a:r>
            <a:r>
              <a:rPr lang="en-US" sz="3600" dirty="0" smtClean="0"/>
              <a:t>1) Population control</a:t>
            </a:r>
          </a:p>
          <a:p>
            <a:pPr marL="0" indent="0">
              <a:buNone/>
            </a:pPr>
            <a:r>
              <a:rPr lang="en-US" sz="3600" dirty="0"/>
              <a:t>	</a:t>
            </a:r>
            <a:r>
              <a:rPr lang="en-US" sz="3600" dirty="0" smtClean="0"/>
              <a:t>2) Drive evolution…survival of the fittest</a:t>
            </a:r>
          </a:p>
          <a:p>
            <a:pPr marL="0" indent="0">
              <a:buNone/>
            </a:pPr>
            <a:r>
              <a:rPr lang="en-US" sz="3600" dirty="0"/>
              <a:t>	</a:t>
            </a:r>
            <a:r>
              <a:rPr lang="en-US" sz="3600" dirty="0" smtClean="0"/>
              <a:t>	Affects: </a:t>
            </a:r>
            <a:r>
              <a:rPr lang="en-US" sz="3600" u="sng" dirty="0" smtClean="0"/>
              <a:t>coloration, mimicry, behavior</a:t>
            </a:r>
            <a:endParaRPr lang="en-US" sz="3600" u="sng" dirty="0"/>
          </a:p>
        </p:txBody>
      </p:sp>
      <p:pic>
        <p:nvPicPr>
          <p:cNvPr id="3074" name="Picture 2" descr="Image result for predator prey grap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0486" y="3623421"/>
            <a:ext cx="5420299" cy="271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8496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Image result for camouflage pre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4382" y="241208"/>
            <a:ext cx="4331370" cy="288758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camouflage pr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941" y="3370422"/>
            <a:ext cx="5107013" cy="315198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Image result for best animal camoufl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0548" y="164092"/>
            <a:ext cx="4052150" cy="3041815"/>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Image result for camouflage predat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0548" y="3370422"/>
            <a:ext cx="4481179" cy="3360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5611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nodeType="withEffect">
                                  <p:stCondLst>
                                    <p:cond delay="0"/>
                                  </p:stCondLst>
                                  <p:childTnLst>
                                    <p:set>
                                      <p:cBhvr>
                                        <p:cTn id="9" dur="1" fill="hold">
                                          <p:stCondLst>
                                            <p:cond delay="0"/>
                                          </p:stCondLst>
                                        </p:cTn>
                                        <p:tgtEl>
                                          <p:spTgt spid="4100"/>
                                        </p:tgtEl>
                                        <p:attrNameLst>
                                          <p:attrName>style.visibility</p:attrName>
                                        </p:attrNameLst>
                                      </p:cBhvr>
                                      <p:to>
                                        <p:strVal val="visible"/>
                                      </p:to>
                                    </p:set>
                                    <p:animEffect transition="in" filter="wipe(down)">
                                      <p:cBhvr>
                                        <p:cTn id="10" dur="500"/>
                                        <p:tgtEl>
                                          <p:spTgt spid="4100"/>
                                        </p:tgtEl>
                                      </p:cBhvr>
                                    </p:animEffect>
                                  </p:childTnLst>
                                </p:cTn>
                              </p:par>
                              <p:par>
                                <p:cTn id="11" presetID="22" presetClass="entr" presetSubtype="4" fill="hold" nodeType="withEffect">
                                  <p:stCondLst>
                                    <p:cond delay="0"/>
                                  </p:stCondLst>
                                  <p:childTnLst>
                                    <p:set>
                                      <p:cBhvr>
                                        <p:cTn id="12" dur="1" fill="hold">
                                          <p:stCondLst>
                                            <p:cond delay="0"/>
                                          </p:stCondLst>
                                        </p:cTn>
                                        <p:tgtEl>
                                          <p:spTgt spid="4106"/>
                                        </p:tgtEl>
                                        <p:attrNameLst>
                                          <p:attrName>style.visibility</p:attrName>
                                        </p:attrNameLst>
                                      </p:cBhvr>
                                      <p:to>
                                        <p:strVal val="visible"/>
                                      </p:to>
                                    </p:set>
                                    <p:animEffect transition="in" filter="wipe(down)">
                                      <p:cBhvr>
                                        <p:cTn id="13" dur="500"/>
                                        <p:tgtEl>
                                          <p:spTgt spid="4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Image result for best animal camoufl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687" y="80667"/>
            <a:ext cx="3065467" cy="216993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Image result for mimic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72699" y="3684075"/>
            <a:ext cx="4220753" cy="234215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4" descr="Image result for mimic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3186" y="2400109"/>
            <a:ext cx="3006266" cy="441737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mimicr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72699" y="80667"/>
            <a:ext cx="2978915" cy="231944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mimic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7" y="3684075"/>
            <a:ext cx="3779447" cy="2124948"/>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mage result for mimicr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93804" y="80667"/>
            <a:ext cx="3137245" cy="2240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61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 calcmode="lin" valueType="num">
                                      <p:cBhvr>
                                        <p:cTn id="13" dur="1000" fill="hold"/>
                                        <p:tgtEl>
                                          <p:spTgt spid="5126"/>
                                        </p:tgtEl>
                                        <p:attrNameLst>
                                          <p:attrName>ppt_w</p:attrName>
                                        </p:attrNameLst>
                                      </p:cBhvr>
                                      <p:tavLst>
                                        <p:tav tm="0">
                                          <p:val>
                                            <p:fltVal val="0"/>
                                          </p:val>
                                        </p:tav>
                                        <p:tav tm="100000">
                                          <p:val>
                                            <p:strVal val="#ppt_w"/>
                                          </p:val>
                                        </p:tav>
                                      </p:tavLst>
                                    </p:anim>
                                    <p:anim calcmode="lin" valueType="num">
                                      <p:cBhvr>
                                        <p:cTn id="14" dur="1000" fill="hold"/>
                                        <p:tgtEl>
                                          <p:spTgt spid="5126"/>
                                        </p:tgtEl>
                                        <p:attrNameLst>
                                          <p:attrName>ppt_h</p:attrName>
                                        </p:attrNameLst>
                                      </p:cBhvr>
                                      <p:tavLst>
                                        <p:tav tm="0">
                                          <p:val>
                                            <p:fltVal val="0"/>
                                          </p:val>
                                        </p:tav>
                                        <p:tav tm="100000">
                                          <p:val>
                                            <p:strVal val="#ppt_h"/>
                                          </p:val>
                                        </p:tav>
                                      </p:tavLst>
                                    </p:anim>
                                    <p:anim calcmode="lin" valueType="num">
                                      <p:cBhvr>
                                        <p:cTn id="15" dur="1000" fill="hold"/>
                                        <p:tgtEl>
                                          <p:spTgt spid="5126"/>
                                        </p:tgtEl>
                                        <p:attrNameLst>
                                          <p:attrName>style.rotation</p:attrName>
                                        </p:attrNameLst>
                                      </p:cBhvr>
                                      <p:tavLst>
                                        <p:tav tm="0">
                                          <p:val>
                                            <p:fltVal val="90"/>
                                          </p:val>
                                        </p:tav>
                                        <p:tav tm="100000">
                                          <p:val>
                                            <p:fltVal val="0"/>
                                          </p:val>
                                        </p:tav>
                                      </p:tavLst>
                                    </p:anim>
                                    <p:animEffect transition="in" filter="fade">
                                      <p:cBhvr>
                                        <p:cTn id="16" dur="1000"/>
                                        <p:tgtEl>
                                          <p:spTgt spid="5126"/>
                                        </p:tgtEl>
                                      </p:cBhvr>
                                    </p:animEffect>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5122"/>
                                        </p:tgtEl>
                                        <p:attrNameLst>
                                          <p:attrName>style.visibility</p:attrName>
                                        </p:attrNameLst>
                                      </p:cBhvr>
                                      <p:to>
                                        <p:strVal val="visible"/>
                                      </p:to>
                                    </p:set>
                                    <p:anim calcmode="lin" valueType="num">
                                      <p:cBhvr>
                                        <p:cTn id="21" dur="1000" fill="hold"/>
                                        <p:tgtEl>
                                          <p:spTgt spid="5122"/>
                                        </p:tgtEl>
                                        <p:attrNameLst>
                                          <p:attrName>ppt_w</p:attrName>
                                        </p:attrNameLst>
                                      </p:cBhvr>
                                      <p:tavLst>
                                        <p:tav tm="0">
                                          <p:val>
                                            <p:fltVal val="0"/>
                                          </p:val>
                                        </p:tav>
                                        <p:tav tm="100000">
                                          <p:val>
                                            <p:strVal val="#ppt_w"/>
                                          </p:val>
                                        </p:tav>
                                      </p:tavLst>
                                    </p:anim>
                                    <p:anim calcmode="lin" valueType="num">
                                      <p:cBhvr>
                                        <p:cTn id="22" dur="1000" fill="hold"/>
                                        <p:tgtEl>
                                          <p:spTgt spid="5122"/>
                                        </p:tgtEl>
                                        <p:attrNameLst>
                                          <p:attrName>ppt_h</p:attrName>
                                        </p:attrNameLst>
                                      </p:cBhvr>
                                      <p:tavLst>
                                        <p:tav tm="0">
                                          <p:val>
                                            <p:fltVal val="0"/>
                                          </p:val>
                                        </p:tav>
                                        <p:tav tm="100000">
                                          <p:val>
                                            <p:strVal val="#ppt_h"/>
                                          </p:val>
                                        </p:tav>
                                      </p:tavLst>
                                    </p:anim>
                                    <p:anim calcmode="lin" valueType="num">
                                      <p:cBhvr>
                                        <p:cTn id="23" dur="1000" fill="hold"/>
                                        <p:tgtEl>
                                          <p:spTgt spid="5122"/>
                                        </p:tgtEl>
                                        <p:attrNameLst>
                                          <p:attrName>style.rotation</p:attrName>
                                        </p:attrNameLst>
                                      </p:cBhvr>
                                      <p:tavLst>
                                        <p:tav tm="0">
                                          <p:val>
                                            <p:fltVal val="90"/>
                                          </p:val>
                                        </p:tav>
                                        <p:tav tm="100000">
                                          <p:val>
                                            <p:fltVal val="0"/>
                                          </p:val>
                                        </p:tav>
                                      </p:tavLst>
                                    </p:anim>
                                    <p:animEffect transition="in" filter="fade">
                                      <p:cBhvr>
                                        <p:cTn id="24" dur="1000"/>
                                        <p:tgtEl>
                                          <p:spTgt spid="5122"/>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5124"/>
                                        </p:tgtEl>
                                        <p:attrNameLst>
                                          <p:attrName>style.visibility</p:attrName>
                                        </p:attrNameLst>
                                      </p:cBhvr>
                                      <p:to>
                                        <p:strVal val="visible"/>
                                      </p:to>
                                    </p:set>
                                    <p:anim calcmode="lin" valueType="num">
                                      <p:cBhvr>
                                        <p:cTn id="29" dur="1000" fill="hold"/>
                                        <p:tgtEl>
                                          <p:spTgt spid="5124"/>
                                        </p:tgtEl>
                                        <p:attrNameLst>
                                          <p:attrName>ppt_w</p:attrName>
                                        </p:attrNameLst>
                                      </p:cBhvr>
                                      <p:tavLst>
                                        <p:tav tm="0">
                                          <p:val>
                                            <p:fltVal val="0"/>
                                          </p:val>
                                        </p:tav>
                                        <p:tav tm="100000">
                                          <p:val>
                                            <p:strVal val="#ppt_w"/>
                                          </p:val>
                                        </p:tav>
                                      </p:tavLst>
                                    </p:anim>
                                    <p:anim calcmode="lin" valueType="num">
                                      <p:cBhvr>
                                        <p:cTn id="30" dur="1000" fill="hold"/>
                                        <p:tgtEl>
                                          <p:spTgt spid="5124"/>
                                        </p:tgtEl>
                                        <p:attrNameLst>
                                          <p:attrName>ppt_h</p:attrName>
                                        </p:attrNameLst>
                                      </p:cBhvr>
                                      <p:tavLst>
                                        <p:tav tm="0">
                                          <p:val>
                                            <p:fltVal val="0"/>
                                          </p:val>
                                        </p:tav>
                                        <p:tav tm="100000">
                                          <p:val>
                                            <p:strVal val="#ppt_h"/>
                                          </p:val>
                                        </p:tav>
                                      </p:tavLst>
                                    </p:anim>
                                    <p:anim calcmode="lin" valueType="num">
                                      <p:cBhvr>
                                        <p:cTn id="31" dur="1000" fill="hold"/>
                                        <p:tgtEl>
                                          <p:spTgt spid="5124"/>
                                        </p:tgtEl>
                                        <p:attrNameLst>
                                          <p:attrName>style.rotation</p:attrName>
                                        </p:attrNameLst>
                                      </p:cBhvr>
                                      <p:tavLst>
                                        <p:tav tm="0">
                                          <p:val>
                                            <p:fltVal val="90"/>
                                          </p:val>
                                        </p:tav>
                                        <p:tav tm="100000">
                                          <p:val>
                                            <p:fltVal val="0"/>
                                          </p:val>
                                        </p:tav>
                                      </p:tavLst>
                                    </p:anim>
                                    <p:animEffect transition="in" filter="fade">
                                      <p:cBhvr>
                                        <p:cTn id="32" dur="1000"/>
                                        <p:tgtEl>
                                          <p:spTgt spid="5124"/>
                                        </p:tgtEl>
                                      </p:cBhvr>
                                    </p:animEffect>
                                  </p:childTnLst>
                                </p:cTn>
                              </p:par>
                              <p:par>
                                <p:cTn id="33" presetID="31"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fltVal val="0"/>
                                          </p:val>
                                        </p:tav>
                                        <p:tav tm="100000">
                                          <p:val>
                                            <p:strVal val="#ppt_w"/>
                                          </p:val>
                                        </p:tav>
                                      </p:tavLst>
                                    </p:anim>
                                    <p:anim calcmode="lin" valueType="num">
                                      <p:cBhvr>
                                        <p:cTn id="36" dur="1000" fill="hold"/>
                                        <p:tgtEl>
                                          <p:spTgt spid="4"/>
                                        </p:tgtEl>
                                        <p:attrNameLst>
                                          <p:attrName>ppt_h</p:attrName>
                                        </p:attrNameLst>
                                      </p:cBhvr>
                                      <p:tavLst>
                                        <p:tav tm="0">
                                          <p:val>
                                            <p:fltVal val="0"/>
                                          </p:val>
                                        </p:tav>
                                        <p:tav tm="100000">
                                          <p:val>
                                            <p:strVal val="#ppt_h"/>
                                          </p:val>
                                        </p:tav>
                                      </p:tavLst>
                                    </p:anim>
                                    <p:anim calcmode="lin" valueType="num">
                                      <p:cBhvr>
                                        <p:cTn id="37" dur="1000" fill="hold"/>
                                        <p:tgtEl>
                                          <p:spTgt spid="4"/>
                                        </p:tgtEl>
                                        <p:attrNameLst>
                                          <p:attrName>style.rotation</p:attrName>
                                        </p:attrNameLst>
                                      </p:cBhvr>
                                      <p:tavLst>
                                        <p:tav tm="0">
                                          <p:val>
                                            <p:fltVal val="90"/>
                                          </p:val>
                                        </p:tav>
                                        <p:tav tm="100000">
                                          <p:val>
                                            <p:fltVal val="0"/>
                                          </p:val>
                                        </p:tav>
                                      </p:tavLst>
                                    </p:anim>
                                    <p:animEffect transition="in" filter="fade">
                                      <p:cBhvr>
                                        <p:cTn id="38" dur="1000"/>
                                        <p:tgtEl>
                                          <p:spTgt spid="4"/>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1000" fill="hold"/>
                                        <p:tgtEl>
                                          <p:spTgt spid="3"/>
                                        </p:tgtEl>
                                        <p:attrNameLst>
                                          <p:attrName>ppt_w</p:attrName>
                                        </p:attrNameLst>
                                      </p:cBhvr>
                                      <p:tavLst>
                                        <p:tav tm="0">
                                          <p:val>
                                            <p:fltVal val="0"/>
                                          </p:val>
                                        </p:tav>
                                        <p:tav tm="100000">
                                          <p:val>
                                            <p:strVal val="#ppt_w"/>
                                          </p:val>
                                        </p:tav>
                                      </p:tavLst>
                                    </p:anim>
                                    <p:anim calcmode="lin" valueType="num">
                                      <p:cBhvr>
                                        <p:cTn id="44" dur="1000" fill="hold"/>
                                        <p:tgtEl>
                                          <p:spTgt spid="3"/>
                                        </p:tgtEl>
                                        <p:attrNameLst>
                                          <p:attrName>ppt_h</p:attrName>
                                        </p:attrNameLst>
                                      </p:cBhvr>
                                      <p:tavLst>
                                        <p:tav tm="0">
                                          <p:val>
                                            <p:fltVal val="0"/>
                                          </p:val>
                                        </p:tav>
                                        <p:tav tm="100000">
                                          <p:val>
                                            <p:strVal val="#ppt_h"/>
                                          </p:val>
                                        </p:tav>
                                      </p:tavLst>
                                    </p:anim>
                                    <p:anim calcmode="lin" valueType="num">
                                      <p:cBhvr>
                                        <p:cTn id="45" dur="1000" fill="hold"/>
                                        <p:tgtEl>
                                          <p:spTgt spid="3"/>
                                        </p:tgtEl>
                                        <p:attrNameLst>
                                          <p:attrName>style.rotation</p:attrName>
                                        </p:attrNameLst>
                                      </p:cBhvr>
                                      <p:tavLst>
                                        <p:tav tm="0">
                                          <p:val>
                                            <p:fltVal val="90"/>
                                          </p:val>
                                        </p:tav>
                                        <p:tav tm="100000">
                                          <p:val>
                                            <p:fltVal val="0"/>
                                          </p:val>
                                        </p:tav>
                                      </p:tavLst>
                                    </p:anim>
                                    <p:animEffect transition="in" filter="fade">
                                      <p:cBhvr>
                                        <p:cTn id="4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2341" y="1812274"/>
            <a:ext cx="4281889" cy="3211417"/>
          </a:xfrm>
          <a:prstGeom prst="rect">
            <a:avLst/>
          </a:prstGeom>
        </p:spPr>
      </p:pic>
    </p:spTree>
    <p:extLst>
      <p:ext uri="{BB962C8B-B14F-4D97-AF65-F5344CB8AC3E}">
        <p14:creationId xmlns:p14="http://schemas.microsoft.com/office/powerpoint/2010/main" val="40180239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395412" y="-195769"/>
            <a:ext cx="10515600" cy="1325563"/>
          </a:xfrm>
        </p:spPr>
        <p:txBody>
          <a:bodyPr>
            <a:normAutofit/>
          </a:bodyPr>
          <a:lstStyle/>
          <a:p>
            <a:pPr eaLnBrk="1" hangingPunct="1">
              <a:defRPr/>
            </a:pPr>
            <a:r>
              <a:rPr lang="en-US" sz="6000" dirty="0">
                <a:cs typeface="+mj-cs"/>
              </a:rPr>
              <a:t>Predation drives evolution</a:t>
            </a:r>
          </a:p>
        </p:txBody>
      </p:sp>
      <p:sp>
        <p:nvSpPr>
          <p:cNvPr id="10243" name="Rectangle 3" descr="Rectangle: Click to edit Master text styles&#10;Second level&#10;Third level&#10;Fourth level&#10;Fifth level"/>
          <p:cNvSpPr>
            <a:spLocks noGrp="1" noChangeArrowheads="1"/>
          </p:cNvSpPr>
          <p:nvPr>
            <p:ph type="body" idx="1"/>
          </p:nvPr>
        </p:nvSpPr>
        <p:spPr>
          <a:xfrm>
            <a:off x="964862" y="804751"/>
            <a:ext cx="6173448" cy="2584339"/>
          </a:xfrm>
        </p:spPr>
        <p:txBody>
          <a:bodyPr>
            <a:normAutofit/>
          </a:bodyPr>
          <a:lstStyle/>
          <a:p>
            <a:pPr marL="0" indent="0">
              <a:buNone/>
              <a:defRPr/>
            </a:pPr>
            <a:r>
              <a:rPr lang="en-US" sz="3600" dirty="0"/>
              <a:t>Predators adaptations</a:t>
            </a:r>
          </a:p>
          <a:p>
            <a:pPr marL="457200" lvl="1" indent="0">
              <a:buNone/>
              <a:defRPr/>
            </a:pPr>
            <a:r>
              <a:rPr lang="en-US" sz="3600" dirty="0"/>
              <a:t>- </a:t>
            </a:r>
            <a:r>
              <a:rPr lang="en-US" sz="3600" u="sng" dirty="0"/>
              <a:t>locate &amp; subdue prey</a:t>
            </a:r>
          </a:p>
          <a:p>
            <a:pPr marL="0" indent="0">
              <a:buNone/>
              <a:defRPr/>
            </a:pPr>
            <a:r>
              <a:rPr lang="en-US" sz="3600" dirty="0"/>
              <a:t>Prey adaptations</a:t>
            </a:r>
          </a:p>
          <a:p>
            <a:pPr marL="457200" lvl="1" indent="0">
              <a:buNone/>
              <a:defRPr/>
            </a:pPr>
            <a:r>
              <a:rPr lang="en-US" sz="3600" dirty="0"/>
              <a:t>-</a:t>
            </a:r>
            <a:r>
              <a:rPr lang="en-US" sz="3600" u="sng" dirty="0"/>
              <a:t>elude &amp; defend</a:t>
            </a:r>
          </a:p>
        </p:txBody>
      </p:sp>
      <p:pic>
        <p:nvPicPr>
          <p:cNvPr id="10244" name="Picture 4"/>
          <p:cNvPicPr>
            <a:picLocks noChangeAspect="1" noChangeArrowheads="1"/>
          </p:cNvPicPr>
          <p:nvPr/>
        </p:nvPicPr>
        <p:blipFill>
          <a:blip r:embed="rId3"/>
          <a:srcRect/>
          <a:stretch>
            <a:fillRect/>
          </a:stretch>
        </p:blipFill>
        <p:spPr bwMode="auto">
          <a:xfrm>
            <a:off x="3814423" y="4311763"/>
            <a:ext cx="3403600" cy="22606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EA18"/>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4"/>
          <a:srcRect/>
          <a:stretch>
            <a:fillRect/>
          </a:stretch>
        </p:blipFill>
        <p:spPr bwMode="auto">
          <a:xfrm>
            <a:off x="1395412" y="3608388"/>
            <a:ext cx="2047875" cy="3071812"/>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EA18"/>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6" name="Picture 7"/>
          <p:cNvPicPr>
            <a:picLocks noChangeAspect="1" noChangeArrowheads="1"/>
          </p:cNvPicPr>
          <p:nvPr/>
        </p:nvPicPr>
        <p:blipFill>
          <a:blip r:embed="rId5">
            <a:lum bright="8000"/>
          </a:blip>
          <a:srcRect t="6667"/>
          <a:stretch>
            <a:fillRect/>
          </a:stretch>
        </p:blipFill>
        <p:spPr bwMode="auto">
          <a:xfrm>
            <a:off x="7949071" y="1076610"/>
            <a:ext cx="2901950" cy="1838325"/>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EA18"/>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8"/>
          <p:cNvPicPr>
            <a:picLocks noChangeAspect="1" noChangeArrowheads="1"/>
          </p:cNvPicPr>
          <p:nvPr/>
        </p:nvPicPr>
        <p:blipFill>
          <a:blip r:embed="rId6"/>
          <a:srcRect l="42188"/>
          <a:stretch>
            <a:fillRect/>
          </a:stretch>
        </p:blipFill>
        <p:spPr bwMode="auto">
          <a:xfrm>
            <a:off x="8264188" y="3195187"/>
            <a:ext cx="2662237" cy="34544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EA18"/>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416" name="Rectangle 9"/>
          <p:cNvSpPr>
            <a:spLocks noChangeArrowheads="1"/>
          </p:cNvSpPr>
          <p:nvPr/>
        </p:nvSpPr>
        <p:spPr bwMode="auto">
          <a:xfrm>
            <a:off x="4051586" y="3915346"/>
            <a:ext cx="3463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F116A"/>
              </a:buClr>
              <a:buSzPct val="120000"/>
              <a:buFont typeface="Wingdings" panose="05000000000000000000"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spcBef>
                <a:spcPct val="20000"/>
              </a:spcBef>
              <a:buClr>
                <a:schemeClr val="tx1"/>
              </a:buClr>
              <a:buSzPct val="60000"/>
              <a:buFont typeface="Wingdings" panose="05000000000000000000"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95000"/>
              <a:buFont typeface="Wingdings" panose="05000000000000000000"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spcBef>
                <a:spcPct val="20000"/>
              </a:spcBef>
              <a:buClr>
                <a:schemeClr val="tx1"/>
              </a:buClr>
              <a:buSzPct val="110000"/>
              <a:buFont typeface="Wingdings" panose="05000000000000000000"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solidFill>
                  <a:schemeClr val="tx2"/>
                </a:solidFill>
              </a:rPr>
              <a:t>spines, thorns, toxins</a:t>
            </a:r>
          </a:p>
        </p:txBody>
      </p:sp>
      <p:sp>
        <p:nvSpPr>
          <p:cNvPr id="17417" name="Rectangle 10"/>
          <p:cNvSpPr>
            <a:spLocks noChangeArrowheads="1"/>
          </p:cNvSpPr>
          <p:nvPr/>
        </p:nvSpPr>
        <p:spPr bwMode="auto">
          <a:xfrm>
            <a:off x="1044575" y="3150282"/>
            <a:ext cx="3463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F116A"/>
              </a:buClr>
              <a:buSzPct val="120000"/>
              <a:buFont typeface="Wingdings" panose="05000000000000000000"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spcBef>
                <a:spcPct val="20000"/>
              </a:spcBef>
              <a:buClr>
                <a:schemeClr val="tx1"/>
              </a:buClr>
              <a:buSzPct val="60000"/>
              <a:buFont typeface="Wingdings" panose="05000000000000000000"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95000"/>
              <a:buFont typeface="Wingdings" panose="05000000000000000000"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spcBef>
                <a:spcPct val="20000"/>
              </a:spcBef>
              <a:buClr>
                <a:schemeClr val="tx1"/>
              </a:buClr>
              <a:buSzPct val="110000"/>
              <a:buFont typeface="Wingdings" panose="05000000000000000000"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spcBef>
                <a:spcPct val="0"/>
              </a:spcBef>
              <a:buClrTx/>
              <a:buSzTx/>
              <a:buFontTx/>
              <a:buNone/>
            </a:pPr>
            <a:r>
              <a:rPr lang="en-US" altLang="en-US" sz="2000" dirty="0">
                <a:solidFill>
                  <a:schemeClr val="tx2"/>
                </a:solidFill>
              </a:rPr>
              <a:t>horns, speed, coloration</a:t>
            </a:r>
          </a:p>
        </p:txBody>
      </p:sp>
      <p:sp>
        <p:nvSpPr>
          <p:cNvPr id="10250" name="Rectangle 11"/>
          <p:cNvSpPr>
            <a:spLocks noChangeArrowheads="1"/>
          </p:cNvSpPr>
          <p:nvPr/>
        </p:nvSpPr>
        <p:spPr bwMode="auto">
          <a:xfrm>
            <a:off x="5389564" y="2604071"/>
            <a:ext cx="2503488" cy="1311275"/>
          </a:xfrm>
          <a:prstGeom prst="rect">
            <a:avLst/>
          </a:prstGeom>
          <a:solidFill>
            <a:srgbClr val="FFCC18"/>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2000" b="1" dirty="0">
                <a:solidFill>
                  <a:srgbClr val="000000"/>
                </a:solidFill>
                <a:latin typeface="Arial" charset="0"/>
                <a:ea typeface="ＭＳ Ｐゴシック" charset="0"/>
              </a:rPr>
              <a:t>Predation provides a strong selection pressure on both prey &amp; predator</a:t>
            </a:r>
          </a:p>
        </p:txBody>
      </p:sp>
      <p:pic>
        <p:nvPicPr>
          <p:cNvPr id="10251" name="Picture 12"/>
          <p:cNvPicPr>
            <a:picLocks noChangeAspect="1" noChangeArrowheads="1"/>
          </p:cNvPicPr>
          <p:nvPr/>
        </p:nvPicPr>
        <p:blipFill>
          <a:blip r:embed="rId7"/>
          <a:srcRect/>
          <a:stretch>
            <a:fillRect/>
          </a:stretch>
        </p:blipFill>
        <p:spPr bwMode="auto">
          <a:xfrm>
            <a:off x="5902157" y="4848230"/>
            <a:ext cx="2176463" cy="1633538"/>
          </a:xfrm>
          <a:prstGeom prst="rect">
            <a:avLst/>
          </a:prstGeom>
          <a:noFill/>
          <a:ln w="9525">
            <a:solidFill>
              <a:srgbClr val="000000"/>
            </a:solidFill>
            <a:miter lim="800000"/>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EA18"/>
                </a:solidFill>
              </a14:hiddenFill>
            </a:ext>
          </a:extLst>
        </p:spPr>
      </p:pic>
    </p:spTree>
    <p:extLst>
      <p:ext uri="{BB962C8B-B14F-4D97-AF65-F5344CB8AC3E}">
        <p14:creationId xmlns:p14="http://schemas.microsoft.com/office/powerpoint/2010/main" val="41099180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3" descr="Rectangle: Click to edit Master text styles&#10;Second level&#10;Third level&#10;Fourth level&#10;Fifth level"/>
          <p:cNvSpPr>
            <a:spLocks noGrp="1" noChangeArrowheads="1"/>
          </p:cNvSpPr>
          <p:nvPr>
            <p:ph type="body" idx="1"/>
          </p:nvPr>
        </p:nvSpPr>
        <p:spPr>
          <a:xfrm>
            <a:off x="631371" y="1271589"/>
            <a:ext cx="10722429" cy="2992437"/>
          </a:xfrm>
          <a:solidFill>
            <a:schemeClr val="bg1"/>
          </a:solidFill>
        </p:spPr>
        <p:txBody>
          <a:bodyPr>
            <a:noAutofit/>
          </a:bodyPr>
          <a:lstStyle/>
          <a:p>
            <a:pPr marL="0" indent="0">
              <a:buNone/>
              <a:defRPr/>
            </a:pPr>
            <a:r>
              <a:rPr lang="en-US" sz="3600" b="0" dirty="0" smtClean="0"/>
              <a:t>Species with an influential ecological </a:t>
            </a:r>
            <a:r>
              <a:rPr lang="en-US" sz="3600" b="0" dirty="0" smtClean="0"/>
              <a:t>role (niche)</a:t>
            </a:r>
            <a:endParaRPr lang="en-US" sz="3600" b="0" dirty="0" smtClean="0"/>
          </a:p>
          <a:p>
            <a:pPr marL="0" indent="0">
              <a:buNone/>
              <a:defRPr/>
            </a:pPr>
            <a:r>
              <a:rPr lang="en-US" sz="3600" dirty="0"/>
              <a:t>Key characteristics:</a:t>
            </a:r>
          </a:p>
          <a:p>
            <a:pPr marL="457200" lvl="1" indent="0">
              <a:buNone/>
              <a:defRPr/>
            </a:pPr>
            <a:r>
              <a:rPr lang="en-US" sz="3600" b="0" dirty="0" smtClean="0"/>
              <a:t>-</a:t>
            </a:r>
            <a:r>
              <a:rPr lang="en-US" sz="3600" b="0" u="sng" dirty="0" smtClean="0"/>
              <a:t>A species that has a large effect on its environment relative to its abundance</a:t>
            </a:r>
          </a:p>
          <a:p>
            <a:pPr marL="457200" lvl="1" indent="0">
              <a:buNone/>
              <a:defRPr/>
            </a:pPr>
            <a:r>
              <a:rPr lang="en-US" sz="3600" b="0" dirty="0" smtClean="0"/>
              <a:t>-A consumer organism (herbivore or carnivore)</a:t>
            </a:r>
          </a:p>
          <a:p>
            <a:pPr marL="457200" lvl="1" indent="0">
              <a:buNone/>
              <a:defRPr/>
            </a:pPr>
            <a:r>
              <a:rPr lang="en-US" sz="3600" b="0" dirty="0" smtClean="0"/>
              <a:t>-Low biomass in numbers</a:t>
            </a:r>
          </a:p>
        </p:txBody>
      </p:sp>
      <p:sp>
        <p:nvSpPr>
          <p:cNvPr id="22532" name="Rectangle 2"/>
          <p:cNvSpPr>
            <a:spLocks noGrp="1" noChangeArrowheads="1"/>
          </p:cNvSpPr>
          <p:nvPr>
            <p:ph type="title"/>
          </p:nvPr>
        </p:nvSpPr>
        <p:spPr>
          <a:xfrm>
            <a:off x="838200" y="190046"/>
            <a:ext cx="10515600" cy="1325563"/>
          </a:xfrm>
        </p:spPr>
        <p:txBody>
          <a:bodyPr>
            <a:normAutofit/>
          </a:bodyPr>
          <a:lstStyle/>
          <a:p>
            <a:pPr eaLnBrk="1" hangingPunct="1">
              <a:defRPr/>
            </a:pPr>
            <a:r>
              <a:rPr lang="en-US" sz="6000" dirty="0">
                <a:cs typeface="+mj-cs"/>
              </a:rPr>
              <a:t>Keystone species</a:t>
            </a:r>
          </a:p>
        </p:txBody>
      </p:sp>
      <p:pic>
        <p:nvPicPr>
          <p:cNvPr id="21508" name="Picture 3" descr="images-3.jpeg"/>
          <p:cNvPicPr>
            <a:picLocks noChangeAspect="1"/>
          </p:cNvPicPr>
          <p:nvPr/>
        </p:nvPicPr>
        <p:blipFill>
          <a:blip r:embed="rId3">
            <a:extLst>
              <a:ext uri="{28A0092B-C50C-407E-A947-70E740481C1C}">
                <a14:useLocalDpi xmlns:a14="http://schemas.microsoft.com/office/drawing/2010/main" val="0"/>
              </a:ext>
            </a:extLst>
          </a:blip>
          <a:srcRect l="16727" t="48903" r="15085"/>
          <a:stretch>
            <a:fillRect/>
          </a:stretch>
        </p:blipFill>
        <p:spPr bwMode="auto">
          <a:xfrm>
            <a:off x="4110038" y="4841875"/>
            <a:ext cx="3556000" cy="199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4"/>
          <p:cNvSpPr txBox="1">
            <a:spLocks noChangeArrowheads="1"/>
          </p:cNvSpPr>
          <p:nvPr/>
        </p:nvSpPr>
        <p:spPr bwMode="auto">
          <a:xfrm>
            <a:off x="3946525" y="4613276"/>
            <a:ext cx="1176338"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F116A"/>
              </a:buClr>
              <a:buSzPct val="120000"/>
              <a:buFont typeface="Wingdings" panose="05000000000000000000"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spcBef>
                <a:spcPct val="20000"/>
              </a:spcBef>
              <a:buClr>
                <a:schemeClr val="tx1"/>
              </a:buClr>
              <a:buSzPct val="60000"/>
              <a:buFont typeface="Wingdings" panose="05000000000000000000"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95000"/>
              <a:buFont typeface="Wingdings" panose="05000000000000000000"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spcBef>
                <a:spcPct val="20000"/>
              </a:spcBef>
              <a:buClr>
                <a:schemeClr val="tx1"/>
              </a:buClr>
              <a:buSzPct val="110000"/>
              <a:buFont typeface="Wingdings" panose="05000000000000000000"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0000"/>
              <a:buFont typeface="Wingdings" panose="05000000000000000000"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anose="05000000000000000000"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SzTx/>
              <a:buFontTx/>
              <a:buNone/>
            </a:pPr>
            <a:endParaRPr lang="en-US" altLang="en-US" sz="2400" b="0">
              <a:solidFill>
                <a:schemeClr val="bg1"/>
              </a:solidFill>
            </a:endParaRPr>
          </a:p>
        </p:txBody>
      </p:sp>
      <p:pic>
        <p:nvPicPr>
          <p:cNvPr id="21510" name="Picture 5" descr="images-2.jpe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84168" y="4187600"/>
            <a:ext cx="2151062" cy="243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6" descr="images.jpe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058323" y="190046"/>
            <a:ext cx="1760538"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7" descr="m1-Insects-300x227.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24001" y="4841876"/>
            <a:ext cx="1674813"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8049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554">
                                            <p:txEl>
                                              <p:pRg st="2" end="2"/>
                                            </p:txEl>
                                          </p:spTgt>
                                        </p:tgtEl>
                                        <p:attrNameLst>
                                          <p:attrName>style.visibility</p:attrName>
                                        </p:attrNameLst>
                                      </p:cBhvr>
                                      <p:to>
                                        <p:strVal val="visible"/>
                                      </p:to>
                                    </p:set>
                                    <p:anim calcmode="lin" valueType="num">
                                      <p:cBhvr additive="base">
                                        <p:cTn id="7" dur="500" fill="hold"/>
                                        <p:tgtEl>
                                          <p:spTgt spid="2355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55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3554">
                                            <p:txEl>
                                              <p:pRg st="3" end="3"/>
                                            </p:txEl>
                                          </p:spTgt>
                                        </p:tgtEl>
                                        <p:attrNameLst>
                                          <p:attrName>style.visibility</p:attrName>
                                        </p:attrNameLst>
                                      </p:cBhvr>
                                      <p:to>
                                        <p:strVal val="visible"/>
                                      </p:to>
                                    </p:set>
                                    <p:anim calcmode="lin" valueType="num">
                                      <p:cBhvr additive="base">
                                        <p:cTn id="13" dur="500" fill="hold"/>
                                        <p:tgtEl>
                                          <p:spTgt spid="2355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55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3554">
                                            <p:txEl>
                                              <p:pRg st="4" end="4"/>
                                            </p:txEl>
                                          </p:spTgt>
                                        </p:tgtEl>
                                        <p:attrNameLst>
                                          <p:attrName>style.visibility</p:attrName>
                                        </p:attrNameLst>
                                      </p:cBhvr>
                                      <p:to>
                                        <p:strVal val="visible"/>
                                      </p:to>
                                    </p:set>
                                    <p:anim calcmode="lin" valueType="num">
                                      <p:cBhvr additive="base">
                                        <p:cTn id="19" dur="500" fill="hold"/>
                                        <p:tgtEl>
                                          <p:spTgt spid="23554">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5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3"/>
          <p:cNvSpPr>
            <a:spLocks noGrp="1" noChangeArrowheads="1"/>
          </p:cNvSpPr>
          <p:nvPr>
            <p:ph type="title"/>
          </p:nvPr>
        </p:nvSpPr>
        <p:spPr/>
        <p:txBody>
          <a:bodyPr/>
          <a:lstStyle/>
          <a:p>
            <a:pPr eaLnBrk="1" hangingPunct="1">
              <a:defRPr/>
            </a:pPr>
            <a:r>
              <a:rPr lang="en-US" dirty="0" smtClean="0">
                <a:cs typeface="+mj-cs"/>
              </a:rPr>
              <a:t>Sea Otters of the North Pacific</a:t>
            </a:r>
            <a:endParaRPr lang="en-US" dirty="0">
              <a:cs typeface="+mj-cs"/>
            </a:endParaRPr>
          </a:p>
        </p:txBody>
      </p:sp>
      <p:pic>
        <p:nvPicPr>
          <p:cNvPr id="2" name="Picture 1" descr="ecology-c-comm-succes-6-63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676525" y="1447800"/>
            <a:ext cx="6935788" cy="520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1238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6000" dirty="0" smtClean="0"/>
              <a:t>Trophic Cascade</a:t>
            </a:r>
            <a:endParaRPr lang="en-US" sz="6000" dirty="0"/>
          </a:p>
        </p:txBody>
      </p:sp>
      <p:sp>
        <p:nvSpPr>
          <p:cNvPr id="3" name="Content Placeholder 2"/>
          <p:cNvSpPr>
            <a:spLocks noGrp="1"/>
          </p:cNvSpPr>
          <p:nvPr>
            <p:ph idx="1"/>
          </p:nvPr>
        </p:nvSpPr>
        <p:spPr>
          <a:xfrm>
            <a:off x="838200" y="1502229"/>
            <a:ext cx="10515600" cy="4674734"/>
          </a:xfrm>
        </p:spPr>
        <p:txBody>
          <a:bodyPr>
            <a:normAutofit/>
          </a:bodyPr>
          <a:lstStyle/>
          <a:p>
            <a:pPr marL="0" indent="0">
              <a:buNone/>
            </a:pPr>
            <a:r>
              <a:rPr lang="en-US" sz="3600" dirty="0" smtClean="0"/>
              <a:t>Removal of keystone species results in </a:t>
            </a:r>
            <a:r>
              <a:rPr lang="en-US" sz="3600" u="sng" dirty="0" smtClean="0"/>
              <a:t>breakdown of food chain balance and ecosystem interactions </a:t>
            </a:r>
            <a:r>
              <a:rPr lang="en-US" sz="3600" dirty="0" smtClean="0"/>
              <a:t>(can affect abiotic factors too)</a:t>
            </a:r>
            <a:endParaRPr lang="en-US" sz="3600" dirty="0"/>
          </a:p>
        </p:txBody>
      </p:sp>
    </p:spTree>
    <p:extLst>
      <p:ext uri="{BB962C8B-B14F-4D97-AF65-F5344CB8AC3E}">
        <p14:creationId xmlns:p14="http://schemas.microsoft.com/office/powerpoint/2010/main" val="119947995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90B065-F905-B84C-99B3-0DFAC2DD3362}"/>
              </a:ext>
            </a:extLst>
          </p:cNvPr>
          <p:cNvSpPr>
            <a:spLocks noGrp="1"/>
          </p:cNvSpPr>
          <p:nvPr>
            <p:ph type="title"/>
          </p:nvPr>
        </p:nvSpPr>
        <p:spPr>
          <a:xfrm>
            <a:off x="726688" y="-121179"/>
            <a:ext cx="10515600" cy="1325563"/>
          </a:xfrm>
        </p:spPr>
        <p:txBody>
          <a:bodyPr>
            <a:normAutofit/>
          </a:bodyPr>
          <a:lstStyle/>
          <a:p>
            <a:pPr algn="ctr"/>
            <a:r>
              <a:rPr lang="en-US" sz="7200" dirty="0"/>
              <a:t>Community vs. Ecosystem</a:t>
            </a:r>
          </a:p>
        </p:txBody>
      </p:sp>
      <p:sp>
        <p:nvSpPr>
          <p:cNvPr id="3" name="Content Placeholder 2">
            <a:extLst>
              <a:ext uri="{FF2B5EF4-FFF2-40B4-BE49-F238E27FC236}">
                <a16:creationId xmlns:a16="http://schemas.microsoft.com/office/drawing/2014/main" xmlns="" id="{DDBEA7D0-49FF-7F4E-98EE-FA08AADDF5E5}"/>
              </a:ext>
            </a:extLst>
          </p:cNvPr>
          <p:cNvSpPr>
            <a:spLocks noGrp="1"/>
          </p:cNvSpPr>
          <p:nvPr>
            <p:ph idx="1"/>
          </p:nvPr>
        </p:nvSpPr>
        <p:spPr>
          <a:xfrm>
            <a:off x="224882" y="1128446"/>
            <a:ext cx="10515600" cy="5305807"/>
          </a:xfrm>
        </p:spPr>
        <p:txBody>
          <a:bodyPr/>
          <a:lstStyle/>
          <a:p>
            <a:pPr marL="0" indent="0">
              <a:buNone/>
            </a:pPr>
            <a:r>
              <a:rPr lang="en-US" sz="3600" dirty="0"/>
              <a:t>Community </a:t>
            </a:r>
            <a:r>
              <a:rPr lang="en-US" sz="3600" u="sng" dirty="0"/>
              <a:t>-All the living organisms in an area (plants, animals, bacteria) </a:t>
            </a:r>
          </a:p>
          <a:p>
            <a:pPr marL="0" indent="0">
              <a:buNone/>
            </a:pPr>
            <a:r>
              <a:rPr lang="en-US" sz="3600" dirty="0"/>
              <a:t>All the populations in an area that interact</a:t>
            </a:r>
          </a:p>
          <a:p>
            <a:pPr marL="0" indent="0">
              <a:buNone/>
            </a:pPr>
            <a:endParaRPr lang="en-US" sz="3600" dirty="0" smtClean="0"/>
          </a:p>
          <a:p>
            <a:pPr marL="0" indent="0">
              <a:buNone/>
            </a:pPr>
            <a:endParaRPr lang="en-US" sz="3600" dirty="0"/>
          </a:p>
          <a:p>
            <a:pPr marL="0" indent="0">
              <a:buNone/>
            </a:pPr>
            <a:r>
              <a:rPr lang="en-US" sz="3600" dirty="0"/>
              <a:t>Ecosystem </a:t>
            </a:r>
            <a:r>
              <a:rPr lang="en-US" sz="3600" u="sng" dirty="0"/>
              <a:t>-All the living and nonliving in an area</a:t>
            </a:r>
          </a:p>
          <a:p>
            <a:pPr marL="0" indent="0">
              <a:buNone/>
            </a:pPr>
            <a:endParaRPr lang="en-US" dirty="0"/>
          </a:p>
        </p:txBody>
      </p:sp>
      <p:pic>
        <p:nvPicPr>
          <p:cNvPr id="5" name="Picture 4" descr="A picture containing table, sitting, girl, bird&#10;&#10;Description automatically generated">
            <a:extLst>
              <a:ext uri="{FF2B5EF4-FFF2-40B4-BE49-F238E27FC236}">
                <a16:creationId xmlns:a16="http://schemas.microsoft.com/office/drawing/2014/main" xmlns="" id="{D79F4999-077C-D142-A873-206394BDCF7F}"/>
              </a:ext>
            </a:extLst>
          </p:cNvPr>
          <p:cNvPicPr>
            <a:picLocks noChangeAspect="1"/>
          </p:cNvPicPr>
          <p:nvPr/>
        </p:nvPicPr>
        <p:blipFill>
          <a:blip r:embed="rId2"/>
          <a:stretch>
            <a:fillRect/>
          </a:stretch>
        </p:blipFill>
        <p:spPr>
          <a:xfrm>
            <a:off x="8169087" y="1913220"/>
            <a:ext cx="3775148" cy="2123521"/>
          </a:xfrm>
          <a:prstGeom prst="rect">
            <a:avLst/>
          </a:prstGeom>
        </p:spPr>
      </p:pic>
      <p:pic>
        <p:nvPicPr>
          <p:cNvPr id="7" name="Picture 6">
            <a:extLst>
              <a:ext uri="{FF2B5EF4-FFF2-40B4-BE49-F238E27FC236}">
                <a16:creationId xmlns:a16="http://schemas.microsoft.com/office/drawing/2014/main" xmlns="" id="{70AE1FA9-13EA-E94A-9B60-8A68872D23A4}"/>
              </a:ext>
            </a:extLst>
          </p:cNvPr>
          <p:cNvPicPr>
            <a:picLocks noChangeAspect="1"/>
          </p:cNvPicPr>
          <p:nvPr/>
        </p:nvPicPr>
        <p:blipFill>
          <a:blip r:embed="rId3"/>
          <a:stretch>
            <a:fillRect/>
          </a:stretch>
        </p:blipFill>
        <p:spPr>
          <a:xfrm>
            <a:off x="4584509" y="4745576"/>
            <a:ext cx="3455519" cy="2004201"/>
          </a:xfrm>
          <a:prstGeom prst="rect">
            <a:avLst/>
          </a:prstGeom>
        </p:spPr>
      </p:pic>
    </p:spTree>
    <p:extLst>
      <p:ext uri="{BB962C8B-B14F-4D97-AF65-F5344CB8AC3E}">
        <p14:creationId xmlns:p14="http://schemas.microsoft.com/office/powerpoint/2010/main" val="39387831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90B065-F905-B84C-99B3-0DFAC2DD3362}"/>
              </a:ext>
            </a:extLst>
          </p:cNvPr>
          <p:cNvSpPr>
            <a:spLocks noGrp="1"/>
          </p:cNvSpPr>
          <p:nvPr>
            <p:ph type="title"/>
          </p:nvPr>
        </p:nvSpPr>
        <p:spPr>
          <a:xfrm>
            <a:off x="838200" y="153192"/>
            <a:ext cx="10515600" cy="1325563"/>
          </a:xfrm>
        </p:spPr>
        <p:txBody>
          <a:bodyPr>
            <a:normAutofit/>
          </a:bodyPr>
          <a:lstStyle/>
          <a:p>
            <a:pPr algn="ctr"/>
            <a:r>
              <a:rPr lang="en-US" sz="7200" dirty="0"/>
              <a:t>Niche</a:t>
            </a:r>
          </a:p>
        </p:txBody>
      </p:sp>
      <p:sp>
        <p:nvSpPr>
          <p:cNvPr id="3" name="Content Placeholder 2">
            <a:extLst>
              <a:ext uri="{FF2B5EF4-FFF2-40B4-BE49-F238E27FC236}">
                <a16:creationId xmlns:a16="http://schemas.microsoft.com/office/drawing/2014/main" xmlns="" id="{DDBEA7D0-49FF-7F4E-98EE-FA08AADDF5E5}"/>
              </a:ext>
            </a:extLst>
          </p:cNvPr>
          <p:cNvSpPr>
            <a:spLocks noGrp="1"/>
          </p:cNvSpPr>
          <p:nvPr>
            <p:ph idx="1"/>
          </p:nvPr>
        </p:nvSpPr>
        <p:spPr>
          <a:xfrm>
            <a:off x="838200" y="1253331"/>
            <a:ext cx="10515600" cy="4351338"/>
          </a:xfrm>
        </p:spPr>
        <p:txBody>
          <a:bodyPr/>
          <a:lstStyle/>
          <a:p>
            <a:pPr>
              <a:buNone/>
            </a:pPr>
            <a:r>
              <a:rPr lang="en-US" altLang="en-US" sz="3600" b="0" dirty="0"/>
              <a:t>An organism’s niche is its </a:t>
            </a:r>
            <a:r>
              <a:rPr lang="en-US" altLang="en-US" sz="3600" b="0" u="sng" dirty="0"/>
              <a:t>ecological role</a:t>
            </a:r>
            <a:endParaRPr lang="en-US" altLang="en-US" sz="3600" b="0" dirty="0"/>
          </a:p>
          <a:p>
            <a:pPr lvl="1">
              <a:buNone/>
            </a:pPr>
            <a:r>
              <a:rPr lang="en-US" altLang="en-US" sz="3600" u="sng" dirty="0">
                <a:solidFill>
                  <a:srgbClr val="CC0000"/>
                </a:solidFill>
              </a:rPr>
              <a:t>habitat = address</a:t>
            </a:r>
            <a:r>
              <a:rPr lang="en-US" altLang="en-US" sz="3600" u="sng" dirty="0"/>
              <a:t> vs. </a:t>
            </a:r>
            <a:r>
              <a:rPr lang="en-US" altLang="en-US" sz="3600" u="sng" dirty="0">
                <a:solidFill>
                  <a:srgbClr val="CC0000"/>
                </a:solidFill>
              </a:rPr>
              <a:t>niche = job</a:t>
            </a:r>
          </a:p>
          <a:p>
            <a:pPr lvl="1">
              <a:buNone/>
            </a:pPr>
            <a:r>
              <a:rPr lang="en-US" altLang="en-US" sz="3600" dirty="0"/>
              <a:t>Ex: what it eats, what it lives in, time of day when active, behavior, etc…</a:t>
            </a:r>
          </a:p>
          <a:p>
            <a:pPr marL="0" indent="0">
              <a:buNone/>
            </a:pPr>
            <a:endParaRPr lang="en-US" dirty="0"/>
          </a:p>
        </p:txBody>
      </p:sp>
      <p:pic>
        <p:nvPicPr>
          <p:cNvPr id="4" name="Picture 3">
            <a:extLst>
              <a:ext uri="{FF2B5EF4-FFF2-40B4-BE49-F238E27FC236}">
                <a16:creationId xmlns:a16="http://schemas.microsoft.com/office/drawing/2014/main" xmlns="" id="{E3B16B9C-434F-1948-8CCA-10D40E37B7E4}"/>
              </a:ext>
            </a:extLst>
          </p:cNvPr>
          <p:cNvPicPr>
            <a:picLocks noChangeAspect="1"/>
          </p:cNvPicPr>
          <p:nvPr/>
        </p:nvPicPr>
        <p:blipFill>
          <a:blip r:embed="rId3"/>
          <a:stretch>
            <a:fillRect/>
          </a:stretch>
        </p:blipFill>
        <p:spPr>
          <a:xfrm>
            <a:off x="2675467" y="3590399"/>
            <a:ext cx="7264399" cy="3064668"/>
          </a:xfrm>
          <a:prstGeom prst="rect">
            <a:avLst/>
          </a:prstGeom>
        </p:spPr>
      </p:pic>
    </p:spTree>
    <p:extLst>
      <p:ext uri="{BB962C8B-B14F-4D97-AF65-F5344CB8AC3E}">
        <p14:creationId xmlns:p14="http://schemas.microsoft.com/office/powerpoint/2010/main" val="12766912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90B065-F905-B84C-99B3-0DFAC2DD3362}"/>
              </a:ext>
            </a:extLst>
          </p:cNvPr>
          <p:cNvSpPr>
            <a:spLocks noGrp="1"/>
          </p:cNvSpPr>
          <p:nvPr>
            <p:ph type="title"/>
          </p:nvPr>
        </p:nvSpPr>
        <p:spPr/>
        <p:txBody>
          <a:bodyPr>
            <a:normAutofit fontScale="90000"/>
          </a:bodyPr>
          <a:lstStyle/>
          <a:p>
            <a:pPr algn="ctr"/>
            <a:r>
              <a:rPr lang="en-US" sz="7200" dirty="0"/>
              <a:t>Competitive Exclusion Principle</a:t>
            </a:r>
          </a:p>
        </p:txBody>
      </p:sp>
      <p:sp>
        <p:nvSpPr>
          <p:cNvPr id="3" name="Content Placeholder 2">
            <a:extLst>
              <a:ext uri="{FF2B5EF4-FFF2-40B4-BE49-F238E27FC236}">
                <a16:creationId xmlns:a16="http://schemas.microsoft.com/office/drawing/2014/main" xmlns="" id="{DDBEA7D0-49FF-7F4E-98EE-FA08AADDF5E5}"/>
              </a:ext>
            </a:extLst>
          </p:cNvPr>
          <p:cNvSpPr>
            <a:spLocks noGrp="1"/>
          </p:cNvSpPr>
          <p:nvPr>
            <p:ph idx="1"/>
          </p:nvPr>
        </p:nvSpPr>
        <p:spPr>
          <a:xfrm>
            <a:off x="838200" y="1420813"/>
            <a:ext cx="10515600" cy="4351338"/>
          </a:xfrm>
        </p:spPr>
        <p:txBody>
          <a:bodyPr/>
          <a:lstStyle/>
          <a:p>
            <a:pPr marL="0" lvl="1" indent="0">
              <a:buClr>
                <a:srgbClr val="0F116A"/>
              </a:buClr>
              <a:buSzPct val="120000"/>
              <a:buFont typeface="Wingdings" pitchFamily="2" charset="2"/>
              <a:buNone/>
            </a:pPr>
            <a:r>
              <a:rPr lang="en-US" altLang="en-US" sz="3600" u="sng" dirty="0">
                <a:ea typeface="ＭＳ Ｐゴシック" panose="020B0600070205080204" pitchFamily="34" charset="-128"/>
              </a:rPr>
              <a:t>No two similar species can occupy the same niche </a:t>
            </a:r>
            <a:r>
              <a:rPr lang="en-US" altLang="en-US" sz="3600" dirty="0">
                <a:ea typeface="ＭＳ Ｐゴシック" panose="020B0600070205080204" pitchFamily="34" charset="-128"/>
              </a:rPr>
              <a:t>at the same time. </a:t>
            </a:r>
            <a:endParaRPr lang="en-US" altLang="en-US" sz="3600" b="0" i="1" dirty="0">
              <a:ea typeface="ＭＳ Ｐゴシック" panose="020B0600070205080204" pitchFamily="34" charset="-128"/>
            </a:endParaRPr>
          </a:p>
          <a:p>
            <a:pPr marL="0" indent="0">
              <a:buNone/>
            </a:pPr>
            <a:r>
              <a:rPr lang="en-US" sz="3600" dirty="0"/>
              <a:t>Why? </a:t>
            </a:r>
          </a:p>
        </p:txBody>
      </p:sp>
      <p:pic>
        <p:nvPicPr>
          <p:cNvPr id="6" name="Picture 10">
            <a:extLst>
              <a:ext uri="{FF2B5EF4-FFF2-40B4-BE49-F238E27FC236}">
                <a16:creationId xmlns:a16="http://schemas.microsoft.com/office/drawing/2014/main" xmlns="" id="{4211B1ED-6CF9-FE41-9C91-87EDFE1B2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50" t="7500" r="11250" b="3000"/>
          <a:stretch>
            <a:fillRect/>
          </a:stretch>
        </p:blipFill>
        <p:spPr bwMode="auto">
          <a:xfrm>
            <a:off x="4536017" y="2381250"/>
            <a:ext cx="4930775"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1">
            <a:extLst>
              <a:ext uri="{FF2B5EF4-FFF2-40B4-BE49-F238E27FC236}">
                <a16:creationId xmlns:a16="http://schemas.microsoft.com/office/drawing/2014/main" xmlns="" id="{88F2E021-D4AF-734B-916E-5414A8784BCD}"/>
              </a:ext>
            </a:extLst>
          </p:cNvPr>
          <p:cNvSpPr>
            <a:spLocks noChangeArrowheads="1"/>
          </p:cNvSpPr>
          <p:nvPr/>
        </p:nvSpPr>
        <p:spPr bwMode="auto">
          <a:xfrm>
            <a:off x="6883930" y="6132513"/>
            <a:ext cx="11858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lnSpc>
                <a:spcPct val="85000"/>
              </a:lnSpc>
              <a:spcBef>
                <a:spcPct val="0"/>
              </a:spcBef>
              <a:buClrTx/>
              <a:buSzTx/>
              <a:buFontTx/>
              <a:buNone/>
            </a:pPr>
            <a:r>
              <a:rPr lang="en-US" altLang="en-US" sz="1500">
                <a:solidFill>
                  <a:srgbClr val="000000"/>
                </a:solidFill>
              </a:rPr>
              <a:t>Fundamental</a:t>
            </a:r>
          </a:p>
          <a:p>
            <a:pPr algn="ctr">
              <a:lnSpc>
                <a:spcPct val="85000"/>
              </a:lnSpc>
              <a:spcBef>
                <a:spcPct val="0"/>
              </a:spcBef>
              <a:buClrTx/>
              <a:buSzTx/>
              <a:buFontTx/>
              <a:buNone/>
            </a:pPr>
            <a:r>
              <a:rPr lang="en-US" altLang="en-US" sz="1500">
                <a:solidFill>
                  <a:srgbClr val="000000"/>
                </a:solidFill>
              </a:rPr>
              <a:t>niches</a:t>
            </a:r>
            <a:endParaRPr lang="en-US" altLang="en-US" sz="1400" b="0">
              <a:solidFill>
                <a:schemeClr val="tx1"/>
              </a:solidFill>
            </a:endParaRPr>
          </a:p>
        </p:txBody>
      </p:sp>
      <p:sp>
        <p:nvSpPr>
          <p:cNvPr id="8" name="Rectangle 12">
            <a:extLst>
              <a:ext uri="{FF2B5EF4-FFF2-40B4-BE49-F238E27FC236}">
                <a16:creationId xmlns:a16="http://schemas.microsoft.com/office/drawing/2014/main" xmlns="" id="{528BE713-7983-774F-ABFD-CEC71CDB9A50}"/>
              </a:ext>
            </a:extLst>
          </p:cNvPr>
          <p:cNvSpPr>
            <a:spLocks noChangeArrowheads="1"/>
          </p:cNvSpPr>
          <p:nvPr/>
        </p:nvSpPr>
        <p:spPr bwMode="auto">
          <a:xfrm>
            <a:off x="8155517" y="6132513"/>
            <a:ext cx="77311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lnSpc>
                <a:spcPct val="85000"/>
              </a:lnSpc>
              <a:spcBef>
                <a:spcPct val="0"/>
              </a:spcBef>
              <a:buClrTx/>
              <a:buSzTx/>
              <a:buFontTx/>
              <a:buNone/>
            </a:pPr>
            <a:r>
              <a:rPr lang="en-US" altLang="en-US" sz="1500">
                <a:solidFill>
                  <a:srgbClr val="000000"/>
                </a:solidFill>
              </a:rPr>
              <a:t>Realized</a:t>
            </a:r>
          </a:p>
          <a:p>
            <a:pPr algn="ctr">
              <a:lnSpc>
                <a:spcPct val="85000"/>
              </a:lnSpc>
              <a:spcBef>
                <a:spcPct val="0"/>
              </a:spcBef>
              <a:buClrTx/>
              <a:buSzTx/>
              <a:buFontTx/>
              <a:buNone/>
            </a:pPr>
            <a:r>
              <a:rPr lang="en-US" altLang="en-US" sz="1500">
                <a:solidFill>
                  <a:srgbClr val="000000"/>
                </a:solidFill>
              </a:rPr>
              <a:t>niches</a:t>
            </a:r>
          </a:p>
        </p:txBody>
      </p:sp>
      <p:sp>
        <p:nvSpPr>
          <p:cNvPr id="9" name="Rectangle 13">
            <a:extLst>
              <a:ext uri="{FF2B5EF4-FFF2-40B4-BE49-F238E27FC236}">
                <a16:creationId xmlns:a16="http://schemas.microsoft.com/office/drawing/2014/main" xmlns="" id="{C9560299-9775-6C45-872D-D72C4BECD89E}"/>
              </a:ext>
            </a:extLst>
          </p:cNvPr>
          <p:cNvSpPr>
            <a:spLocks noChangeArrowheads="1"/>
          </p:cNvSpPr>
          <p:nvPr/>
        </p:nvSpPr>
        <p:spPr bwMode="auto">
          <a:xfrm>
            <a:off x="4182005" y="2220913"/>
            <a:ext cx="81438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0"/>
              </a:spcBef>
              <a:buClrTx/>
              <a:buSzTx/>
              <a:buFontTx/>
              <a:buNone/>
            </a:pPr>
            <a:r>
              <a:rPr lang="en-US" altLang="en-US" sz="1500">
                <a:solidFill>
                  <a:srgbClr val="000000"/>
                </a:solidFill>
              </a:rPr>
              <a:t>High tide</a:t>
            </a:r>
            <a:endParaRPr lang="en-US" altLang="en-US" sz="1400" b="0">
              <a:solidFill>
                <a:schemeClr val="tx1"/>
              </a:solidFill>
            </a:endParaRPr>
          </a:p>
        </p:txBody>
      </p:sp>
      <p:sp>
        <p:nvSpPr>
          <p:cNvPr id="10" name="Rectangle 14">
            <a:extLst>
              <a:ext uri="{FF2B5EF4-FFF2-40B4-BE49-F238E27FC236}">
                <a16:creationId xmlns:a16="http://schemas.microsoft.com/office/drawing/2014/main" xmlns="" id="{E48E907D-9C79-3844-8993-BCAC77134229}"/>
              </a:ext>
            </a:extLst>
          </p:cNvPr>
          <p:cNvSpPr>
            <a:spLocks noChangeArrowheads="1"/>
          </p:cNvSpPr>
          <p:nvPr/>
        </p:nvSpPr>
        <p:spPr bwMode="auto">
          <a:xfrm>
            <a:off x="4191530" y="3575050"/>
            <a:ext cx="773112"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0"/>
              </a:spcBef>
              <a:buClrTx/>
              <a:buSzTx/>
              <a:buFontTx/>
              <a:buNone/>
            </a:pPr>
            <a:r>
              <a:rPr lang="en-US" altLang="en-US" sz="1500">
                <a:solidFill>
                  <a:srgbClr val="000000"/>
                </a:solidFill>
              </a:rPr>
              <a:t>Low tide</a:t>
            </a:r>
            <a:endParaRPr lang="en-US" altLang="en-US" sz="1400" b="0">
              <a:solidFill>
                <a:schemeClr val="tx1"/>
              </a:solidFill>
            </a:endParaRPr>
          </a:p>
        </p:txBody>
      </p:sp>
      <p:sp>
        <p:nvSpPr>
          <p:cNvPr id="11" name="Rectangle 15">
            <a:extLst>
              <a:ext uri="{FF2B5EF4-FFF2-40B4-BE49-F238E27FC236}">
                <a16:creationId xmlns:a16="http://schemas.microsoft.com/office/drawing/2014/main" xmlns="" id="{8441733C-5306-B54D-A0A2-DCB2E5A8AE34}"/>
              </a:ext>
            </a:extLst>
          </p:cNvPr>
          <p:cNvSpPr>
            <a:spLocks noChangeArrowheads="1"/>
          </p:cNvSpPr>
          <p:nvPr/>
        </p:nvSpPr>
        <p:spPr bwMode="auto">
          <a:xfrm>
            <a:off x="7822142" y="3254375"/>
            <a:ext cx="8794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0"/>
              </a:spcBef>
              <a:buClrTx/>
              <a:buSzTx/>
              <a:buFontTx/>
              <a:buNone/>
            </a:pPr>
            <a:r>
              <a:rPr lang="en-US" altLang="en-US" sz="1500" dirty="0">
                <a:solidFill>
                  <a:srgbClr val="000000"/>
                </a:solidFill>
              </a:rPr>
              <a:t>Species 1</a:t>
            </a:r>
            <a:endParaRPr lang="en-US" altLang="en-US" sz="1400" b="0" dirty="0">
              <a:solidFill>
                <a:schemeClr val="tx1"/>
              </a:solidFill>
            </a:endParaRPr>
          </a:p>
        </p:txBody>
      </p:sp>
      <p:sp>
        <p:nvSpPr>
          <p:cNvPr id="12" name="Rectangle 16">
            <a:extLst>
              <a:ext uri="{FF2B5EF4-FFF2-40B4-BE49-F238E27FC236}">
                <a16:creationId xmlns:a16="http://schemas.microsoft.com/office/drawing/2014/main" xmlns="" id="{A6B1C76E-2A6B-EF43-9BDA-7001564E532C}"/>
              </a:ext>
            </a:extLst>
          </p:cNvPr>
          <p:cNvSpPr>
            <a:spLocks noChangeArrowheads="1"/>
          </p:cNvSpPr>
          <p:nvPr/>
        </p:nvSpPr>
        <p:spPr bwMode="auto">
          <a:xfrm>
            <a:off x="8066617" y="4938713"/>
            <a:ext cx="87947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gn="ctr">
              <a:lnSpc>
                <a:spcPct val="85000"/>
              </a:lnSpc>
              <a:spcBef>
                <a:spcPct val="0"/>
              </a:spcBef>
              <a:buClrTx/>
              <a:buSzTx/>
              <a:buFontTx/>
              <a:buNone/>
            </a:pPr>
            <a:r>
              <a:rPr lang="en-US" altLang="en-US" sz="1500" dirty="0">
                <a:solidFill>
                  <a:srgbClr val="000000"/>
                </a:solidFill>
              </a:rPr>
              <a:t>Species 2</a:t>
            </a:r>
            <a:endParaRPr lang="en-US" altLang="en-US" sz="1400" b="0" dirty="0">
              <a:solidFill>
                <a:schemeClr val="tx1"/>
              </a:solidFill>
            </a:endParaRPr>
          </a:p>
        </p:txBody>
      </p:sp>
      <p:pic>
        <p:nvPicPr>
          <p:cNvPr id="13" name="Picture 3">
            <a:extLst>
              <a:ext uri="{FF2B5EF4-FFF2-40B4-BE49-F238E27FC236}">
                <a16:creationId xmlns:a16="http://schemas.microsoft.com/office/drawing/2014/main" xmlns="" id="{D551DF73-9190-CA47-A5DF-ECF9C51A5B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9299" b="3621"/>
          <a:stretch>
            <a:fillRect/>
          </a:stretch>
        </p:blipFill>
        <p:spPr bwMode="auto">
          <a:xfrm>
            <a:off x="9431867" y="1911350"/>
            <a:ext cx="2362200" cy="479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7">
            <a:extLst>
              <a:ext uri="{FF2B5EF4-FFF2-40B4-BE49-F238E27FC236}">
                <a16:creationId xmlns:a16="http://schemas.microsoft.com/office/drawing/2014/main" xmlns="" id="{857DD4E8-7766-E240-8BC4-12D4FB65758A}"/>
              </a:ext>
            </a:extLst>
          </p:cNvPr>
          <p:cNvSpPr>
            <a:spLocks noChangeArrowheads="1"/>
          </p:cNvSpPr>
          <p:nvPr/>
        </p:nvSpPr>
        <p:spPr bwMode="auto">
          <a:xfrm>
            <a:off x="9171517" y="4056063"/>
            <a:ext cx="1417638" cy="193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0"/>
              </a:spcBef>
              <a:buClrTx/>
              <a:buSzTx/>
              <a:buFontTx/>
              <a:buNone/>
            </a:pPr>
            <a:r>
              <a:rPr lang="en-US" altLang="en-US" sz="1500">
                <a:solidFill>
                  <a:srgbClr val="000000"/>
                </a:solidFill>
              </a:rPr>
              <a:t>Chthamalus sp.</a:t>
            </a:r>
            <a:endParaRPr lang="en-US" altLang="en-US" sz="1400" b="0">
              <a:solidFill>
                <a:schemeClr val="tx1"/>
              </a:solidFill>
            </a:endParaRPr>
          </a:p>
        </p:txBody>
      </p:sp>
      <p:sp>
        <p:nvSpPr>
          <p:cNvPr id="15" name="Rectangle 18">
            <a:extLst>
              <a:ext uri="{FF2B5EF4-FFF2-40B4-BE49-F238E27FC236}">
                <a16:creationId xmlns:a16="http://schemas.microsoft.com/office/drawing/2014/main" xmlns="" id="{A09FFC6B-81D3-DD46-B0BC-7DBCF01384D0}"/>
              </a:ext>
            </a:extLst>
          </p:cNvPr>
          <p:cNvSpPr>
            <a:spLocks noChangeArrowheads="1"/>
          </p:cNvSpPr>
          <p:nvPr/>
        </p:nvSpPr>
        <p:spPr bwMode="auto">
          <a:xfrm>
            <a:off x="9158817" y="6462713"/>
            <a:ext cx="1503363" cy="1936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20000"/>
              </a:spcBef>
              <a:buClr>
                <a:srgbClr val="0F116A"/>
              </a:buClr>
              <a:buSzPct val="120000"/>
              <a:buFont typeface="Wingdings" pitchFamily="2" charset="2"/>
              <a:buChar char="§"/>
              <a:defRPr sz="3000" b="1">
                <a:solidFill>
                  <a:srgbClr val="0F116A"/>
                </a:solidFill>
                <a:latin typeface="Arial" panose="020B0604020202020204" pitchFamily="34" charset="0"/>
                <a:ea typeface="ＭＳ Ｐゴシック" panose="020B0600070205080204" pitchFamily="34" charset="-128"/>
              </a:defRPr>
            </a:lvl1pPr>
            <a:lvl2pPr marL="742950" indent="-285750">
              <a:spcBef>
                <a:spcPct val="20000"/>
              </a:spcBef>
              <a:buClr>
                <a:schemeClr val="tx1"/>
              </a:buClr>
              <a:buSzPct val="60000"/>
              <a:buFont typeface="Wingdings" pitchFamily="2" charset="2"/>
              <a:buChar char="u"/>
              <a:defRPr sz="2800" b="1">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chemeClr val="hlink"/>
              </a:buClr>
              <a:buSzPct val="95000"/>
              <a:buFont typeface="Wingdings" pitchFamily="2" charset="2"/>
              <a:buChar char="§"/>
              <a:defRPr sz="2400" b="1">
                <a:solidFill>
                  <a:srgbClr val="0F116A"/>
                </a:solidFill>
                <a:latin typeface="Arial" panose="020B0604020202020204" pitchFamily="34" charset="0"/>
                <a:ea typeface="ＭＳ Ｐゴシック" panose="020B0600070205080204" pitchFamily="34" charset="-128"/>
              </a:defRPr>
            </a:lvl3pPr>
            <a:lvl4pPr marL="1600200" indent="-228600">
              <a:spcBef>
                <a:spcPct val="20000"/>
              </a:spcBef>
              <a:buClr>
                <a:schemeClr val="tx1"/>
              </a:buClr>
              <a:buSzPct val="110000"/>
              <a:buFont typeface="Wingdings" pitchFamily="2" charset="2"/>
              <a:buChar char="w"/>
              <a:defRPr sz="2000" b="1">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hlink"/>
              </a:buClr>
              <a:buSzPct val="60000"/>
              <a:buFont typeface="Wingdings" pitchFamily="2" charset="2"/>
              <a:buChar char="n"/>
              <a:defRPr sz="2000" b="1">
                <a:solidFill>
                  <a:schemeClr val="tx1"/>
                </a:solidFill>
                <a:latin typeface="Arial" panose="020B0604020202020204" pitchFamily="34" charset="0"/>
                <a:ea typeface="ＭＳ Ｐゴシック" panose="020B0600070205080204" pitchFamily="34" charset="-128"/>
              </a:defRPr>
            </a:lvl9pPr>
          </a:lstStyle>
          <a:p>
            <a:pPr>
              <a:lnSpc>
                <a:spcPct val="85000"/>
              </a:lnSpc>
              <a:spcBef>
                <a:spcPct val="0"/>
              </a:spcBef>
              <a:buClrTx/>
              <a:buSzTx/>
              <a:buFontTx/>
              <a:buNone/>
            </a:pPr>
            <a:r>
              <a:rPr lang="en-US" altLang="en-US" sz="1500">
                <a:solidFill>
                  <a:srgbClr val="000000"/>
                </a:solidFill>
              </a:rPr>
              <a:t>Semibalanus sp.</a:t>
            </a:r>
            <a:endParaRPr lang="en-US" altLang="en-US" sz="1400" b="0">
              <a:solidFill>
                <a:schemeClr val="tx1"/>
              </a:solidFill>
            </a:endParaRPr>
          </a:p>
        </p:txBody>
      </p:sp>
      <p:sp>
        <p:nvSpPr>
          <p:cNvPr id="16" name="TextBox 15">
            <a:extLst>
              <a:ext uri="{FF2B5EF4-FFF2-40B4-BE49-F238E27FC236}">
                <a16:creationId xmlns:a16="http://schemas.microsoft.com/office/drawing/2014/main" xmlns="" id="{E827BE5E-72EB-B142-8003-F81988667E22}"/>
              </a:ext>
            </a:extLst>
          </p:cNvPr>
          <p:cNvSpPr txBox="1"/>
          <p:nvPr/>
        </p:nvSpPr>
        <p:spPr>
          <a:xfrm>
            <a:off x="308758" y="3254375"/>
            <a:ext cx="3873247" cy="830997"/>
          </a:xfrm>
          <a:prstGeom prst="rect">
            <a:avLst/>
          </a:prstGeom>
          <a:noFill/>
        </p:spPr>
        <p:txBody>
          <a:bodyPr wrap="square" rtlCol="0">
            <a:spAutoFit/>
          </a:bodyPr>
          <a:lstStyle/>
          <a:p>
            <a:r>
              <a:rPr lang="en-US" sz="4800" u="sng" dirty="0">
                <a:solidFill>
                  <a:srgbClr val="FF0000"/>
                </a:solidFill>
              </a:rPr>
              <a:t>Competition!!!</a:t>
            </a:r>
          </a:p>
        </p:txBody>
      </p:sp>
    </p:spTree>
    <p:extLst>
      <p:ext uri="{BB962C8B-B14F-4D97-AF65-F5344CB8AC3E}">
        <p14:creationId xmlns:p14="http://schemas.microsoft.com/office/powerpoint/2010/main" val="144350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 calcmode="lin" valueType="num">
                                      <p:cBhvr>
                                        <p:cTn id="12" dur="10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16">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16">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3268" y="477410"/>
            <a:ext cx="4572000" cy="25717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8956" y="571499"/>
            <a:ext cx="4338103" cy="23835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28956" y="3428999"/>
            <a:ext cx="4572000" cy="2543175"/>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5404" y="3429000"/>
            <a:ext cx="4521199" cy="2543174"/>
          </a:xfrm>
          <a:prstGeom prst="rect">
            <a:avLst/>
          </a:prstGeom>
        </p:spPr>
      </p:pic>
    </p:spTree>
    <p:extLst>
      <p:ext uri="{BB962C8B-B14F-4D97-AF65-F5344CB8AC3E}">
        <p14:creationId xmlns:p14="http://schemas.microsoft.com/office/powerpoint/2010/main" val="2021273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heel(1)">
                                      <p:cBhvr>
                                        <p:cTn id="2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90B065-F905-B84C-99B3-0DFAC2DD3362}"/>
              </a:ext>
            </a:extLst>
          </p:cNvPr>
          <p:cNvSpPr>
            <a:spLocks noGrp="1"/>
          </p:cNvSpPr>
          <p:nvPr>
            <p:ph type="title"/>
          </p:nvPr>
        </p:nvSpPr>
        <p:spPr>
          <a:xfrm>
            <a:off x="838200" y="18255"/>
            <a:ext cx="10515600" cy="1325563"/>
          </a:xfrm>
        </p:spPr>
        <p:txBody>
          <a:bodyPr>
            <a:normAutofit/>
          </a:bodyPr>
          <a:lstStyle/>
          <a:p>
            <a:pPr algn="ctr"/>
            <a:r>
              <a:rPr lang="en-US" sz="7200" dirty="0"/>
              <a:t>Resource Partitioning</a:t>
            </a:r>
          </a:p>
        </p:txBody>
      </p:sp>
      <p:sp>
        <p:nvSpPr>
          <p:cNvPr id="3" name="Content Placeholder 2">
            <a:extLst>
              <a:ext uri="{FF2B5EF4-FFF2-40B4-BE49-F238E27FC236}">
                <a16:creationId xmlns:a16="http://schemas.microsoft.com/office/drawing/2014/main" xmlns="" id="{DDBEA7D0-49FF-7F4E-98EE-FA08AADDF5E5}"/>
              </a:ext>
            </a:extLst>
          </p:cNvPr>
          <p:cNvSpPr>
            <a:spLocks noGrp="1"/>
          </p:cNvSpPr>
          <p:nvPr>
            <p:ph idx="1"/>
          </p:nvPr>
        </p:nvSpPr>
        <p:spPr>
          <a:xfrm>
            <a:off x="838200" y="1253331"/>
            <a:ext cx="10515600" cy="4351338"/>
          </a:xfrm>
        </p:spPr>
        <p:txBody>
          <a:bodyPr/>
          <a:lstStyle/>
          <a:p>
            <a:pPr marL="0" indent="0">
              <a:buNone/>
            </a:pPr>
            <a:r>
              <a:rPr lang="en-US" sz="3600" dirty="0"/>
              <a:t>Reduce Competition through </a:t>
            </a:r>
            <a:r>
              <a:rPr lang="en-US" sz="3600" u="sng" dirty="0"/>
              <a:t>microhabitats</a:t>
            </a:r>
          </a:p>
          <a:p>
            <a:pPr marL="0" indent="0">
              <a:buNone/>
            </a:pPr>
            <a:endParaRPr lang="en-US" dirty="0"/>
          </a:p>
        </p:txBody>
      </p:sp>
      <p:pic>
        <p:nvPicPr>
          <p:cNvPr id="4" name="Picture 3">
            <a:extLst>
              <a:ext uri="{FF2B5EF4-FFF2-40B4-BE49-F238E27FC236}">
                <a16:creationId xmlns:a16="http://schemas.microsoft.com/office/drawing/2014/main" xmlns="" id="{5E29FAD4-4483-CF41-B424-49974BBE4B63}"/>
              </a:ext>
            </a:extLst>
          </p:cNvPr>
          <p:cNvPicPr>
            <a:picLocks noChangeAspect="1"/>
          </p:cNvPicPr>
          <p:nvPr/>
        </p:nvPicPr>
        <p:blipFill>
          <a:blip r:embed="rId3"/>
          <a:stretch>
            <a:fillRect/>
          </a:stretch>
        </p:blipFill>
        <p:spPr>
          <a:xfrm>
            <a:off x="422232" y="2025389"/>
            <a:ext cx="6734226" cy="4149943"/>
          </a:xfrm>
          <a:prstGeom prst="rect">
            <a:avLst/>
          </a:prstGeom>
        </p:spPr>
      </p:pic>
      <p:pic>
        <p:nvPicPr>
          <p:cNvPr id="5" name="Picture 4">
            <a:extLst>
              <a:ext uri="{FF2B5EF4-FFF2-40B4-BE49-F238E27FC236}">
                <a16:creationId xmlns:a16="http://schemas.microsoft.com/office/drawing/2014/main" xmlns="" id="{AA7F91F6-C70E-7544-8615-9801887F75E0}"/>
              </a:ext>
            </a:extLst>
          </p:cNvPr>
          <p:cNvPicPr>
            <a:picLocks noChangeAspect="1"/>
          </p:cNvPicPr>
          <p:nvPr/>
        </p:nvPicPr>
        <p:blipFill>
          <a:blip r:embed="rId4"/>
          <a:stretch>
            <a:fillRect/>
          </a:stretch>
        </p:blipFill>
        <p:spPr>
          <a:xfrm>
            <a:off x="2860378" y="2379931"/>
            <a:ext cx="8320167" cy="3510070"/>
          </a:xfrm>
          <a:prstGeom prst="rect">
            <a:avLst/>
          </a:prstGeom>
        </p:spPr>
      </p:pic>
    </p:spTree>
    <p:extLst>
      <p:ext uri="{BB962C8B-B14F-4D97-AF65-F5344CB8AC3E}">
        <p14:creationId xmlns:p14="http://schemas.microsoft.com/office/powerpoint/2010/main" val="51310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90B065-F905-B84C-99B3-0DFAC2DD3362}"/>
              </a:ext>
            </a:extLst>
          </p:cNvPr>
          <p:cNvSpPr>
            <a:spLocks noGrp="1"/>
          </p:cNvSpPr>
          <p:nvPr>
            <p:ph type="title"/>
          </p:nvPr>
        </p:nvSpPr>
        <p:spPr>
          <a:xfrm>
            <a:off x="838200" y="114604"/>
            <a:ext cx="10515600" cy="1325563"/>
          </a:xfrm>
        </p:spPr>
        <p:txBody>
          <a:bodyPr>
            <a:normAutofit/>
          </a:bodyPr>
          <a:lstStyle/>
          <a:p>
            <a:pPr algn="ctr"/>
            <a:r>
              <a:rPr lang="en-US" sz="7200" dirty="0"/>
              <a:t>Symbiosis</a:t>
            </a:r>
          </a:p>
        </p:txBody>
      </p:sp>
      <p:sp>
        <p:nvSpPr>
          <p:cNvPr id="3" name="Content Placeholder 2">
            <a:extLst>
              <a:ext uri="{FF2B5EF4-FFF2-40B4-BE49-F238E27FC236}">
                <a16:creationId xmlns:a16="http://schemas.microsoft.com/office/drawing/2014/main" xmlns="" id="{DDBEA7D0-49FF-7F4E-98EE-FA08AADDF5E5}"/>
              </a:ext>
            </a:extLst>
          </p:cNvPr>
          <p:cNvSpPr>
            <a:spLocks noGrp="1"/>
          </p:cNvSpPr>
          <p:nvPr>
            <p:ph idx="1"/>
          </p:nvPr>
        </p:nvSpPr>
        <p:spPr>
          <a:xfrm>
            <a:off x="838200" y="1253331"/>
            <a:ext cx="10515600" cy="4351338"/>
          </a:xfrm>
        </p:spPr>
        <p:txBody>
          <a:bodyPr/>
          <a:lstStyle/>
          <a:p>
            <a:pPr marL="0" indent="0">
              <a:buNone/>
            </a:pPr>
            <a:r>
              <a:rPr lang="en-US" sz="3600" dirty="0"/>
              <a:t>Symbiosis- a close </a:t>
            </a:r>
            <a:r>
              <a:rPr lang="en-US" sz="3600" dirty="0" smtClean="0"/>
              <a:t>relationship </a:t>
            </a:r>
            <a:r>
              <a:rPr lang="en-US" sz="3600" dirty="0"/>
              <a:t>between two </a:t>
            </a:r>
            <a:r>
              <a:rPr lang="en-US" sz="3600" dirty="0" smtClean="0"/>
              <a:t>organisms of two different </a:t>
            </a:r>
            <a:r>
              <a:rPr lang="en-US" sz="3600" dirty="0"/>
              <a:t>species</a:t>
            </a:r>
          </a:p>
        </p:txBody>
      </p:sp>
      <p:pic>
        <p:nvPicPr>
          <p:cNvPr id="5" name="Picture 4">
            <a:extLst>
              <a:ext uri="{FF2B5EF4-FFF2-40B4-BE49-F238E27FC236}">
                <a16:creationId xmlns:a16="http://schemas.microsoft.com/office/drawing/2014/main" xmlns="" id="{960DB857-6309-F345-B53B-CF8BB00066F0}"/>
              </a:ext>
            </a:extLst>
          </p:cNvPr>
          <p:cNvPicPr>
            <a:picLocks noChangeAspect="1"/>
          </p:cNvPicPr>
          <p:nvPr/>
        </p:nvPicPr>
        <p:blipFill>
          <a:blip r:embed="rId2"/>
          <a:stretch>
            <a:fillRect/>
          </a:stretch>
        </p:blipFill>
        <p:spPr>
          <a:xfrm>
            <a:off x="2326711" y="2353426"/>
            <a:ext cx="7142966" cy="4017918"/>
          </a:xfrm>
          <a:prstGeom prst="rect">
            <a:avLst/>
          </a:prstGeom>
        </p:spPr>
      </p:pic>
    </p:spTree>
    <p:extLst>
      <p:ext uri="{BB962C8B-B14F-4D97-AF65-F5344CB8AC3E}">
        <p14:creationId xmlns:p14="http://schemas.microsoft.com/office/powerpoint/2010/main" val="38535710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080D43-3555-D047-B7AF-892304DA0B98}"/>
              </a:ext>
            </a:extLst>
          </p:cNvPr>
          <p:cNvSpPr>
            <a:spLocks noGrp="1"/>
          </p:cNvSpPr>
          <p:nvPr>
            <p:ph type="title"/>
          </p:nvPr>
        </p:nvSpPr>
        <p:spPr/>
        <p:txBody>
          <a:bodyPr>
            <a:normAutofit/>
          </a:bodyPr>
          <a:lstStyle/>
          <a:p>
            <a:pPr algn="ctr"/>
            <a:r>
              <a:rPr lang="en-US" sz="6600" dirty="0"/>
              <a:t>Types of Symbiosis</a:t>
            </a:r>
          </a:p>
        </p:txBody>
      </p:sp>
      <p:sp>
        <p:nvSpPr>
          <p:cNvPr id="3" name="Content Placeholder 2">
            <a:extLst>
              <a:ext uri="{FF2B5EF4-FFF2-40B4-BE49-F238E27FC236}">
                <a16:creationId xmlns:a16="http://schemas.microsoft.com/office/drawing/2014/main" xmlns="" id="{B8B882F3-366C-634F-B33B-0066758F3D8B}"/>
              </a:ext>
            </a:extLst>
          </p:cNvPr>
          <p:cNvSpPr>
            <a:spLocks noGrp="1"/>
          </p:cNvSpPr>
          <p:nvPr>
            <p:ph idx="1"/>
          </p:nvPr>
        </p:nvSpPr>
        <p:spPr>
          <a:xfrm>
            <a:off x="401444" y="1690688"/>
            <a:ext cx="11307336" cy="4351338"/>
          </a:xfrm>
        </p:spPr>
        <p:txBody>
          <a:bodyPr/>
          <a:lstStyle/>
          <a:p>
            <a:pPr marL="0" indent="0">
              <a:buNone/>
            </a:pPr>
            <a:r>
              <a:rPr lang="en-US" sz="3600" dirty="0" smtClean="0"/>
              <a:t> </a:t>
            </a:r>
            <a:r>
              <a:rPr lang="en-US" sz="3600" u="sng" dirty="0" smtClean="0"/>
              <a:t>Mutualism</a:t>
            </a:r>
            <a:r>
              <a:rPr lang="en-US" sz="3600" u="sng" dirty="0"/>
              <a:t>: Both </a:t>
            </a:r>
            <a:r>
              <a:rPr lang="en-US" sz="3600" u="sng" dirty="0" smtClean="0"/>
              <a:t>benefit (+/+)</a:t>
            </a:r>
          </a:p>
          <a:p>
            <a:pPr marL="0" indent="0">
              <a:buNone/>
            </a:pPr>
            <a:endParaRPr lang="en-US" sz="3600" dirty="0"/>
          </a:p>
          <a:p>
            <a:pPr marL="0" indent="0">
              <a:buNone/>
            </a:pPr>
            <a:endParaRPr lang="en-US" sz="3600" u="sng" dirty="0"/>
          </a:p>
          <a:p>
            <a:pPr marL="0" indent="0">
              <a:buNone/>
            </a:pPr>
            <a:r>
              <a:rPr lang="en-US" sz="3600" u="sng" dirty="0"/>
              <a:t>Parasitism: One benefits the other </a:t>
            </a:r>
            <a:r>
              <a:rPr lang="en-US" sz="3600" u="sng" dirty="0" smtClean="0"/>
              <a:t>is harmed (+/-)</a:t>
            </a:r>
            <a:endParaRPr lang="en-US" sz="3600" u="sng" dirty="0"/>
          </a:p>
          <a:p>
            <a:pPr marL="0" indent="0">
              <a:buNone/>
            </a:pPr>
            <a:endParaRPr lang="en-US" dirty="0"/>
          </a:p>
        </p:txBody>
      </p:sp>
      <p:pic>
        <p:nvPicPr>
          <p:cNvPr id="1028" name="Picture 4" descr="Image result for bees 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103327" y="1393593"/>
            <a:ext cx="3256156" cy="203509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parasitism 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3327" y="4329290"/>
            <a:ext cx="3050334" cy="2009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9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28"/>
                                        </p:tgtEl>
                                        <p:attrNameLst>
                                          <p:attrName>style.visibility</p:attrName>
                                        </p:attrNameLst>
                                      </p:cBhvr>
                                      <p:to>
                                        <p:strVal val="visible"/>
                                      </p:to>
                                    </p:set>
                                    <p:anim calcmode="lin" valueType="num">
                                      <p:cBhvr>
                                        <p:cTn id="12" dur="500" fill="hold"/>
                                        <p:tgtEl>
                                          <p:spTgt spid="1028"/>
                                        </p:tgtEl>
                                        <p:attrNameLst>
                                          <p:attrName>ppt_w</p:attrName>
                                        </p:attrNameLst>
                                      </p:cBhvr>
                                      <p:tavLst>
                                        <p:tav tm="0">
                                          <p:val>
                                            <p:fltVal val="0"/>
                                          </p:val>
                                        </p:tav>
                                        <p:tav tm="100000">
                                          <p:val>
                                            <p:strVal val="#ppt_w"/>
                                          </p:val>
                                        </p:tav>
                                      </p:tavLst>
                                    </p:anim>
                                    <p:anim calcmode="lin" valueType="num">
                                      <p:cBhvr>
                                        <p:cTn id="13" dur="500" fill="hold"/>
                                        <p:tgtEl>
                                          <p:spTgt spid="1028"/>
                                        </p:tgtEl>
                                        <p:attrNameLst>
                                          <p:attrName>ppt_h</p:attrName>
                                        </p:attrNameLst>
                                      </p:cBhvr>
                                      <p:tavLst>
                                        <p:tav tm="0">
                                          <p:val>
                                            <p:fltVal val="0"/>
                                          </p:val>
                                        </p:tav>
                                        <p:tav tm="100000">
                                          <p:val>
                                            <p:strVal val="#ppt_h"/>
                                          </p:val>
                                        </p:tav>
                                      </p:tavLst>
                                    </p:anim>
                                    <p:animEffect transition="in" filter="fade">
                                      <p:cBhvr>
                                        <p:cTn id="14" dur="500"/>
                                        <p:tgtEl>
                                          <p:spTgt spid="102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1" dur="500"/>
                                        <p:tgtEl>
                                          <p:spTgt spid="3">
                                            <p:txEl>
                                              <p:pRg st="3" end="3"/>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1026"/>
                                        </p:tgtEl>
                                        <p:attrNameLst>
                                          <p:attrName>style.visibility</p:attrName>
                                        </p:attrNameLst>
                                      </p:cBhvr>
                                      <p:to>
                                        <p:strVal val="visible"/>
                                      </p:to>
                                    </p:set>
                                    <p:anim calcmode="lin" valueType="num">
                                      <p:cBhvr>
                                        <p:cTn id="24" dur="500" fill="hold"/>
                                        <p:tgtEl>
                                          <p:spTgt spid="1026"/>
                                        </p:tgtEl>
                                        <p:attrNameLst>
                                          <p:attrName>ppt_w</p:attrName>
                                        </p:attrNameLst>
                                      </p:cBhvr>
                                      <p:tavLst>
                                        <p:tav tm="0">
                                          <p:val>
                                            <p:fltVal val="0"/>
                                          </p:val>
                                        </p:tav>
                                        <p:tav tm="100000">
                                          <p:val>
                                            <p:strVal val="#ppt_w"/>
                                          </p:val>
                                        </p:tav>
                                      </p:tavLst>
                                    </p:anim>
                                    <p:anim calcmode="lin" valueType="num">
                                      <p:cBhvr>
                                        <p:cTn id="25" dur="500" fill="hold"/>
                                        <p:tgtEl>
                                          <p:spTgt spid="1026"/>
                                        </p:tgtEl>
                                        <p:attrNameLst>
                                          <p:attrName>ppt_h</p:attrName>
                                        </p:attrNameLst>
                                      </p:cBhvr>
                                      <p:tavLst>
                                        <p:tav tm="0">
                                          <p:val>
                                            <p:fltVal val="0"/>
                                          </p:val>
                                        </p:tav>
                                        <p:tav tm="100000">
                                          <p:val>
                                            <p:strVal val="#ppt_h"/>
                                          </p:val>
                                        </p:tav>
                                      </p:tavLst>
                                    </p:anim>
                                    <p:animEffect transition="in" filter="fade">
                                      <p:cBhvr>
                                        <p:cTn id="2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080D43-3555-D047-B7AF-892304DA0B98}"/>
              </a:ext>
            </a:extLst>
          </p:cNvPr>
          <p:cNvSpPr>
            <a:spLocks noGrp="1"/>
          </p:cNvSpPr>
          <p:nvPr>
            <p:ph type="title"/>
          </p:nvPr>
        </p:nvSpPr>
        <p:spPr>
          <a:xfrm>
            <a:off x="838200" y="-196736"/>
            <a:ext cx="10515600" cy="1325563"/>
          </a:xfrm>
        </p:spPr>
        <p:txBody>
          <a:bodyPr>
            <a:normAutofit/>
          </a:bodyPr>
          <a:lstStyle/>
          <a:p>
            <a:pPr algn="ctr"/>
            <a:r>
              <a:rPr lang="en-US" sz="6600" dirty="0"/>
              <a:t>Types of Symbiosis</a:t>
            </a:r>
          </a:p>
        </p:txBody>
      </p:sp>
      <p:sp>
        <p:nvSpPr>
          <p:cNvPr id="3" name="Content Placeholder 2">
            <a:extLst>
              <a:ext uri="{FF2B5EF4-FFF2-40B4-BE49-F238E27FC236}">
                <a16:creationId xmlns:a16="http://schemas.microsoft.com/office/drawing/2014/main" xmlns="" id="{B8B882F3-366C-634F-B33B-0066758F3D8B}"/>
              </a:ext>
            </a:extLst>
          </p:cNvPr>
          <p:cNvSpPr>
            <a:spLocks noGrp="1"/>
          </p:cNvSpPr>
          <p:nvPr>
            <p:ph idx="1"/>
          </p:nvPr>
        </p:nvSpPr>
        <p:spPr>
          <a:xfrm>
            <a:off x="176270" y="952557"/>
            <a:ext cx="11633812" cy="5613495"/>
          </a:xfrm>
        </p:spPr>
        <p:txBody>
          <a:bodyPr>
            <a:normAutofit/>
          </a:bodyPr>
          <a:lstStyle/>
          <a:p>
            <a:pPr marL="0" indent="0">
              <a:buNone/>
            </a:pPr>
            <a:r>
              <a:rPr lang="en-US" sz="3400" u="sng" dirty="0" smtClean="0"/>
              <a:t>Commensalism</a:t>
            </a:r>
            <a:r>
              <a:rPr lang="en-US" sz="3400" u="sng" dirty="0" smtClean="0"/>
              <a:t>: One benefits, the other </a:t>
            </a:r>
            <a:endParaRPr lang="en-US" sz="3400" u="sng" dirty="0" smtClean="0"/>
          </a:p>
          <a:p>
            <a:pPr marL="0" indent="0">
              <a:buNone/>
            </a:pPr>
            <a:r>
              <a:rPr lang="en-US" sz="3400" u="sng" dirty="0" smtClean="0"/>
              <a:t>gets </a:t>
            </a:r>
            <a:r>
              <a:rPr lang="en-US" sz="3400" u="sng" dirty="0" smtClean="0"/>
              <a:t>no benefit (+/0) </a:t>
            </a:r>
            <a:endParaRPr lang="en-US" sz="3400" u="sng" dirty="0"/>
          </a:p>
          <a:p>
            <a:pPr marL="0" indent="0">
              <a:buNone/>
            </a:pPr>
            <a:endParaRPr lang="en-US" sz="1600" dirty="0"/>
          </a:p>
          <a:p>
            <a:pPr marL="0" indent="0">
              <a:buNone/>
            </a:pPr>
            <a:r>
              <a:rPr lang="en-US" sz="3600" dirty="0" smtClean="0"/>
              <a:t>Herbivory</a:t>
            </a:r>
            <a:r>
              <a:rPr lang="en-US" sz="3600" dirty="0" smtClean="0"/>
              <a:t>: </a:t>
            </a:r>
            <a:r>
              <a:rPr lang="en-US" sz="3600" dirty="0" smtClean="0"/>
              <a:t>Organisms eating </a:t>
            </a:r>
            <a:r>
              <a:rPr lang="en-US" sz="3600" dirty="0" smtClean="0"/>
              <a:t>plants </a:t>
            </a:r>
            <a:r>
              <a:rPr lang="en-US" sz="3600" u="sng" dirty="0" smtClean="0"/>
              <a:t>(+/-)</a:t>
            </a:r>
            <a:endParaRPr lang="en-US" sz="3600" u="sng" dirty="0"/>
          </a:p>
          <a:p>
            <a:pPr marL="0" indent="0">
              <a:buNone/>
            </a:pPr>
            <a:endParaRPr lang="en-US" sz="3600" dirty="0" smtClean="0"/>
          </a:p>
          <a:p>
            <a:pPr marL="0" indent="0">
              <a:buNone/>
            </a:pPr>
            <a:endParaRPr lang="en-US" sz="1100" dirty="0"/>
          </a:p>
          <a:p>
            <a:pPr marL="0" indent="0">
              <a:buNone/>
            </a:pPr>
            <a:r>
              <a:rPr lang="en-US" sz="3600" dirty="0" smtClean="0"/>
              <a:t>Predation</a:t>
            </a:r>
            <a:r>
              <a:rPr lang="en-US" sz="3600" dirty="0" smtClean="0"/>
              <a:t>: Organisms eat animals </a:t>
            </a:r>
            <a:r>
              <a:rPr lang="en-US" sz="3600" u="sng" dirty="0" smtClean="0"/>
              <a:t>(+/-)</a:t>
            </a:r>
            <a:endParaRPr lang="en-US" sz="3600" u="sng" dirty="0"/>
          </a:p>
        </p:txBody>
      </p:sp>
      <p:pic>
        <p:nvPicPr>
          <p:cNvPr id="4" name="Picture 2" descr="Image result for symbiosis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78597" y="2523498"/>
            <a:ext cx="3238687" cy="182014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cow egret and co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6249" y="788442"/>
            <a:ext cx="1619419" cy="15605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6725" y="4499700"/>
            <a:ext cx="3048000" cy="228600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52420" y="4563288"/>
            <a:ext cx="3852229" cy="2166879"/>
          </a:xfrm>
          <a:prstGeom prst="rect">
            <a:avLst/>
          </a:prstGeom>
        </p:spPr>
      </p:pic>
    </p:spTree>
    <p:extLst>
      <p:ext uri="{BB962C8B-B14F-4D97-AF65-F5344CB8AC3E}">
        <p14:creationId xmlns:p14="http://schemas.microsoft.com/office/powerpoint/2010/main" val="246334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1000"/>
                                        <p:tgtEl>
                                          <p:spTgt spid="3">
                                            <p:txEl>
                                              <p:pRg st="6" end="6"/>
                                            </p:txEl>
                                          </p:spTgt>
                                        </p:tgtEl>
                                      </p:cBhvr>
                                    </p:animEffect>
                                    <p:anim calcmode="lin" valueType="num">
                                      <p:cBhvr>
                                        <p:cTn id="37"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1000"/>
                                        <p:tgtEl>
                                          <p:spTgt spid="6"/>
                                        </p:tgtEl>
                                      </p:cBhvr>
                                    </p:animEffect>
                                    <p:anim calcmode="lin" valueType="num">
                                      <p:cBhvr>
                                        <p:cTn id="44" dur="1000" fill="hold"/>
                                        <p:tgtEl>
                                          <p:spTgt spid="6"/>
                                        </p:tgtEl>
                                        <p:attrNameLst>
                                          <p:attrName>ppt_x</p:attrName>
                                        </p:attrNameLst>
                                      </p:cBhvr>
                                      <p:tavLst>
                                        <p:tav tm="0">
                                          <p:val>
                                            <p:strVal val="#ppt_x"/>
                                          </p:val>
                                        </p:tav>
                                        <p:tav tm="100000">
                                          <p:val>
                                            <p:strVal val="#ppt_x"/>
                                          </p:val>
                                        </p:tav>
                                      </p:tavLst>
                                    </p:anim>
                                    <p:anim calcmode="lin" valueType="num">
                                      <p:cBhvr>
                                        <p:cTn id="4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3046</TotalTime>
  <Words>401</Words>
  <Application>Microsoft Office PowerPoint</Application>
  <PresentationFormat>Widescreen</PresentationFormat>
  <Paragraphs>75</Paragraphs>
  <Slides>17</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MS PGothic</vt:lpstr>
      <vt:lpstr>Arial</vt:lpstr>
      <vt:lpstr>Calibri</vt:lpstr>
      <vt:lpstr>Calibri Light</vt:lpstr>
      <vt:lpstr>Times</vt:lpstr>
      <vt:lpstr>Wingdings</vt:lpstr>
      <vt:lpstr>Office Theme</vt:lpstr>
      <vt:lpstr>Community Ecology: Niche Symbiosis Predator/Prey</vt:lpstr>
      <vt:lpstr>Community vs. Ecosystem</vt:lpstr>
      <vt:lpstr>Niche</vt:lpstr>
      <vt:lpstr>Competitive Exclusion Principle</vt:lpstr>
      <vt:lpstr>PowerPoint Presentation</vt:lpstr>
      <vt:lpstr>Resource Partitioning</vt:lpstr>
      <vt:lpstr>Symbiosis</vt:lpstr>
      <vt:lpstr>Types of Symbiosis</vt:lpstr>
      <vt:lpstr>Types of Symbiosis</vt:lpstr>
      <vt:lpstr>Predator/Prey Relationship</vt:lpstr>
      <vt:lpstr>PowerPoint Presentation</vt:lpstr>
      <vt:lpstr>PowerPoint Presentation</vt:lpstr>
      <vt:lpstr>PowerPoint Presentation</vt:lpstr>
      <vt:lpstr>Predation drives evolution</vt:lpstr>
      <vt:lpstr>Keystone species</vt:lpstr>
      <vt:lpstr>Sea Otters of the North Pacific</vt:lpstr>
      <vt:lpstr>Trophic Cascade</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Community Ecology</dc:title>
  <dc:creator>Microsoft Office User</dc:creator>
  <cp:lastModifiedBy>Athena Palma</cp:lastModifiedBy>
  <cp:revision>16</cp:revision>
  <dcterms:created xsi:type="dcterms:W3CDTF">2020-02-25T13:16:45Z</dcterms:created>
  <dcterms:modified xsi:type="dcterms:W3CDTF">2020-02-27T18:22:24Z</dcterms:modified>
</cp:coreProperties>
</file>