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6" r:id="rId6"/>
    <p:sldId id="267" r:id="rId7"/>
    <p:sldId id="277" r:id="rId8"/>
    <p:sldId id="273" r:id="rId9"/>
    <p:sldId id="275" r:id="rId10"/>
    <p:sldId id="276" r:id="rId11"/>
    <p:sldId id="278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45"/>
    <p:restoredTop sz="94671"/>
  </p:normalViewPr>
  <p:slideViewPr>
    <p:cSldViewPr snapToGrid="0" snapToObjects="1">
      <p:cViewPr varScale="1">
        <p:scale>
          <a:sx n="74" d="100"/>
          <a:sy n="74" d="100"/>
        </p:scale>
        <p:origin x="72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200ED-54A6-D348-BF65-4F62B8CC2AF2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E7A1B-C665-B942-8D1D-8C91D0A65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76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what it looks like.</a:t>
            </a:r>
            <a:r>
              <a:rPr lang="en-US" baseline="0" dirty="0" smtClean="0"/>
              <a:t> What else has those things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E7A1B-C665-B942-8D1D-8C91D0A659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13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Gets in through membrane protein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E7A1B-C665-B942-8D1D-8C91D0A659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08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is citrate</a:t>
            </a:r>
            <a:r>
              <a:rPr lang="en-US" baseline="0" dirty="0" smtClean="0"/>
              <a:t> important?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E7A1B-C665-B942-8D1D-8C91D0A659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51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E53D958-C00C-D94E-A8A9-DEC43F7EFEA4}" type="slidenum">
              <a:rPr lang="en-US" altLang="en-US" sz="1200">
                <a:latin typeface="Times" charset="0"/>
              </a:rPr>
              <a:pPr/>
              <a:t>7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425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/>
              <a:t>Figure 7.11-6 </a:t>
            </a:r>
            <a:r>
              <a:rPr lang="en-US" altLang="en-US">
                <a:solidFill>
                  <a:srgbClr val="000000"/>
                </a:solidFill>
              </a:rPr>
              <a:t>A closer look at the citric acid cycle (step 8)</a:t>
            </a:r>
          </a:p>
        </p:txBody>
      </p:sp>
    </p:spTree>
    <p:extLst>
      <p:ext uri="{BB962C8B-B14F-4D97-AF65-F5344CB8AC3E}">
        <p14:creationId xmlns:p14="http://schemas.microsoft.com/office/powerpoint/2010/main" val="284440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79D55DE-16EC-D84B-B6E2-E57171A97977}" type="slidenum">
              <a:rPr lang="en-US" altLang="en-US" sz="1200">
                <a:latin typeface="Times" charset="0"/>
              </a:rPr>
              <a:pPr/>
              <a:t>11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444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4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/>
              <a:t>Figure 7.14 </a:t>
            </a:r>
            <a:r>
              <a:rPr lang="en-US" altLang="en-US">
                <a:solidFill>
                  <a:srgbClr val="000000"/>
                </a:solidFill>
              </a:rPr>
              <a:t>Chemiosmosis couples the electron transport chain to ATP synthesis</a:t>
            </a:r>
          </a:p>
        </p:txBody>
      </p:sp>
    </p:spTree>
    <p:extLst>
      <p:ext uri="{BB962C8B-B14F-4D97-AF65-F5344CB8AC3E}">
        <p14:creationId xmlns:p14="http://schemas.microsoft.com/office/powerpoint/2010/main" val="246925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C108FA8-A67B-2548-A2DA-65F71A864040}" type="slidenum">
              <a:rPr lang="en-US" altLang="en-US" sz="1200">
                <a:latin typeface="Times" charset="0"/>
              </a:rPr>
              <a:pPr/>
              <a:t>12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477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7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/>
              <a:t>Figure 7.18-5 </a:t>
            </a:r>
            <a:r>
              <a:rPr lang="en-US" altLang="en-US">
                <a:solidFill>
                  <a:srgbClr val="000000"/>
                </a:solidFill>
              </a:rPr>
              <a:t>The catabolism of various molecules from food (step 5)</a:t>
            </a:r>
          </a:p>
        </p:txBody>
      </p:sp>
    </p:spTree>
    <p:extLst>
      <p:ext uri="{BB962C8B-B14F-4D97-AF65-F5344CB8AC3E}">
        <p14:creationId xmlns:p14="http://schemas.microsoft.com/office/powerpoint/2010/main" val="204765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793CEAC-2967-4C4D-AFE3-169B350ABF5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01B1861-AF05-234B-B97A-CE77DAED08F0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53135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CEAC-2967-4C4D-AFE3-169B350ABF5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1861-AF05-234B-B97A-CE77DAED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1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CEAC-2967-4C4D-AFE3-169B350ABF5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1861-AF05-234B-B97A-CE77DAED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67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CEAC-2967-4C4D-AFE3-169B350ABF5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1861-AF05-234B-B97A-CE77DAED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4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93CEAC-2967-4C4D-AFE3-169B350ABF5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1B1861-AF05-234B-B97A-CE77DAED08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29553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CEAC-2967-4C4D-AFE3-169B350ABF5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1861-AF05-234B-B97A-CE77DAED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314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CEAC-2967-4C4D-AFE3-169B350ABF5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1861-AF05-234B-B97A-CE77DAED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47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CEAC-2967-4C4D-AFE3-169B350ABF5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1861-AF05-234B-B97A-CE77DAED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7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CEAC-2967-4C4D-AFE3-169B350ABF5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1861-AF05-234B-B97A-CE77DAED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90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93CEAC-2967-4C4D-AFE3-169B350ABF5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1B1861-AF05-234B-B97A-CE77DAED08F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94273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93CEAC-2967-4C4D-AFE3-169B350ABF5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1B1861-AF05-234B-B97A-CE77DAED08F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938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793CEAC-2967-4C4D-AFE3-169B350ABF5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01B1861-AF05-234B-B97A-CE77DAED08F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899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Cellular Respiration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Stages 2-4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13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10312"/>
            <a:ext cx="9601200" cy="93198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Chemiosmosis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50976"/>
            <a:ext cx="4597400" cy="5907024"/>
          </a:xfrm>
        </p:spPr>
        <p:txBody>
          <a:bodyPr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The H</a:t>
            </a:r>
            <a:r>
              <a:rPr lang="en-US" sz="4400" baseline="30000" dirty="0" smtClean="0"/>
              <a:t>+</a:t>
            </a:r>
            <a:r>
              <a:rPr lang="en-US" sz="4400" dirty="0" smtClean="0"/>
              <a:t> wants to move back into the mitochondrial matrix—ATP Synthase only way in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Energy from movement is enough to add a Pi to ADP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200" y="1142297"/>
            <a:ext cx="5765800" cy="455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8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394" name="Picture 67" descr="07_14_OxPho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4"/>
          <a:stretch>
            <a:fillRect/>
          </a:stretch>
        </p:blipFill>
        <p:spPr bwMode="auto">
          <a:xfrm>
            <a:off x="1820864" y="650876"/>
            <a:ext cx="8548687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3396" name="Text Box 31"/>
          <p:cNvSpPr txBox="1">
            <a:spLocks noChangeArrowheads="1"/>
          </p:cNvSpPr>
          <p:nvPr/>
        </p:nvSpPr>
        <p:spPr bwMode="auto">
          <a:xfrm>
            <a:off x="2036763" y="1782764"/>
            <a:ext cx="9699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5000"/>
              </a:lnSpc>
            </a:pPr>
            <a:r>
              <a:rPr lang="en-US" altLang="en-US" sz="1400" b="1">
                <a:ea typeface="ヒラギノ角ゴ Pro W3" charset="-128"/>
              </a:rPr>
              <a:t>Protein</a:t>
            </a:r>
          </a:p>
          <a:p>
            <a:pPr algn="l">
              <a:lnSpc>
                <a:spcPct val="95000"/>
              </a:lnSpc>
            </a:pPr>
            <a:r>
              <a:rPr lang="en-US" altLang="en-US" sz="1400" b="1">
                <a:ea typeface="ヒラギノ角ゴ Pro W3" charset="-128"/>
              </a:rPr>
              <a:t>complex</a:t>
            </a:r>
          </a:p>
          <a:p>
            <a:pPr algn="l">
              <a:lnSpc>
                <a:spcPct val="95000"/>
              </a:lnSpc>
            </a:pPr>
            <a:r>
              <a:rPr lang="en-US" altLang="en-US" sz="1400" b="1">
                <a:ea typeface="ヒラギノ角ゴ Pro W3" charset="-128"/>
              </a:rPr>
              <a:t>of electron </a:t>
            </a:r>
          </a:p>
          <a:p>
            <a:pPr algn="l">
              <a:lnSpc>
                <a:spcPct val="95000"/>
              </a:lnSpc>
            </a:pPr>
            <a:r>
              <a:rPr lang="en-US" altLang="en-US" sz="1400" b="1">
                <a:ea typeface="ヒラギノ角ゴ Pro W3" charset="-128"/>
              </a:rPr>
              <a:t>carriers</a:t>
            </a:r>
          </a:p>
        </p:txBody>
      </p:sp>
      <p:sp>
        <p:nvSpPr>
          <p:cNvPr id="443397" name="Text Box 31"/>
          <p:cNvSpPr txBox="1">
            <a:spLocks noChangeArrowheads="1"/>
          </p:cNvSpPr>
          <p:nvPr/>
        </p:nvSpPr>
        <p:spPr bwMode="auto">
          <a:xfrm>
            <a:off x="3332164" y="1795463"/>
            <a:ext cx="2063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en-US" sz="1200" b="1">
                <a:ea typeface="ヒラギノ角ゴ Pro W3" charset="-128"/>
              </a:rPr>
              <a:t>H</a:t>
            </a:r>
            <a:r>
              <a:rPr lang="en-US" altLang="en-US" sz="1200" b="1" baseline="30000">
                <a:ea typeface="ヒラギノ角ゴ Pro W3" charset="-128"/>
                <a:sym typeface="Symbol" charset="2"/>
              </a:rPr>
              <a:t></a:t>
            </a:r>
            <a:endParaRPr lang="en-US" altLang="en-US" sz="1200" b="1">
              <a:ea typeface="ヒラギノ角ゴ Pro W3" charset="-128"/>
            </a:endParaRPr>
          </a:p>
        </p:txBody>
      </p:sp>
      <p:sp>
        <p:nvSpPr>
          <p:cNvPr id="443398" name="Line 31"/>
          <p:cNvSpPr>
            <a:spLocks noChangeShapeType="1"/>
          </p:cNvSpPr>
          <p:nvPr/>
        </p:nvSpPr>
        <p:spPr bwMode="auto">
          <a:xfrm flipH="1" flipV="1">
            <a:off x="2590801" y="2603500"/>
            <a:ext cx="587375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3399" name="Text Box 31"/>
          <p:cNvSpPr txBox="1">
            <a:spLocks noChangeArrowheads="1"/>
          </p:cNvSpPr>
          <p:nvPr/>
        </p:nvSpPr>
        <p:spPr bwMode="auto">
          <a:xfrm>
            <a:off x="5014914" y="1414463"/>
            <a:ext cx="2063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en-US" sz="1200" b="1">
                <a:ea typeface="ヒラギノ角ゴ Pro W3" charset="-128"/>
              </a:rPr>
              <a:t>H</a:t>
            </a:r>
            <a:r>
              <a:rPr lang="en-US" altLang="en-US" sz="1200" b="1" baseline="30000">
                <a:ea typeface="ヒラギノ角ゴ Pro W3" charset="-128"/>
                <a:sym typeface="Symbol" charset="2"/>
              </a:rPr>
              <a:t></a:t>
            </a:r>
            <a:endParaRPr lang="en-US" altLang="en-US" sz="1200" b="1">
              <a:ea typeface="ヒラギノ角ゴ Pro W3" charset="-128"/>
            </a:endParaRPr>
          </a:p>
        </p:txBody>
      </p:sp>
      <p:sp>
        <p:nvSpPr>
          <p:cNvPr id="443400" name="Text Box 31"/>
          <p:cNvSpPr txBox="1">
            <a:spLocks noChangeArrowheads="1"/>
          </p:cNvSpPr>
          <p:nvPr/>
        </p:nvSpPr>
        <p:spPr bwMode="auto">
          <a:xfrm>
            <a:off x="6900864" y="1262063"/>
            <a:ext cx="2063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en-US" sz="1200" b="1">
                <a:ea typeface="ヒラギノ角ゴ Pro W3" charset="-128"/>
              </a:rPr>
              <a:t>H</a:t>
            </a:r>
            <a:r>
              <a:rPr lang="en-US" altLang="en-US" sz="1200" b="1" baseline="30000">
                <a:ea typeface="ヒラギノ角ゴ Pro W3" charset="-128"/>
                <a:sym typeface="Symbol" charset="2"/>
              </a:rPr>
              <a:t></a:t>
            </a:r>
            <a:endParaRPr lang="en-US" altLang="en-US" sz="1200" b="1">
              <a:ea typeface="ヒラギノ角ゴ Pro W3" charset="-128"/>
            </a:endParaRPr>
          </a:p>
        </p:txBody>
      </p:sp>
      <p:sp>
        <p:nvSpPr>
          <p:cNvPr id="443401" name="Text Box 31"/>
          <p:cNvSpPr txBox="1">
            <a:spLocks noChangeArrowheads="1"/>
          </p:cNvSpPr>
          <p:nvPr/>
        </p:nvSpPr>
        <p:spPr bwMode="auto">
          <a:xfrm>
            <a:off x="8774114" y="1998663"/>
            <a:ext cx="2063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en-US" sz="1200" b="1">
                <a:ea typeface="ヒラギノ角ゴ Pro W3" charset="-128"/>
              </a:rPr>
              <a:t>H</a:t>
            </a:r>
            <a:r>
              <a:rPr lang="en-US" altLang="en-US" sz="1200" b="1" baseline="30000">
                <a:ea typeface="ヒラギノ角ゴ Pro W3" charset="-128"/>
                <a:sym typeface="Symbol" charset="2"/>
              </a:rPr>
              <a:t></a:t>
            </a:r>
            <a:endParaRPr lang="en-US" altLang="en-US" sz="1200" b="1">
              <a:ea typeface="ヒラギノ角ゴ Pro W3" charset="-128"/>
            </a:endParaRPr>
          </a:p>
        </p:txBody>
      </p:sp>
      <p:sp>
        <p:nvSpPr>
          <p:cNvPr id="443402" name="Text Box 31"/>
          <p:cNvSpPr txBox="1">
            <a:spLocks noChangeArrowheads="1"/>
          </p:cNvSpPr>
          <p:nvPr/>
        </p:nvSpPr>
        <p:spPr bwMode="auto">
          <a:xfrm>
            <a:off x="4291013" y="2954339"/>
            <a:ext cx="1714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en-US" sz="1200" b="1">
                <a:ea typeface="ヒラギノ角ゴ Pro W3" charset="-128"/>
              </a:rPr>
              <a:t>Q</a:t>
            </a:r>
          </a:p>
        </p:txBody>
      </p:sp>
      <p:sp>
        <p:nvSpPr>
          <p:cNvPr id="443403" name="Text Box 31"/>
          <p:cNvSpPr txBox="1">
            <a:spLocks noChangeArrowheads="1"/>
          </p:cNvSpPr>
          <p:nvPr/>
        </p:nvSpPr>
        <p:spPr bwMode="auto">
          <a:xfrm>
            <a:off x="3154363" y="3240089"/>
            <a:ext cx="1714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200" b="1">
                <a:latin typeface="Times" charset="0"/>
                <a:ea typeface="ヒラギノ角ゴ Pro W3" charset="-128"/>
              </a:rPr>
              <a:t>I</a:t>
            </a:r>
          </a:p>
        </p:txBody>
      </p:sp>
      <p:sp>
        <p:nvSpPr>
          <p:cNvPr id="443404" name="Text Box 31"/>
          <p:cNvSpPr txBox="1">
            <a:spLocks noChangeArrowheads="1"/>
          </p:cNvSpPr>
          <p:nvPr/>
        </p:nvSpPr>
        <p:spPr bwMode="auto">
          <a:xfrm>
            <a:off x="4027488" y="3605214"/>
            <a:ext cx="1714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200" b="1">
                <a:latin typeface="Times" charset="0"/>
                <a:ea typeface="ヒラギノ角ゴ Pro W3" charset="-128"/>
              </a:rPr>
              <a:t>II</a:t>
            </a:r>
          </a:p>
        </p:txBody>
      </p:sp>
      <p:sp>
        <p:nvSpPr>
          <p:cNvPr id="443405" name="Text Box 31"/>
          <p:cNvSpPr txBox="1">
            <a:spLocks noChangeArrowheads="1"/>
          </p:cNvSpPr>
          <p:nvPr/>
        </p:nvSpPr>
        <p:spPr bwMode="auto">
          <a:xfrm>
            <a:off x="4862513" y="3170239"/>
            <a:ext cx="1714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200" b="1">
                <a:latin typeface="Times" charset="0"/>
                <a:ea typeface="ヒラギノ角ゴ Pro W3" charset="-128"/>
              </a:rPr>
              <a:t>III</a:t>
            </a:r>
          </a:p>
        </p:txBody>
      </p:sp>
      <p:sp>
        <p:nvSpPr>
          <p:cNvPr id="443406" name="Text Box 31"/>
          <p:cNvSpPr txBox="1">
            <a:spLocks noChangeArrowheads="1"/>
          </p:cNvSpPr>
          <p:nvPr/>
        </p:nvSpPr>
        <p:spPr bwMode="auto">
          <a:xfrm>
            <a:off x="3986214" y="3843338"/>
            <a:ext cx="5429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200" b="1">
                <a:ea typeface="ヒラギノ角ゴ Pro W3" charset="-128"/>
              </a:rPr>
              <a:t>FADH</a:t>
            </a:r>
            <a:r>
              <a:rPr lang="en-US" altLang="en-US" sz="1200" b="1" baseline="-25000">
                <a:ea typeface="ヒラギノ角ゴ Pro W3" charset="-128"/>
              </a:rPr>
              <a:t>2</a:t>
            </a:r>
            <a:endParaRPr lang="en-US" altLang="en-US" sz="1200" b="1">
              <a:ea typeface="ヒラギノ角ゴ Pro W3" charset="-128"/>
            </a:endParaRPr>
          </a:p>
        </p:txBody>
      </p:sp>
      <p:sp>
        <p:nvSpPr>
          <p:cNvPr id="443407" name="Text Box 31"/>
          <p:cNvSpPr txBox="1">
            <a:spLocks noChangeArrowheads="1"/>
          </p:cNvSpPr>
          <p:nvPr/>
        </p:nvSpPr>
        <p:spPr bwMode="auto">
          <a:xfrm>
            <a:off x="4535488" y="3833813"/>
            <a:ext cx="4064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200" b="1">
                <a:ea typeface="ヒラギノ角ゴ Pro W3" charset="-128"/>
              </a:rPr>
              <a:t>FAD</a:t>
            </a:r>
          </a:p>
        </p:txBody>
      </p:sp>
      <p:sp>
        <p:nvSpPr>
          <p:cNvPr id="443408" name="Text Box 31"/>
          <p:cNvSpPr txBox="1">
            <a:spLocks noChangeArrowheads="1"/>
          </p:cNvSpPr>
          <p:nvPr/>
        </p:nvSpPr>
        <p:spPr bwMode="auto">
          <a:xfrm>
            <a:off x="3570288" y="4198938"/>
            <a:ext cx="4064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200" b="1">
                <a:ea typeface="ヒラギノ角ゴ Pro W3" charset="-128"/>
              </a:rPr>
              <a:t>NAD</a:t>
            </a:r>
            <a:r>
              <a:rPr lang="en-US" altLang="en-US" sz="1200" b="1" baseline="30000">
                <a:ea typeface="ヒラギノ角ゴ Pro W3" charset="-128"/>
                <a:sym typeface="Symbol" charset="2"/>
              </a:rPr>
              <a:t></a:t>
            </a:r>
            <a:endParaRPr lang="en-US" altLang="en-US" sz="1200" b="1">
              <a:ea typeface="ヒラギノ角ゴ Pro W3" charset="-128"/>
            </a:endParaRPr>
          </a:p>
        </p:txBody>
      </p:sp>
      <p:sp>
        <p:nvSpPr>
          <p:cNvPr id="443409" name="Text Box 31"/>
          <p:cNvSpPr txBox="1">
            <a:spLocks noChangeArrowheads="1"/>
          </p:cNvSpPr>
          <p:nvPr/>
        </p:nvSpPr>
        <p:spPr bwMode="auto">
          <a:xfrm>
            <a:off x="2493964" y="4240213"/>
            <a:ext cx="4349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200" b="1">
                <a:ea typeface="ヒラギノ角ゴ Pro W3" charset="-128"/>
              </a:rPr>
              <a:t>NADH</a:t>
            </a:r>
          </a:p>
        </p:txBody>
      </p:sp>
      <p:sp>
        <p:nvSpPr>
          <p:cNvPr id="443410" name="Text Box 31"/>
          <p:cNvSpPr txBox="1">
            <a:spLocks noChangeArrowheads="1"/>
          </p:cNvSpPr>
          <p:nvPr/>
        </p:nvSpPr>
        <p:spPr bwMode="auto">
          <a:xfrm>
            <a:off x="1941513" y="4484689"/>
            <a:ext cx="16129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en-US" sz="1400" b="1">
                <a:ea typeface="ヒラギノ角ゴ Pro W3" charset="-128"/>
              </a:rPr>
              <a:t>(carrying electrons</a:t>
            </a:r>
          </a:p>
          <a:p>
            <a:pPr algn="l"/>
            <a:r>
              <a:rPr lang="en-US" altLang="en-US" sz="1400" b="1">
                <a:ea typeface="ヒラギノ角ゴ Pro W3" charset="-128"/>
              </a:rPr>
              <a:t>from food)</a:t>
            </a:r>
          </a:p>
        </p:txBody>
      </p:sp>
      <p:sp>
        <p:nvSpPr>
          <p:cNvPr id="443411" name="Text Box 31"/>
          <p:cNvSpPr txBox="1">
            <a:spLocks noChangeArrowheads="1"/>
          </p:cNvSpPr>
          <p:nvPr/>
        </p:nvSpPr>
        <p:spPr bwMode="auto">
          <a:xfrm>
            <a:off x="4284664" y="5145088"/>
            <a:ext cx="2168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>
                <a:ea typeface="ヒラギノ角ゴ Pro W3" charset="-128"/>
              </a:rPr>
              <a:t>Electron transport chain</a:t>
            </a:r>
          </a:p>
        </p:txBody>
      </p:sp>
      <p:sp>
        <p:nvSpPr>
          <p:cNvPr id="443412" name="Text Box 31"/>
          <p:cNvSpPr txBox="1">
            <a:spLocks noChangeArrowheads="1"/>
          </p:cNvSpPr>
          <p:nvPr/>
        </p:nvSpPr>
        <p:spPr bwMode="auto">
          <a:xfrm>
            <a:off x="5453064" y="5668963"/>
            <a:ext cx="2257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>
                <a:ea typeface="ヒラギノ角ゴ Pro W3" charset="-128"/>
              </a:rPr>
              <a:t>Oxidative phosphorylation</a:t>
            </a:r>
          </a:p>
        </p:txBody>
      </p:sp>
      <p:sp>
        <p:nvSpPr>
          <p:cNvPr id="443413" name="Text Box 31"/>
          <p:cNvSpPr txBox="1">
            <a:spLocks noChangeArrowheads="1"/>
          </p:cNvSpPr>
          <p:nvPr/>
        </p:nvSpPr>
        <p:spPr bwMode="auto">
          <a:xfrm>
            <a:off x="8332788" y="5148263"/>
            <a:ext cx="14732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>
                <a:ea typeface="ヒラギノ角ゴ Pro W3" charset="-128"/>
              </a:rPr>
              <a:t>Chemiosmosis</a:t>
            </a:r>
          </a:p>
        </p:txBody>
      </p:sp>
      <p:sp>
        <p:nvSpPr>
          <p:cNvPr id="443414" name="Text Box 31"/>
          <p:cNvSpPr txBox="1">
            <a:spLocks noChangeArrowheads="1"/>
          </p:cNvSpPr>
          <p:nvPr/>
        </p:nvSpPr>
        <p:spPr bwMode="auto">
          <a:xfrm>
            <a:off x="9459914" y="3348039"/>
            <a:ext cx="8159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en-US" sz="1400" b="1">
                <a:ea typeface="ヒラギノ角ゴ Pro W3" charset="-128"/>
              </a:rPr>
              <a:t>ATP</a:t>
            </a:r>
          </a:p>
          <a:p>
            <a:pPr algn="l"/>
            <a:r>
              <a:rPr lang="en-US" altLang="en-US" sz="1400" b="1">
                <a:ea typeface="ヒラギノ角ゴ Pro W3" charset="-128"/>
              </a:rPr>
              <a:t>synthase</a:t>
            </a:r>
          </a:p>
        </p:txBody>
      </p:sp>
      <p:sp>
        <p:nvSpPr>
          <p:cNvPr id="443415" name="Text Box 31"/>
          <p:cNvSpPr txBox="1">
            <a:spLocks noChangeArrowheads="1"/>
          </p:cNvSpPr>
          <p:nvPr/>
        </p:nvSpPr>
        <p:spPr bwMode="auto">
          <a:xfrm>
            <a:off x="8777289" y="4767263"/>
            <a:ext cx="2063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en-US" sz="1200" b="1">
                <a:ea typeface="ヒラギノ角ゴ Pro W3" charset="-128"/>
              </a:rPr>
              <a:t>H</a:t>
            </a:r>
            <a:r>
              <a:rPr lang="en-US" altLang="en-US" sz="1200" b="1" baseline="30000">
                <a:ea typeface="ヒラギノ角ゴ Pro W3" charset="-128"/>
                <a:sym typeface="Symbol" charset="2"/>
              </a:rPr>
              <a:t></a:t>
            </a:r>
            <a:endParaRPr lang="en-US" altLang="en-US" sz="1200" b="1">
              <a:ea typeface="ヒラギノ角ゴ Pro W3" charset="-128"/>
            </a:endParaRPr>
          </a:p>
        </p:txBody>
      </p:sp>
      <p:sp>
        <p:nvSpPr>
          <p:cNvPr id="443416" name="Text Box 31"/>
          <p:cNvSpPr txBox="1">
            <a:spLocks noChangeArrowheads="1"/>
          </p:cNvSpPr>
          <p:nvPr/>
        </p:nvSpPr>
        <p:spPr bwMode="auto">
          <a:xfrm>
            <a:off x="7789863" y="4316414"/>
            <a:ext cx="5016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en-US" sz="1200" b="1">
                <a:ea typeface="ヒラギノ角ゴ Pro W3" charset="-128"/>
              </a:rPr>
              <a:t>ADP </a:t>
            </a:r>
            <a:r>
              <a:rPr lang="en-US" altLang="en-US" sz="1200" b="1">
                <a:ea typeface="ヒラギノ角ゴ Pro W3" charset="-128"/>
                <a:sym typeface="Symbol" charset="2"/>
              </a:rPr>
              <a:t></a:t>
            </a:r>
            <a:endParaRPr lang="en-US" altLang="en-US" sz="1200" b="1">
              <a:ea typeface="ヒラギノ角ゴ Pro W3" charset="-128"/>
            </a:endParaRPr>
          </a:p>
        </p:txBody>
      </p:sp>
      <p:sp>
        <p:nvSpPr>
          <p:cNvPr id="443417" name="Text Box 31"/>
          <p:cNvSpPr txBox="1">
            <a:spLocks noChangeArrowheads="1"/>
          </p:cNvSpPr>
          <p:nvPr/>
        </p:nvSpPr>
        <p:spPr bwMode="auto">
          <a:xfrm>
            <a:off x="9329739" y="4310064"/>
            <a:ext cx="3397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en-US" sz="1200" b="1">
                <a:ea typeface="ヒラギノ角ゴ Pro W3" charset="-128"/>
              </a:rPr>
              <a:t>ATP</a:t>
            </a:r>
          </a:p>
        </p:txBody>
      </p:sp>
      <p:sp>
        <p:nvSpPr>
          <p:cNvPr id="443418" name="Text Box 31"/>
          <p:cNvSpPr txBox="1">
            <a:spLocks noChangeArrowheads="1"/>
          </p:cNvSpPr>
          <p:nvPr/>
        </p:nvSpPr>
        <p:spPr bwMode="auto">
          <a:xfrm>
            <a:off x="8316913" y="4332289"/>
            <a:ext cx="1270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en-US" sz="1100" b="1">
                <a:ea typeface="ヒラギノ角ゴ Pro W3" charset="-128"/>
              </a:rPr>
              <a:t>P</a:t>
            </a:r>
          </a:p>
        </p:txBody>
      </p:sp>
      <p:sp>
        <p:nvSpPr>
          <p:cNvPr id="443419" name="Text Box 31"/>
          <p:cNvSpPr txBox="1">
            <a:spLocks noChangeArrowheads="1"/>
          </p:cNvSpPr>
          <p:nvPr/>
        </p:nvSpPr>
        <p:spPr bwMode="auto">
          <a:xfrm>
            <a:off x="8382000" y="4379914"/>
            <a:ext cx="1270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200" b="1" baseline="-25000">
                <a:ea typeface="ヒラギノ角ゴ Pro W3" charset="-128"/>
              </a:rPr>
              <a:t>i</a:t>
            </a:r>
            <a:endParaRPr lang="en-US" altLang="en-US" sz="1200" b="1">
              <a:ea typeface="ヒラギノ角ゴ Pro W3" charset="-128"/>
            </a:endParaRPr>
          </a:p>
        </p:txBody>
      </p:sp>
      <p:sp>
        <p:nvSpPr>
          <p:cNvPr id="443420" name="Text Box 31"/>
          <p:cNvSpPr txBox="1">
            <a:spLocks noChangeArrowheads="1"/>
          </p:cNvSpPr>
          <p:nvPr/>
        </p:nvSpPr>
        <p:spPr bwMode="auto">
          <a:xfrm>
            <a:off x="7469188" y="3738564"/>
            <a:ext cx="32385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en-US" sz="1200" b="1">
                <a:ea typeface="ヒラギノ角ゴ Pro W3" charset="-128"/>
              </a:rPr>
              <a:t>H</a:t>
            </a:r>
            <a:r>
              <a:rPr lang="en-US" altLang="en-US" sz="1200" b="1" baseline="-25000">
                <a:ea typeface="ヒラギノ角ゴ Pro W3" charset="-128"/>
              </a:rPr>
              <a:t>2</a:t>
            </a:r>
            <a:r>
              <a:rPr lang="en-US" altLang="en-US" sz="1200" b="1">
                <a:ea typeface="ヒラギノ角ゴ Pro W3" charset="-128"/>
              </a:rPr>
              <a:t>O</a:t>
            </a:r>
          </a:p>
        </p:txBody>
      </p:sp>
      <p:sp>
        <p:nvSpPr>
          <p:cNvPr id="443421" name="Text Box 4"/>
          <p:cNvSpPr txBox="1">
            <a:spLocks noChangeArrowheads="1"/>
          </p:cNvSpPr>
          <p:nvPr/>
        </p:nvSpPr>
        <p:spPr bwMode="auto">
          <a:xfrm>
            <a:off x="5780089" y="3694114"/>
            <a:ext cx="10175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en-US" sz="1200" b="1">
                <a:sym typeface="Symbol" charset="2"/>
              </a:rPr>
              <a:t>2 H</a:t>
            </a:r>
            <a:r>
              <a:rPr lang="en-US" altLang="en-US" sz="1200" b="1" baseline="30000">
                <a:sym typeface="Symbol" charset="2"/>
              </a:rPr>
              <a:t></a:t>
            </a:r>
            <a:r>
              <a:rPr lang="en-US" altLang="en-US" sz="1200" b="1">
                <a:sym typeface="Symbol" charset="2"/>
              </a:rPr>
              <a:t> </a:t>
            </a:r>
            <a:r>
              <a:rPr lang="en-US" altLang="en-US" sz="1200" b="1"/>
              <a:t> ½ O</a:t>
            </a:r>
            <a:r>
              <a:rPr lang="en-US" altLang="en-US" sz="1200" b="1" baseline="-25000"/>
              <a:t>2</a:t>
            </a:r>
            <a:endParaRPr lang="en-US" altLang="en-US" sz="1200" b="1"/>
          </a:p>
        </p:txBody>
      </p:sp>
      <p:sp>
        <p:nvSpPr>
          <p:cNvPr id="443422" name="Text Box 31"/>
          <p:cNvSpPr txBox="1">
            <a:spLocks noChangeArrowheads="1"/>
          </p:cNvSpPr>
          <p:nvPr/>
        </p:nvSpPr>
        <p:spPr bwMode="auto">
          <a:xfrm>
            <a:off x="6551613" y="2824164"/>
            <a:ext cx="1841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200" b="1">
                <a:latin typeface="Times" charset="0"/>
                <a:ea typeface="ヒラギノ角ゴ Pro W3" charset="-128"/>
              </a:rPr>
              <a:t>IV</a:t>
            </a:r>
          </a:p>
        </p:txBody>
      </p:sp>
      <p:sp>
        <p:nvSpPr>
          <p:cNvPr id="443423" name="Text Box 31"/>
          <p:cNvSpPr txBox="1">
            <a:spLocks noChangeArrowheads="1"/>
          </p:cNvSpPr>
          <p:nvPr/>
        </p:nvSpPr>
        <p:spPr bwMode="auto">
          <a:xfrm>
            <a:off x="5722938" y="2147888"/>
            <a:ext cx="444500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200" b="1">
                <a:ea typeface="ヒラギノ角ゴ Pro W3" charset="-128"/>
              </a:rPr>
              <a:t>Cyt </a:t>
            </a:r>
            <a:r>
              <a:rPr lang="en-US" altLang="en-US" sz="1200" b="1" i="1">
                <a:ea typeface="ヒラギノ角ゴ Pro W3" charset="-128"/>
              </a:rPr>
              <a:t>c</a:t>
            </a:r>
            <a:endParaRPr lang="en-US" altLang="en-US" sz="1200" b="1">
              <a:ea typeface="ヒラギノ角ゴ Pro W3" charset="-128"/>
            </a:endParaRPr>
          </a:p>
        </p:txBody>
      </p:sp>
      <p:sp>
        <p:nvSpPr>
          <p:cNvPr id="443424" name="Line 57"/>
          <p:cNvSpPr>
            <a:spLocks noChangeShapeType="1"/>
          </p:cNvSpPr>
          <p:nvPr/>
        </p:nvSpPr>
        <p:spPr bwMode="auto">
          <a:xfrm>
            <a:off x="9070976" y="3441700"/>
            <a:ext cx="35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3425" name="AutoShape 59"/>
          <p:cNvSpPr>
            <a:spLocks/>
          </p:cNvSpPr>
          <p:nvPr/>
        </p:nvSpPr>
        <p:spPr bwMode="auto">
          <a:xfrm rot="-5400000">
            <a:off x="8884444" y="3869532"/>
            <a:ext cx="152400" cy="2366962"/>
          </a:xfrm>
          <a:prstGeom prst="leftBrace">
            <a:avLst>
              <a:gd name="adj1" fmla="val 4371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endParaRPr lang="en-US" altLang="en-US" sz="2800" b="1">
              <a:latin typeface="Times" charset="0"/>
            </a:endParaRPr>
          </a:p>
        </p:txBody>
      </p:sp>
      <p:sp>
        <p:nvSpPr>
          <p:cNvPr id="443426" name="AutoShape 60"/>
          <p:cNvSpPr>
            <a:spLocks/>
          </p:cNvSpPr>
          <p:nvPr/>
        </p:nvSpPr>
        <p:spPr bwMode="auto">
          <a:xfrm rot="-5400000">
            <a:off x="5269707" y="2739232"/>
            <a:ext cx="160337" cy="4635500"/>
          </a:xfrm>
          <a:prstGeom prst="leftBrace">
            <a:avLst>
              <a:gd name="adj1" fmla="val 5635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endParaRPr lang="en-US" altLang="en-US" sz="2800" b="1">
              <a:latin typeface="Times" charset="0"/>
            </a:endParaRPr>
          </a:p>
        </p:txBody>
      </p:sp>
      <p:sp>
        <p:nvSpPr>
          <p:cNvPr id="443427" name="AutoShape 61"/>
          <p:cNvSpPr>
            <a:spLocks/>
          </p:cNvSpPr>
          <p:nvPr/>
        </p:nvSpPr>
        <p:spPr bwMode="auto">
          <a:xfrm rot="-5400000">
            <a:off x="6538119" y="2026444"/>
            <a:ext cx="152400" cy="7154862"/>
          </a:xfrm>
          <a:prstGeom prst="leftBrace">
            <a:avLst>
              <a:gd name="adj1" fmla="val 49991"/>
              <a:gd name="adj2" fmla="val 49764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endParaRPr lang="en-US" altLang="en-US" sz="2800" b="1">
              <a:latin typeface="Times" charset="0"/>
            </a:endParaRPr>
          </a:p>
        </p:txBody>
      </p:sp>
      <p:grpSp>
        <p:nvGrpSpPr>
          <p:cNvPr id="443428" name="Group 70"/>
          <p:cNvGrpSpPr>
            <a:grpSpLocks/>
          </p:cNvGrpSpPr>
          <p:nvPr/>
        </p:nvGrpSpPr>
        <p:grpSpPr bwMode="auto">
          <a:xfrm>
            <a:off x="4062414" y="5162551"/>
            <a:ext cx="212725" cy="227013"/>
            <a:chOff x="1599" y="3252"/>
            <a:chExt cx="134" cy="143"/>
          </a:xfrm>
        </p:grpSpPr>
        <p:sp>
          <p:nvSpPr>
            <p:cNvPr id="443429" name="Oval 62"/>
            <p:cNvSpPr>
              <a:spLocks noChangeArrowheads="1"/>
            </p:cNvSpPr>
            <p:nvPr/>
          </p:nvSpPr>
          <p:spPr bwMode="auto">
            <a:xfrm>
              <a:off x="1599" y="3253"/>
              <a:ext cx="134" cy="131"/>
            </a:xfrm>
            <a:prstGeom prst="ellipse">
              <a:avLst/>
            </a:prstGeom>
            <a:solidFill>
              <a:srgbClr val="009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algn="r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/>
              <a:endParaRPr lang="en-US" altLang="en-US" sz="2800" b="1">
                <a:latin typeface="Times" charset="0"/>
              </a:endParaRPr>
            </a:p>
          </p:txBody>
        </p:sp>
        <p:sp>
          <p:nvSpPr>
            <p:cNvPr id="443430" name="Text Box 31"/>
            <p:cNvSpPr txBox="1">
              <a:spLocks noChangeArrowheads="1"/>
            </p:cNvSpPr>
            <p:nvPr/>
          </p:nvSpPr>
          <p:spPr bwMode="auto">
            <a:xfrm>
              <a:off x="1611" y="3252"/>
              <a:ext cx="10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algn="r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algn="r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chemeClr val="bg1"/>
                  </a:solidFill>
                  <a:ea typeface="ヒラギノ角ゴ Pro W3" charset="-128"/>
                </a:rPr>
                <a:t>1</a:t>
              </a:r>
            </a:p>
          </p:txBody>
        </p:sp>
      </p:grpSp>
      <p:grpSp>
        <p:nvGrpSpPr>
          <p:cNvPr id="443431" name="Group 69"/>
          <p:cNvGrpSpPr>
            <a:grpSpLocks/>
          </p:cNvGrpSpPr>
          <p:nvPr/>
        </p:nvGrpSpPr>
        <p:grpSpPr bwMode="auto">
          <a:xfrm>
            <a:off x="8166101" y="5153026"/>
            <a:ext cx="212725" cy="227013"/>
            <a:chOff x="4184" y="3246"/>
            <a:chExt cx="134" cy="143"/>
          </a:xfrm>
        </p:grpSpPr>
        <p:sp>
          <p:nvSpPr>
            <p:cNvPr id="443432" name="Oval 63"/>
            <p:cNvSpPr>
              <a:spLocks noChangeArrowheads="1"/>
            </p:cNvSpPr>
            <p:nvPr/>
          </p:nvSpPr>
          <p:spPr bwMode="auto">
            <a:xfrm>
              <a:off x="4184" y="3254"/>
              <a:ext cx="134" cy="131"/>
            </a:xfrm>
            <a:prstGeom prst="ellipse">
              <a:avLst/>
            </a:prstGeom>
            <a:solidFill>
              <a:srgbClr val="009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algn="r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/>
              <a:endParaRPr lang="en-US" altLang="en-US" sz="2800" b="1">
                <a:latin typeface="Times" charset="0"/>
              </a:endParaRPr>
            </a:p>
          </p:txBody>
        </p:sp>
        <p:sp>
          <p:nvSpPr>
            <p:cNvPr id="443433" name="Text Box 31"/>
            <p:cNvSpPr txBox="1">
              <a:spLocks noChangeArrowheads="1"/>
            </p:cNvSpPr>
            <p:nvPr/>
          </p:nvSpPr>
          <p:spPr bwMode="auto">
            <a:xfrm>
              <a:off x="4196" y="3246"/>
              <a:ext cx="10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algn="r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algn="r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chemeClr val="bg1"/>
                  </a:solidFill>
                  <a:ea typeface="ヒラギノ角ゴ Pro W3" charset="-128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64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162" name="Picture 20" descr="07_18Catabolism_5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4"/>
          <a:stretch>
            <a:fillRect/>
          </a:stretch>
        </p:blipFill>
        <p:spPr bwMode="auto">
          <a:xfrm>
            <a:off x="2397126" y="136526"/>
            <a:ext cx="7396163" cy="63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6163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0"/>
            <a:ext cx="19812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7.18-5</a:t>
            </a:r>
          </a:p>
        </p:txBody>
      </p:sp>
      <p:sp>
        <p:nvSpPr>
          <p:cNvPr id="476164" name="Text Box 31"/>
          <p:cNvSpPr txBox="1">
            <a:spLocks noChangeArrowheads="1"/>
          </p:cNvSpPr>
          <p:nvPr/>
        </p:nvSpPr>
        <p:spPr bwMode="auto">
          <a:xfrm>
            <a:off x="3321050" y="219076"/>
            <a:ext cx="9461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1800" b="1">
                <a:ea typeface="ヒラギノ角ゴ Pro W3" charset="-128"/>
              </a:rPr>
              <a:t>Proteins</a:t>
            </a:r>
          </a:p>
        </p:txBody>
      </p:sp>
      <p:sp>
        <p:nvSpPr>
          <p:cNvPr id="476165" name="Text Box 31"/>
          <p:cNvSpPr txBox="1">
            <a:spLocks noChangeArrowheads="1"/>
          </p:cNvSpPr>
          <p:nvPr/>
        </p:nvSpPr>
        <p:spPr bwMode="auto">
          <a:xfrm>
            <a:off x="3321051" y="930275"/>
            <a:ext cx="8921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800" b="1">
                <a:ea typeface="ヒラギノ角ゴ Pro W3" charset="-128"/>
              </a:rPr>
              <a:t>Amino</a:t>
            </a:r>
          </a:p>
          <a:p>
            <a:pPr algn="ctr">
              <a:lnSpc>
                <a:spcPct val="85000"/>
              </a:lnSpc>
            </a:pPr>
            <a:r>
              <a:rPr lang="en-US" altLang="en-US" sz="1800" b="1">
                <a:ea typeface="ヒラギノ角ゴ Pro W3" charset="-128"/>
              </a:rPr>
              <a:t>acids</a:t>
            </a:r>
          </a:p>
        </p:txBody>
      </p:sp>
      <p:sp>
        <p:nvSpPr>
          <p:cNvPr id="476166" name="Text Box 31"/>
          <p:cNvSpPr txBox="1">
            <a:spLocks noChangeArrowheads="1"/>
          </p:cNvSpPr>
          <p:nvPr/>
        </p:nvSpPr>
        <p:spPr bwMode="auto">
          <a:xfrm>
            <a:off x="5337175" y="231776"/>
            <a:ext cx="16319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1800" b="1">
                <a:ea typeface="ヒラギノ角ゴ Pro W3" charset="-128"/>
              </a:rPr>
              <a:t>Carbohydrates</a:t>
            </a:r>
          </a:p>
        </p:txBody>
      </p:sp>
      <p:sp>
        <p:nvSpPr>
          <p:cNvPr id="476167" name="Text Box 31"/>
          <p:cNvSpPr txBox="1">
            <a:spLocks noChangeArrowheads="1"/>
          </p:cNvSpPr>
          <p:nvPr/>
        </p:nvSpPr>
        <p:spPr bwMode="auto">
          <a:xfrm>
            <a:off x="5753101" y="911226"/>
            <a:ext cx="8032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1800" b="1">
                <a:ea typeface="ヒラギノ角ゴ Pro W3" charset="-128"/>
              </a:rPr>
              <a:t>Sugars</a:t>
            </a:r>
          </a:p>
        </p:txBody>
      </p:sp>
      <p:sp>
        <p:nvSpPr>
          <p:cNvPr id="476168" name="Text Box 31"/>
          <p:cNvSpPr txBox="1">
            <a:spLocks noChangeArrowheads="1"/>
          </p:cNvSpPr>
          <p:nvPr/>
        </p:nvSpPr>
        <p:spPr bwMode="auto">
          <a:xfrm>
            <a:off x="5737225" y="2222501"/>
            <a:ext cx="869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1800" b="1">
                <a:ea typeface="ヒラギノ角ゴ Pro W3" charset="-128"/>
              </a:rPr>
              <a:t>Glucose</a:t>
            </a:r>
          </a:p>
        </p:txBody>
      </p:sp>
      <p:sp>
        <p:nvSpPr>
          <p:cNvPr id="476169" name="Text Box 31"/>
          <p:cNvSpPr txBox="1">
            <a:spLocks noChangeArrowheads="1"/>
          </p:cNvSpPr>
          <p:nvPr/>
        </p:nvSpPr>
        <p:spPr bwMode="auto">
          <a:xfrm>
            <a:off x="5581650" y="1828801"/>
            <a:ext cx="1149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1800" b="1">
                <a:ea typeface="ヒラギノ角ゴ Pro W3" charset="-128"/>
              </a:rPr>
              <a:t>Glycolysis</a:t>
            </a:r>
          </a:p>
        </p:txBody>
      </p:sp>
      <p:sp>
        <p:nvSpPr>
          <p:cNvPr id="476170" name="Text Box 31"/>
          <p:cNvSpPr txBox="1">
            <a:spLocks noChangeArrowheads="1"/>
          </p:cNvSpPr>
          <p:nvPr/>
        </p:nvSpPr>
        <p:spPr bwMode="auto">
          <a:xfrm>
            <a:off x="5022851" y="2905125"/>
            <a:ext cx="19780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1800" b="1">
                <a:ea typeface="ヒラギノ角ゴ Pro W3" charset="-128"/>
              </a:rPr>
              <a:t>Glyceraldehyde 3-</a:t>
            </a:r>
          </a:p>
        </p:txBody>
      </p:sp>
      <p:sp>
        <p:nvSpPr>
          <p:cNvPr id="476171" name="Text Box 31"/>
          <p:cNvSpPr txBox="1">
            <a:spLocks noChangeArrowheads="1"/>
          </p:cNvSpPr>
          <p:nvPr/>
        </p:nvSpPr>
        <p:spPr bwMode="auto">
          <a:xfrm>
            <a:off x="5657851" y="3540125"/>
            <a:ext cx="10064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1800" b="1">
                <a:ea typeface="ヒラギノ角ゴ Pro W3" charset="-128"/>
              </a:rPr>
              <a:t>Pyruvate</a:t>
            </a:r>
          </a:p>
        </p:txBody>
      </p:sp>
      <p:sp>
        <p:nvSpPr>
          <p:cNvPr id="476172" name="Text Box 31"/>
          <p:cNvSpPr txBox="1">
            <a:spLocks noChangeArrowheads="1"/>
          </p:cNvSpPr>
          <p:nvPr/>
        </p:nvSpPr>
        <p:spPr bwMode="auto">
          <a:xfrm>
            <a:off x="7070726" y="2933701"/>
            <a:ext cx="1746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1700" b="1">
                <a:ea typeface="ヒラギノ角ゴ Pro W3" charset="-128"/>
              </a:rPr>
              <a:t>P</a:t>
            </a:r>
          </a:p>
        </p:txBody>
      </p:sp>
      <p:sp>
        <p:nvSpPr>
          <p:cNvPr id="476173" name="Text Box 31"/>
          <p:cNvSpPr txBox="1">
            <a:spLocks noChangeArrowheads="1"/>
          </p:cNvSpPr>
          <p:nvPr/>
        </p:nvSpPr>
        <p:spPr bwMode="auto">
          <a:xfrm>
            <a:off x="5530850" y="4311650"/>
            <a:ext cx="12636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1800" b="1">
                <a:ea typeface="ヒラギノ角ゴ Pro W3" charset="-128"/>
              </a:rPr>
              <a:t>Acetyl CoA</a:t>
            </a:r>
          </a:p>
        </p:txBody>
      </p:sp>
      <p:sp>
        <p:nvSpPr>
          <p:cNvPr id="476174" name="Text Box 31"/>
          <p:cNvSpPr txBox="1">
            <a:spLocks noChangeArrowheads="1"/>
          </p:cNvSpPr>
          <p:nvPr/>
        </p:nvSpPr>
        <p:spPr bwMode="auto">
          <a:xfrm>
            <a:off x="5851526" y="5397500"/>
            <a:ext cx="6254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>
                <a:ea typeface="ヒラギノ角ゴ Pro W3" charset="-128"/>
              </a:rPr>
              <a:t>Citric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>
                <a:ea typeface="ヒラギノ角ゴ Pro W3" charset="-128"/>
              </a:rPr>
              <a:t>acid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>
                <a:ea typeface="ヒラギノ角ゴ Pro W3" charset="-128"/>
              </a:rPr>
              <a:t>cycle</a:t>
            </a:r>
          </a:p>
        </p:txBody>
      </p:sp>
      <p:sp>
        <p:nvSpPr>
          <p:cNvPr id="476175" name="Text Box 31"/>
          <p:cNvSpPr txBox="1">
            <a:spLocks noChangeArrowheads="1"/>
          </p:cNvSpPr>
          <p:nvPr/>
        </p:nvSpPr>
        <p:spPr bwMode="auto">
          <a:xfrm>
            <a:off x="2443163" y="3487738"/>
            <a:ext cx="4635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1800" b="1">
                <a:ea typeface="ヒラギノ角ゴ Pro W3" charset="-128"/>
              </a:rPr>
              <a:t>NH</a:t>
            </a:r>
            <a:r>
              <a:rPr lang="en-US" altLang="en-US" sz="1800" b="1" baseline="-25000">
                <a:ea typeface="ヒラギノ角ゴ Pro W3" charset="-128"/>
              </a:rPr>
              <a:t>3</a:t>
            </a:r>
            <a:endParaRPr lang="en-US" altLang="en-US" sz="1800" b="1">
              <a:ea typeface="ヒラギノ角ゴ Pro W3" charset="-128"/>
            </a:endParaRPr>
          </a:p>
        </p:txBody>
      </p:sp>
      <p:sp>
        <p:nvSpPr>
          <p:cNvPr id="476176" name="Text Box 31"/>
          <p:cNvSpPr txBox="1">
            <a:spLocks noChangeArrowheads="1"/>
          </p:cNvSpPr>
          <p:nvPr/>
        </p:nvSpPr>
        <p:spPr bwMode="auto">
          <a:xfrm>
            <a:off x="8232775" y="219076"/>
            <a:ext cx="5143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1800" b="1">
                <a:ea typeface="ヒラギノ角ゴ Pro W3" charset="-128"/>
              </a:rPr>
              <a:t>Fats</a:t>
            </a:r>
          </a:p>
        </p:txBody>
      </p:sp>
      <p:sp>
        <p:nvSpPr>
          <p:cNvPr id="476177" name="Text Box 31"/>
          <p:cNvSpPr txBox="1">
            <a:spLocks noChangeArrowheads="1"/>
          </p:cNvSpPr>
          <p:nvPr/>
        </p:nvSpPr>
        <p:spPr bwMode="auto">
          <a:xfrm>
            <a:off x="7578725" y="914400"/>
            <a:ext cx="927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1800" b="1">
                <a:ea typeface="ヒラギノ角ゴ Pro W3" charset="-128"/>
              </a:rPr>
              <a:t>Glycerol</a:t>
            </a:r>
          </a:p>
        </p:txBody>
      </p:sp>
      <p:sp>
        <p:nvSpPr>
          <p:cNvPr id="476178" name="Text Box 31"/>
          <p:cNvSpPr txBox="1">
            <a:spLocks noChangeArrowheads="1"/>
          </p:cNvSpPr>
          <p:nvPr/>
        </p:nvSpPr>
        <p:spPr bwMode="auto">
          <a:xfrm>
            <a:off x="8540751" y="911226"/>
            <a:ext cx="701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>
                <a:ea typeface="ヒラギノ角ゴ Pro W3" charset="-128"/>
              </a:rPr>
              <a:t>Fatty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>
                <a:ea typeface="ヒラギノ角ゴ Pro W3" charset="-128"/>
              </a:rPr>
              <a:t>acids</a:t>
            </a:r>
          </a:p>
        </p:txBody>
      </p:sp>
      <p:sp>
        <p:nvSpPr>
          <p:cNvPr id="476179" name="Text Box 31"/>
          <p:cNvSpPr txBox="1">
            <a:spLocks noChangeArrowheads="1"/>
          </p:cNvSpPr>
          <p:nvPr/>
        </p:nvSpPr>
        <p:spPr bwMode="auto">
          <a:xfrm>
            <a:off x="7726364" y="5507039"/>
            <a:ext cx="19716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>
                <a:ea typeface="ヒラギノ角ゴ Pro W3" charset="-128"/>
              </a:rPr>
              <a:t>Oxidative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>
                <a:ea typeface="ヒラギノ角ゴ Pro W3" charset="-128"/>
              </a:rPr>
              <a:t>phosphorylation</a:t>
            </a:r>
          </a:p>
        </p:txBody>
      </p:sp>
    </p:spTree>
    <p:extLst>
      <p:ext uri="{BB962C8B-B14F-4D97-AF65-F5344CB8AC3E}">
        <p14:creationId xmlns:p14="http://schemas.microsoft.com/office/powerpoint/2010/main" val="149238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78" y="68580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US" sz="5400" u="sng" dirty="0" smtClean="0"/>
              <a:t>Where does is happen?</a:t>
            </a:r>
            <a:endParaRPr lang="en-US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78" y="1656742"/>
            <a:ext cx="9601200" cy="3581400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Stages 2-4 occur in the mitochondria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/>
              <a:t>	</a:t>
            </a:r>
            <a:r>
              <a:rPr lang="en-US" sz="4400" dirty="0" smtClean="0"/>
              <a:t>*</a:t>
            </a:r>
            <a:r>
              <a:rPr lang="en-US" sz="4400" dirty="0" err="1" smtClean="0"/>
              <a:t>Mitotondrial</a:t>
            </a:r>
            <a:r>
              <a:rPr lang="en-US" sz="4400" dirty="0" smtClean="0"/>
              <a:t> Matrix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/>
              <a:t>	</a:t>
            </a:r>
            <a:r>
              <a:rPr lang="en-US" sz="4400" dirty="0" smtClean="0"/>
              <a:t>*Inner membrane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	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571" y="3887085"/>
            <a:ext cx="6130353" cy="294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7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7588" b="-5"/>
          <a:stretch/>
        </p:blipFill>
        <p:spPr>
          <a:xfrm>
            <a:off x="7919334" y="116892"/>
            <a:ext cx="4045440" cy="43668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805" y="535992"/>
            <a:ext cx="5973979" cy="994720"/>
          </a:xfrm>
        </p:spPr>
        <p:txBody>
          <a:bodyPr>
            <a:noAutofit/>
          </a:bodyPr>
          <a:lstStyle/>
          <a:p>
            <a:pPr algn="ctr"/>
            <a:r>
              <a:rPr lang="en-US" sz="5400" u="sng" dirty="0"/>
              <a:t>Pyruvate Oxidation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008" y="1570775"/>
            <a:ext cx="6893468" cy="4718813"/>
          </a:xfrm>
        </p:spPr>
        <p:txBody>
          <a:bodyPr>
            <a:normAutofit fontScale="85000" lnSpcReduction="10000"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/>
              <a:t>Converts Pyruvate (3C) to acetyl CoA (2C</a:t>
            </a:r>
            <a:r>
              <a:rPr lang="en-US" sz="4800" dirty="0" smtClean="0"/>
              <a:t>) in 3 steps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srgbClr val="00B050"/>
                </a:solidFill>
              </a:rPr>
              <a:t>Each pyruvate produces: </a:t>
            </a:r>
            <a:endParaRPr lang="en-US" sz="4800" dirty="0">
              <a:solidFill>
                <a:srgbClr val="00B050"/>
              </a:solidFill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/>
              <a:t>     *1 CO</a:t>
            </a:r>
            <a:r>
              <a:rPr lang="en-US" sz="4800" baseline="-25000" dirty="0" smtClean="0"/>
              <a:t>2</a:t>
            </a:r>
            <a:endParaRPr lang="en-US" sz="48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/>
              <a:t> </a:t>
            </a:r>
            <a:r>
              <a:rPr lang="en-US" sz="4800" dirty="0" smtClean="0"/>
              <a:t>    *</a:t>
            </a:r>
            <a:r>
              <a:rPr lang="en-US" sz="4800" dirty="0"/>
              <a:t>1</a:t>
            </a:r>
            <a:r>
              <a:rPr lang="en-US" sz="4800" dirty="0" smtClean="0"/>
              <a:t> NADH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/>
              <a:t> </a:t>
            </a:r>
            <a:r>
              <a:rPr lang="en-US" sz="4800" dirty="0" smtClean="0"/>
              <a:t>    *</a:t>
            </a:r>
            <a:r>
              <a:rPr lang="en-US" sz="4800" dirty="0"/>
              <a:t>1</a:t>
            </a:r>
            <a:r>
              <a:rPr lang="en-US" sz="4800" dirty="0" smtClean="0"/>
              <a:t> </a:t>
            </a:r>
            <a:r>
              <a:rPr lang="en-US" sz="4800" dirty="0"/>
              <a:t>acetyl CoA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/>
              <a:t>     *Acetyl CoA goes to stage 3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1014" y="5273588"/>
            <a:ext cx="1155700" cy="101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1776" y="4641381"/>
            <a:ext cx="1044577" cy="202611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9418320" y="5654440"/>
            <a:ext cx="1107934" cy="4354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792" y="625857"/>
            <a:ext cx="5172489" cy="5607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695" y="489221"/>
            <a:ext cx="5608497" cy="1485900"/>
          </a:xfrm>
        </p:spPr>
        <p:txBody>
          <a:bodyPr>
            <a:noAutofit/>
          </a:bodyPr>
          <a:lstStyle/>
          <a:p>
            <a:pPr algn="ctr"/>
            <a:r>
              <a:rPr lang="en-US" sz="5400" u="sng" dirty="0"/>
              <a:t>Krebs Cycle (</a:t>
            </a:r>
            <a:r>
              <a:rPr lang="en-US" sz="5400" u="sng" dirty="0" err="1"/>
              <a:t>Cirtic</a:t>
            </a:r>
            <a:r>
              <a:rPr lang="en-US" sz="5400" u="sng" dirty="0"/>
              <a:t> Acid Cycle)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357" y="1975121"/>
            <a:ext cx="5127172" cy="3581400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8 step cycle that </a:t>
            </a:r>
            <a:r>
              <a:rPr lang="en-US" sz="3600" dirty="0">
                <a:solidFill>
                  <a:srgbClr val="FF0000"/>
                </a:solidFill>
              </a:rPr>
              <a:t>gets the remaining energy</a:t>
            </a:r>
            <a:r>
              <a:rPr lang="en-US" sz="3600" dirty="0"/>
              <a:t> out of acetyl CoA and puts it into </a:t>
            </a:r>
            <a:r>
              <a:rPr lang="en-US" sz="3600" dirty="0">
                <a:solidFill>
                  <a:srgbClr val="FF0000"/>
                </a:solidFill>
              </a:rPr>
              <a:t>Electron Carriers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B050"/>
                </a:solidFill>
              </a:rPr>
              <a:t>Each pyruvate produces</a:t>
            </a:r>
            <a:r>
              <a:rPr lang="en-US" sz="3600" dirty="0"/>
              <a:t>: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     *2 CO</a:t>
            </a:r>
            <a:r>
              <a:rPr lang="en-US" sz="3600" baseline="-25000" dirty="0"/>
              <a:t>2</a:t>
            </a:r>
            <a:endParaRPr lang="en-US" sz="36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     *3 NADH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     *1 FADH</a:t>
            </a:r>
            <a:r>
              <a:rPr lang="en-US" sz="3600" baseline="-25000" dirty="0"/>
              <a:t>2</a:t>
            </a:r>
            <a:r>
              <a:rPr lang="en-US" sz="3600" dirty="0"/>
              <a:t> </a:t>
            </a:r>
            <a:endParaRPr lang="en-US" sz="360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 </a:t>
            </a:r>
            <a:r>
              <a:rPr lang="en-US" sz="3600" dirty="0" smtClean="0"/>
              <a:t>    *1 ATP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3474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65671"/>
            <a:ext cx="9601200" cy="1031788"/>
          </a:xfrm>
        </p:spPr>
        <p:txBody>
          <a:bodyPr>
            <a:normAutofit/>
          </a:bodyPr>
          <a:lstStyle/>
          <a:p>
            <a:pPr algn="ctr"/>
            <a:r>
              <a:rPr lang="en-US" sz="5400" u="sng" dirty="0" smtClean="0"/>
              <a:t>Krebs Cycle Key Points</a:t>
            </a:r>
            <a:endParaRPr lang="en-US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7394" y="1124464"/>
            <a:ext cx="10441460" cy="5634681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1st step breaks off the acetyl group of acetyl CoA and puts it onto oxaloacetate to form </a:t>
            </a:r>
            <a:r>
              <a:rPr lang="en-US" sz="4400" dirty="0" smtClean="0">
                <a:solidFill>
                  <a:srgbClr val="FF0000"/>
                </a:solidFill>
              </a:rPr>
              <a:t>Citrate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736" y="2664430"/>
            <a:ext cx="4949952" cy="543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4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65671"/>
            <a:ext cx="9601200" cy="1031788"/>
          </a:xfrm>
        </p:spPr>
        <p:txBody>
          <a:bodyPr>
            <a:normAutofit/>
          </a:bodyPr>
          <a:lstStyle/>
          <a:p>
            <a:pPr algn="ctr"/>
            <a:r>
              <a:rPr lang="en-US" sz="5400" u="sng" dirty="0" smtClean="0"/>
              <a:t>Krebs Cycle Key Points</a:t>
            </a:r>
            <a:endParaRPr lang="en-US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7394" y="1124464"/>
            <a:ext cx="10441460" cy="5634681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smtClean="0"/>
              <a:t>Next 7 steps include several Redox reaction that produce 3 NADH, 1 FADH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 and decompose citrate back to oxaloacetate (for each pyruvate)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9920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58" descr="07_11_CitricAcidCycle_6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2"/>
          <a:stretch>
            <a:fillRect/>
          </a:stretch>
        </p:blipFill>
        <p:spPr bwMode="auto">
          <a:xfrm>
            <a:off x="2906714" y="136526"/>
            <a:ext cx="6376987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4963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676400" y="0"/>
            <a:ext cx="19812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7.11-6</a:t>
            </a:r>
          </a:p>
        </p:txBody>
      </p:sp>
      <p:sp>
        <p:nvSpPr>
          <p:cNvPr id="424964" name="Text Box 31"/>
          <p:cNvSpPr txBox="1">
            <a:spLocks noChangeArrowheads="1"/>
          </p:cNvSpPr>
          <p:nvPr/>
        </p:nvSpPr>
        <p:spPr bwMode="auto">
          <a:xfrm>
            <a:off x="4335463" y="1528763"/>
            <a:ext cx="442912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000" b="1">
                <a:sym typeface="Symbol" charset="2"/>
              </a:rPr>
              <a:t>NADH</a:t>
            </a:r>
          </a:p>
        </p:txBody>
      </p:sp>
      <p:sp>
        <p:nvSpPr>
          <p:cNvPr id="424965" name="Text Box 31"/>
          <p:cNvSpPr txBox="1">
            <a:spLocks noChangeArrowheads="1"/>
          </p:cNvSpPr>
          <p:nvPr/>
        </p:nvSpPr>
        <p:spPr bwMode="auto">
          <a:xfrm>
            <a:off x="4060826" y="1925638"/>
            <a:ext cx="4429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900" b="1">
                <a:sym typeface="Symbol" charset="2"/>
              </a:rPr>
              <a:t>NAD</a:t>
            </a:r>
            <a:r>
              <a:rPr lang="en-US" altLang="en-US" sz="900" b="1" baseline="30000">
                <a:sym typeface="Symbol" charset="2"/>
              </a:rPr>
              <a:t></a:t>
            </a:r>
            <a:endParaRPr lang="en-US" altLang="en-US" sz="900" b="1">
              <a:sym typeface="Symbol" charset="2"/>
            </a:endParaRPr>
          </a:p>
        </p:txBody>
      </p:sp>
      <p:sp>
        <p:nvSpPr>
          <p:cNvPr id="424966" name="Text Box 31"/>
          <p:cNvSpPr txBox="1">
            <a:spLocks noChangeArrowheads="1"/>
          </p:cNvSpPr>
          <p:nvPr/>
        </p:nvSpPr>
        <p:spPr bwMode="auto">
          <a:xfrm>
            <a:off x="4403726" y="1719263"/>
            <a:ext cx="2905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900" b="1">
                <a:sym typeface="Symbol" charset="2"/>
              </a:rPr>
              <a:t> H</a:t>
            </a:r>
            <a:r>
              <a:rPr lang="en-US" altLang="en-US" sz="900" b="1" baseline="30000">
                <a:sym typeface="Symbol" charset="2"/>
              </a:rPr>
              <a:t></a:t>
            </a:r>
            <a:endParaRPr lang="en-US" altLang="en-US" sz="900" b="1">
              <a:sym typeface="Symbol" charset="2"/>
            </a:endParaRPr>
          </a:p>
        </p:txBody>
      </p:sp>
      <p:grpSp>
        <p:nvGrpSpPr>
          <p:cNvPr id="424967" name="Group 59"/>
          <p:cNvGrpSpPr>
            <a:grpSpLocks/>
          </p:cNvGrpSpPr>
          <p:nvPr/>
        </p:nvGrpSpPr>
        <p:grpSpPr bwMode="auto">
          <a:xfrm>
            <a:off x="4845050" y="2106614"/>
            <a:ext cx="268288" cy="274637"/>
            <a:chOff x="2092" y="1327"/>
            <a:chExt cx="169" cy="173"/>
          </a:xfrm>
        </p:grpSpPr>
        <p:sp>
          <p:nvSpPr>
            <p:cNvPr id="424968" name="Oval 43"/>
            <p:cNvSpPr>
              <a:spLocks noChangeArrowheads="1"/>
            </p:cNvSpPr>
            <p:nvPr/>
          </p:nvSpPr>
          <p:spPr bwMode="auto">
            <a:xfrm>
              <a:off x="2115" y="1357"/>
              <a:ext cx="119" cy="117"/>
            </a:xfrm>
            <a:prstGeom prst="ellipse">
              <a:avLst/>
            </a:prstGeom>
            <a:solidFill>
              <a:srgbClr val="0093C5"/>
            </a:solidFill>
            <a:ln w="12700">
              <a:solidFill>
                <a:srgbClr val="0093C5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algn="r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/>
              <a:endParaRPr lang="en-US" altLang="en-US" sz="2800" b="1">
                <a:latin typeface="Times" charset="0"/>
              </a:endParaRPr>
            </a:p>
          </p:txBody>
        </p:sp>
        <p:sp>
          <p:nvSpPr>
            <p:cNvPr id="424969" name="Rectangle 57"/>
            <p:cNvSpPr>
              <a:spLocks noChangeArrowheads="1"/>
            </p:cNvSpPr>
            <p:nvPr/>
          </p:nvSpPr>
          <p:spPr bwMode="auto">
            <a:xfrm>
              <a:off x="2092" y="1327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algn="r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altLang="en-US" sz="1200" b="1">
                  <a:solidFill>
                    <a:schemeClr val="bg1"/>
                  </a:solidFill>
                </a:rPr>
                <a:t>8</a:t>
              </a:r>
              <a:endParaRPr lang="en-US" altLang="en-US" sz="1200" b="1">
                <a:solidFill>
                  <a:schemeClr val="bg1"/>
                </a:solidFill>
                <a:latin typeface="Times" charset="0"/>
              </a:endParaRPr>
            </a:p>
          </p:txBody>
        </p:sp>
      </p:grpSp>
      <p:sp>
        <p:nvSpPr>
          <p:cNvPr id="424970" name="Text Box 31"/>
          <p:cNvSpPr txBox="1">
            <a:spLocks noChangeArrowheads="1"/>
          </p:cNvSpPr>
          <p:nvPr/>
        </p:nvSpPr>
        <p:spPr bwMode="auto">
          <a:xfrm>
            <a:off x="4587876" y="2551114"/>
            <a:ext cx="608013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1">
                <a:sym typeface="Symbol" charset="2"/>
              </a:rPr>
              <a:t>Malate</a:t>
            </a:r>
          </a:p>
        </p:txBody>
      </p:sp>
      <p:sp>
        <p:nvSpPr>
          <p:cNvPr id="424971" name="Text Box 31"/>
          <p:cNvSpPr txBox="1">
            <a:spLocks noChangeArrowheads="1"/>
          </p:cNvSpPr>
          <p:nvPr/>
        </p:nvSpPr>
        <p:spPr bwMode="auto">
          <a:xfrm>
            <a:off x="4764088" y="5283201"/>
            <a:ext cx="76835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1">
                <a:sym typeface="Symbol" charset="2"/>
              </a:rPr>
              <a:t>Succinate</a:t>
            </a:r>
          </a:p>
        </p:txBody>
      </p:sp>
      <p:sp>
        <p:nvSpPr>
          <p:cNvPr id="424972" name="Text Box 31"/>
          <p:cNvSpPr txBox="1">
            <a:spLocks noChangeArrowheads="1"/>
          </p:cNvSpPr>
          <p:nvPr/>
        </p:nvSpPr>
        <p:spPr bwMode="auto">
          <a:xfrm>
            <a:off x="4579939" y="5081589"/>
            <a:ext cx="346075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900" b="1">
                <a:sym typeface="Symbol" charset="2"/>
              </a:rPr>
              <a:t>FAD</a:t>
            </a:r>
          </a:p>
        </p:txBody>
      </p:sp>
      <p:sp>
        <p:nvSpPr>
          <p:cNvPr id="424973" name="Text Box 31"/>
          <p:cNvSpPr txBox="1">
            <a:spLocks noChangeArrowheads="1"/>
          </p:cNvSpPr>
          <p:nvPr/>
        </p:nvSpPr>
        <p:spPr bwMode="auto">
          <a:xfrm>
            <a:off x="4065589" y="4813300"/>
            <a:ext cx="384175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000" b="1">
                <a:sym typeface="Symbol" charset="2"/>
              </a:rPr>
              <a:t>FADH</a:t>
            </a:r>
            <a:r>
              <a:rPr lang="en-US" altLang="en-US" sz="1000" b="1" baseline="-25000">
                <a:sym typeface="Symbol" charset="2"/>
              </a:rPr>
              <a:t>2</a:t>
            </a:r>
            <a:endParaRPr lang="en-US" altLang="en-US" sz="1000" b="1">
              <a:sym typeface="Symbol" charset="2"/>
            </a:endParaRPr>
          </a:p>
        </p:txBody>
      </p:sp>
      <p:sp>
        <p:nvSpPr>
          <p:cNvPr id="424974" name="Text Box 31"/>
          <p:cNvSpPr txBox="1">
            <a:spLocks noChangeArrowheads="1"/>
          </p:cNvSpPr>
          <p:nvPr/>
        </p:nvSpPr>
        <p:spPr bwMode="auto">
          <a:xfrm>
            <a:off x="4783138" y="3879851"/>
            <a:ext cx="76835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1">
                <a:sym typeface="Symbol" charset="2"/>
              </a:rPr>
              <a:t>Fumarate</a:t>
            </a:r>
          </a:p>
        </p:txBody>
      </p:sp>
      <p:sp>
        <p:nvSpPr>
          <p:cNvPr id="424975" name="Text Box 31"/>
          <p:cNvSpPr txBox="1">
            <a:spLocks noChangeArrowheads="1"/>
          </p:cNvSpPr>
          <p:nvPr/>
        </p:nvSpPr>
        <p:spPr bwMode="auto">
          <a:xfrm>
            <a:off x="3641726" y="3481389"/>
            <a:ext cx="3079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900" b="1">
                <a:sym typeface="Symbol" charset="2"/>
              </a:rPr>
              <a:t>H</a:t>
            </a:r>
            <a:r>
              <a:rPr lang="en-US" altLang="en-US" sz="900" b="1" baseline="-25000">
                <a:sym typeface="Symbol" charset="2"/>
              </a:rPr>
              <a:t>2</a:t>
            </a:r>
            <a:r>
              <a:rPr lang="en-US" altLang="en-US" sz="900" b="1">
                <a:sym typeface="Symbol" charset="2"/>
              </a:rPr>
              <a:t>O</a:t>
            </a:r>
          </a:p>
        </p:txBody>
      </p:sp>
      <p:grpSp>
        <p:nvGrpSpPr>
          <p:cNvPr id="424976" name="Group 73"/>
          <p:cNvGrpSpPr>
            <a:grpSpLocks/>
          </p:cNvGrpSpPr>
          <p:nvPr/>
        </p:nvGrpSpPr>
        <p:grpSpPr bwMode="auto">
          <a:xfrm>
            <a:off x="4297364" y="3290889"/>
            <a:ext cx="268287" cy="274637"/>
            <a:chOff x="1747" y="2073"/>
            <a:chExt cx="169" cy="173"/>
          </a:xfrm>
        </p:grpSpPr>
        <p:sp>
          <p:nvSpPr>
            <p:cNvPr id="424977" name="Oval 74"/>
            <p:cNvSpPr>
              <a:spLocks noChangeArrowheads="1"/>
            </p:cNvSpPr>
            <p:nvPr/>
          </p:nvSpPr>
          <p:spPr bwMode="auto">
            <a:xfrm>
              <a:off x="1771" y="2099"/>
              <a:ext cx="119" cy="117"/>
            </a:xfrm>
            <a:prstGeom prst="ellipse">
              <a:avLst/>
            </a:prstGeom>
            <a:solidFill>
              <a:srgbClr val="0093C5"/>
            </a:solidFill>
            <a:ln w="12700">
              <a:solidFill>
                <a:srgbClr val="0093C5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algn="r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/>
              <a:endParaRPr lang="en-US" altLang="en-US" sz="2800" b="1">
                <a:latin typeface="Times" charset="0"/>
              </a:endParaRPr>
            </a:p>
          </p:txBody>
        </p:sp>
        <p:sp>
          <p:nvSpPr>
            <p:cNvPr id="424978" name="Rectangle 75"/>
            <p:cNvSpPr>
              <a:spLocks noChangeArrowheads="1"/>
            </p:cNvSpPr>
            <p:nvPr/>
          </p:nvSpPr>
          <p:spPr bwMode="auto">
            <a:xfrm>
              <a:off x="1747" y="2073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algn="r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altLang="en-US" sz="1200" b="1">
                  <a:solidFill>
                    <a:schemeClr val="bg1"/>
                  </a:solidFill>
                </a:rPr>
                <a:t>7</a:t>
              </a:r>
              <a:endParaRPr lang="en-US" altLang="en-US" sz="1200" b="1">
                <a:solidFill>
                  <a:schemeClr val="bg1"/>
                </a:solidFill>
                <a:latin typeface="Times" charset="0"/>
              </a:endParaRPr>
            </a:p>
          </p:txBody>
        </p:sp>
      </p:grpSp>
      <p:grpSp>
        <p:nvGrpSpPr>
          <p:cNvPr id="424979" name="Group 76"/>
          <p:cNvGrpSpPr>
            <a:grpSpLocks/>
          </p:cNvGrpSpPr>
          <p:nvPr/>
        </p:nvGrpSpPr>
        <p:grpSpPr bwMode="auto">
          <a:xfrm>
            <a:off x="4833939" y="4348164"/>
            <a:ext cx="268287" cy="274637"/>
            <a:chOff x="2085" y="2739"/>
            <a:chExt cx="169" cy="173"/>
          </a:xfrm>
        </p:grpSpPr>
        <p:sp>
          <p:nvSpPr>
            <p:cNvPr id="424980" name="Oval 77"/>
            <p:cNvSpPr>
              <a:spLocks noChangeArrowheads="1"/>
            </p:cNvSpPr>
            <p:nvPr/>
          </p:nvSpPr>
          <p:spPr bwMode="auto">
            <a:xfrm>
              <a:off x="2115" y="2770"/>
              <a:ext cx="119" cy="117"/>
            </a:xfrm>
            <a:prstGeom prst="ellipse">
              <a:avLst/>
            </a:prstGeom>
            <a:solidFill>
              <a:srgbClr val="0093C5"/>
            </a:solidFill>
            <a:ln w="12700">
              <a:solidFill>
                <a:srgbClr val="0093C5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algn="r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/>
              <a:endParaRPr lang="en-US" altLang="en-US" sz="2800" b="1">
                <a:latin typeface="Times" charset="0"/>
              </a:endParaRPr>
            </a:p>
          </p:txBody>
        </p:sp>
        <p:sp>
          <p:nvSpPr>
            <p:cNvPr id="424981" name="Rectangle 78"/>
            <p:cNvSpPr>
              <a:spLocks noChangeArrowheads="1"/>
            </p:cNvSpPr>
            <p:nvPr/>
          </p:nvSpPr>
          <p:spPr bwMode="auto">
            <a:xfrm>
              <a:off x="2085" y="2739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algn="r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altLang="en-US" sz="1200" b="1">
                  <a:solidFill>
                    <a:schemeClr val="bg1"/>
                  </a:solidFill>
                </a:rPr>
                <a:t>6</a:t>
              </a:r>
              <a:endParaRPr lang="en-US" altLang="en-US" sz="1200" b="1">
                <a:solidFill>
                  <a:schemeClr val="bg1"/>
                </a:solidFill>
                <a:latin typeface="Times" charset="0"/>
              </a:endParaRPr>
            </a:p>
          </p:txBody>
        </p:sp>
      </p:grpSp>
      <p:sp>
        <p:nvSpPr>
          <p:cNvPr id="424982" name="Text Box 31"/>
          <p:cNvSpPr txBox="1">
            <a:spLocks noChangeArrowheads="1"/>
          </p:cNvSpPr>
          <p:nvPr/>
        </p:nvSpPr>
        <p:spPr bwMode="auto">
          <a:xfrm>
            <a:off x="5461001" y="841376"/>
            <a:ext cx="9191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1">
                <a:sym typeface="Symbol" charset="2"/>
              </a:rPr>
              <a:t>Acetyl CoA</a:t>
            </a:r>
          </a:p>
        </p:txBody>
      </p:sp>
      <p:sp>
        <p:nvSpPr>
          <p:cNvPr id="424983" name="Text Box 31"/>
          <p:cNvSpPr txBox="1">
            <a:spLocks noChangeArrowheads="1"/>
          </p:cNvSpPr>
          <p:nvPr/>
        </p:nvSpPr>
        <p:spPr bwMode="auto">
          <a:xfrm>
            <a:off x="5092701" y="2020888"/>
            <a:ext cx="10017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1">
                <a:sym typeface="Symbol" charset="2"/>
              </a:rPr>
              <a:t>Oxaloacetate</a:t>
            </a:r>
          </a:p>
        </p:txBody>
      </p:sp>
      <p:sp>
        <p:nvSpPr>
          <p:cNvPr id="424984" name="Text Box 31"/>
          <p:cNvSpPr txBox="1">
            <a:spLocks noChangeArrowheads="1"/>
          </p:cNvSpPr>
          <p:nvPr/>
        </p:nvSpPr>
        <p:spPr bwMode="auto">
          <a:xfrm>
            <a:off x="6337301" y="2584451"/>
            <a:ext cx="608013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1">
                <a:sym typeface="Symbol" charset="2"/>
              </a:rPr>
              <a:t>Citrate</a:t>
            </a:r>
          </a:p>
        </p:txBody>
      </p:sp>
      <p:sp>
        <p:nvSpPr>
          <p:cNvPr id="424985" name="Text Box 31"/>
          <p:cNvSpPr txBox="1">
            <a:spLocks noChangeArrowheads="1"/>
          </p:cNvSpPr>
          <p:nvPr/>
        </p:nvSpPr>
        <p:spPr bwMode="auto">
          <a:xfrm>
            <a:off x="7410451" y="1679575"/>
            <a:ext cx="2905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900" b="1">
                <a:sym typeface="Symbol" charset="2"/>
              </a:rPr>
              <a:t>H</a:t>
            </a:r>
            <a:r>
              <a:rPr lang="en-US" altLang="en-US" sz="900" b="1" baseline="-25000">
                <a:sym typeface="Symbol" charset="2"/>
              </a:rPr>
              <a:t>2</a:t>
            </a:r>
            <a:r>
              <a:rPr lang="en-US" altLang="en-US" sz="900" b="1">
                <a:sym typeface="Symbol" charset="2"/>
              </a:rPr>
              <a:t>O</a:t>
            </a:r>
          </a:p>
        </p:txBody>
      </p:sp>
      <p:sp>
        <p:nvSpPr>
          <p:cNvPr id="424986" name="Text Box 31"/>
          <p:cNvSpPr txBox="1">
            <a:spLocks noChangeArrowheads="1"/>
          </p:cNvSpPr>
          <p:nvPr/>
        </p:nvSpPr>
        <p:spPr bwMode="auto">
          <a:xfrm>
            <a:off x="7604126" y="2767013"/>
            <a:ext cx="7223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1">
                <a:sym typeface="Symbol" charset="2"/>
              </a:rPr>
              <a:t>Isocitrate</a:t>
            </a:r>
          </a:p>
        </p:txBody>
      </p:sp>
      <p:sp>
        <p:nvSpPr>
          <p:cNvPr id="424987" name="Text Box 31"/>
          <p:cNvSpPr txBox="1">
            <a:spLocks noChangeArrowheads="1"/>
          </p:cNvSpPr>
          <p:nvPr/>
        </p:nvSpPr>
        <p:spPr bwMode="auto">
          <a:xfrm>
            <a:off x="8237538" y="3160713"/>
            <a:ext cx="379412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000" b="1">
                <a:sym typeface="Symbol" charset="2"/>
              </a:rPr>
              <a:t>NADH</a:t>
            </a:r>
          </a:p>
        </p:txBody>
      </p:sp>
      <p:sp>
        <p:nvSpPr>
          <p:cNvPr id="424988" name="Text Box 31"/>
          <p:cNvSpPr txBox="1">
            <a:spLocks noChangeArrowheads="1"/>
          </p:cNvSpPr>
          <p:nvPr/>
        </p:nvSpPr>
        <p:spPr bwMode="auto">
          <a:xfrm>
            <a:off x="8120064" y="2949575"/>
            <a:ext cx="346075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000" b="1">
                <a:sym typeface="Symbol" charset="2"/>
              </a:rPr>
              <a:t>NAD</a:t>
            </a:r>
            <a:r>
              <a:rPr lang="en-US" altLang="en-US" sz="1000" b="1" baseline="30000">
                <a:sym typeface="Symbol" charset="2"/>
              </a:rPr>
              <a:t></a:t>
            </a:r>
            <a:endParaRPr lang="en-US" altLang="en-US" sz="1000" b="1">
              <a:sym typeface="Symbol" charset="2"/>
            </a:endParaRPr>
          </a:p>
        </p:txBody>
      </p:sp>
      <p:sp>
        <p:nvSpPr>
          <p:cNvPr id="424989" name="Text Box 31"/>
          <p:cNvSpPr txBox="1">
            <a:spLocks noChangeArrowheads="1"/>
          </p:cNvSpPr>
          <p:nvPr/>
        </p:nvSpPr>
        <p:spPr bwMode="auto">
          <a:xfrm>
            <a:off x="8229601" y="3354389"/>
            <a:ext cx="346075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900" b="1">
                <a:sym typeface="Symbol" charset="2"/>
              </a:rPr>
              <a:t> H</a:t>
            </a:r>
            <a:r>
              <a:rPr lang="en-US" altLang="en-US" sz="900" b="1" baseline="30000">
                <a:sym typeface="Symbol" charset="2"/>
              </a:rPr>
              <a:t></a:t>
            </a:r>
            <a:endParaRPr lang="en-US" altLang="en-US" sz="900" b="1">
              <a:sym typeface="Symbol" charset="2"/>
            </a:endParaRPr>
          </a:p>
        </p:txBody>
      </p:sp>
      <p:sp>
        <p:nvSpPr>
          <p:cNvPr id="424990" name="Text Box 31"/>
          <p:cNvSpPr txBox="1">
            <a:spLocks noChangeArrowheads="1"/>
          </p:cNvSpPr>
          <p:nvPr/>
        </p:nvSpPr>
        <p:spPr bwMode="auto">
          <a:xfrm>
            <a:off x="8061326" y="3586164"/>
            <a:ext cx="346075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900" b="1">
                <a:solidFill>
                  <a:srgbClr val="0093C5"/>
                </a:solidFill>
                <a:sym typeface="Symbol" charset="2"/>
              </a:rPr>
              <a:t>C</a:t>
            </a:r>
            <a:r>
              <a:rPr lang="en-US" altLang="en-US" sz="900" b="1">
                <a:solidFill>
                  <a:schemeClr val="bg1"/>
                </a:solidFill>
                <a:sym typeface="Symbol" charset="2"/>
              </a:rPr>
              <a:t>O</a:t>
            </a:r>
            <a:r>
              <a:rPr lang="en-US" altLang="en-US" sz="900" b="1" baseline="-25000">
                <a:solidFill>
                  <a:schemeClr val="bg1"/>
                </a:solidFill>
                <a:sym typeface="Symbol" charset="2"/>
              </a:rPr>
              <a:t>2</a:t>
            </a:r>
            <a:endParaRPr lang="en-US" altLang="en-US" sz="900" b="1">
              <a:sym typeface="Symbol" charset="2"/>
            </a:endParaRPr>
          </a:p>
        </p:txBody>
      </p:sp>
      <p:sp>
        <p:nvSpPr>
          <p:cNvPr id="424991" name="Text Box 31"/>
          <p:cNvSpPr txBox="1">
            <a:spLocks noChangeArrowheads="1"/>
          </p:cNvSpPr>
          <p:nvPr/>
        </p:nvSpPr>
        <p:spPr bwMode="auto">
          <a:xfrm>
            <a:off x="7951788" y="4138613"/>
            <a:ext cx="11811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1">
                <a:sym typeface="Symbol" charset="2"/>
              </a:rPr>
              <a:t>-Ketoglutarate</a:t>
            </a:r>
          </a:p>
        </p:txBody>
      </p:sp>
      <p:sp>
        <p:nvSpPr>
          <p:cNvPr id="424992" name="Text Box 31"/>
          <p:cNvSpPr txBox="1">
            <a:spLocks noChangeArrowheads="1"/>
          </p:cNvSpPr>
          <p:nvPr/>
        </p:nvSpPr>
        <p:spPr bwMode="auto">
          <a:xfrm>
            <a:off x="5656264" y="3041650"/>
            <a:ext cx="7651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1800" b="1">
                <a:sym typeface="Symbol" charset="2"/>
              </a:rPr>
              <a:t>Citric</a:t>
            </a:r>
          </a:p>
          <a:p>
            <a:pPr algn="ctr">
              <a:lnSpc>
                <a:spcPct val="95000"/>
              </a:lnSpc>
            </a:pPr>
            <a:r>
              <a:rPr lang="en-US" altLang="en-US" sz="1800" b="1">
                <a:sym typeface="Symbol" charset="2"/>
              </a:rPr>
              <a:t>acid</a:t>
            </a:r>
          </a:p>
          <a:p>
            <a:pPr algn="ctr">
              <a:lnSpc>
                <a:spcPct val="95000"/>
              </a:lnSpc>
            </a:pPr>
            <a:r>
              <a:rPr lang="en-US" altLang="en-US" sz="1800" b="1">
                <a:sym typeface="Symbol" charset="2"/>
              </a:rPr>
              <a:t>cycle</a:t>
            </a:r>
          </a:p>
        </p:txBody>
      </p:sp>
      <p:sp>
        <p:nvSpPr>
          <p:cNvPr id="424993" name="Text Box 31"/>
          <p:cNvSpPr txBox="1">
            <a:spLocks noChangeArrowheads="1"/>
          </p:cNvSpPr>
          <p:nvPr/>
        </p:nvSpPr>
        <p:spPr bwMode="auto">
          <a:xfrm>
            <a:off x="5749926" y="4527550"/>
            <a:ext cx="371475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chemeClr val="bg1"/>
                </a:solidFill>
                <a:sym typeface="Symbol" charset="2"/>
              </a:rPr>
              <a:t>CoA-SH</a:t>
            </a:r>
          </a:p>
        </p:txBody>
      </p:sp>
      <p:sp>
        <p:nvSpPr>
          <p:cNvPr id="424994" name="Text Box 31"/>
          <p:cNvSpPr txBox="1">
            <a:spLocks noChangeArrowheads="1"/>
          </p:cNvSpPr>
          <p:nvPr/>
        </p:nvSpPr>
        <p:spPr bwMode="auto">
          <a:xfrm>
            <a:off x="7794626" y="4889500"/>
            <a:ext cx="346075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900" b="1">
                <a:solidFill>
                  <a:srgbClr val="0093C5"/>
                </a:solidFill>
                <a:sym typeface="Symbol" charset="2"/>
              </a:rPr>
              <a:t>C</a:t>
            </a:r>
            <a:r>
              <a:rPr lang="en-US" altLang="en-US" sz="900" b="1">
                <a:solidFill>
                  <a:schemeClr val="bg1"/>
                </a:solidFill>
                <a:sym typeface="Symbol" charset="2"/>
              </a:rPr>
              <a:t>O</a:t>
            </a:r>
            <a:r>
              <a:rPr lang="en-US" altLang="en-US" sz="900" b="1" baseline="-25000">
                <a:solidFill>
                  <a:schemeClr val="bg1"/>
                </a:solidFill>
                <a:sym typeface="Symbol" charset="2"/>
              </a:rPr>
              <a:t>2</a:t>
            </a:r>
            <a:endParaRPr lang="en-US" altLang="en-US" sz="900" b="1">
              <a:sym typeface="Symbol" charset="2"/>
            </a:endParaRPr>
          </a:p>
        </p:txBody>
      </p:sp>
      <p:sp>
        <p:nvSpPr>
          <p:cNvPr id="424995" name="Text Box 31"/>
          <p:cNvSpPr txBox="1">
            <a:spLocks noChangeArrowheads="1"/>
          </p:cNvSpPr>
          <p:nvPr/>
        </p:nvSpPr>
        <p:spPr bwMode="auto">
          <a:xfrm>
            <a:off x="7253289" y="4979989"/>
            <a:ext cx="346075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000" b="1">
                <a:sym typeface="Symbol" charset="2"/>
              </a:rPr>
              <a:t>NAD</a:t>
            </a:r>
            <a:r>
              <a:rPr lang="en-US" altLang="en-US" sz="1000" b="1" baseline="30000">
                <a:sym typeface="Symbol" charset="2"/>
              </a:rPr>
              <a:t></a:t>
            </a:r>
            <a:endParaRPr lang="en-US" altLang="en-US" sz="1000" b="1">
              <a:sym typeface="Symbol" charset="2"/>
            </a:endParaRPr>
          </a:p>
        </p:txBody>
      </p:sp>
      <p:sp>
        <p:nvSpPr>
          <p:cNvPr id="424996" name="Text Box 31"/>
          <p:cNvSpPr txBox="1">
            <a:spLocks noChangeArrowheads="1"/>
          </p:cNvSpPr>
          <p:nvPr/>
        </p:nvSpPr>
        <p:spPr bwMode="auto">
          <a:xfrm>
            <a:off x="7323138" y="5308600"/>
            <a:ext cx="379412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000" b="1">
                <a:sym typeface="Symbol" charset="2"/>
              </a:rPr>
              <a:t>NADH</a:t>
            </a:r>
          </a:p>
        </p:txBody>
      </p:sp>
      <p:sp>
        <p:nvSpPr>
          <p:cNvPr id="424997" name="Text Box 31"/>
          <p:cNvSpPr txBox="1">
            <a:spLocks noChangeArrowheads="1"/>
          </p:cNvSpPr>
          <p:nvPr/>
        </p:nvSpPr>
        <p:spPr bwMode="auto">
          <a:xfrm>
            <a:off x="7334251" y="5497514"/>
            <a:ext cx="346075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900" b="1">
                <a:sym typeface="Symbol" charset="2"/>
              </a:rPr>
              <a:t> H</a:t>
            </a:r>
            <a:r>
              <a:rPr lang="en-US" altLang="en-US" sz="900" b="1" baseline="30000">
                <a:sym typeface="Symbol" charset="2"/>
              </a:rPr>
              <a:t></a:t>
            </a:r>
            <a:endParaRPr lang="en-US" altLang="en-US" sz="900" b="1">
              <a:sym typeface="Symbol" charset="2"/>
            </a:endParaRPr>
          </a:p>
        </p:txBody>
      </p:sp>
      <p:sp>
        <p:nvSpPr>
          <p:cNvPr id="424998" name="Text Box 31"/>
          <p:cNvSpPr txBox="1">
            <a:spLocks noChangeArrowheads="1"/>
          </p:cNvSpPr>
          <p:nvPr/>
        </p:nvSpPr>
        <p:spPr bwMode="auto">
          <a:xfrm>
            <a:off x="5989639" y="5913438"/>
            <a:ext cx="10826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1">
                <a:sym typeface="Symbol" charset="2"/>
              </a:rPr>
              <a:t>ATP formation</a:t>
            </a:r>
          </a:p>
        </p:txBody>
      </p:sp>
      <p:sp>
        <p:nvSpPr>
          <p:cNvPr id="424999" name="Text Box 31"/>
          <p:cNvSpPr txBox="1">
            <a:spLocks noChangeArrowheads="1"/>
          </p:cNvSpPr>
          <p:nvPr/>
        </p:nvSpPr>
        <p:spPr bwMode="auto">
          <a:xfrm>
            <a:off x="6208713" y="5489575"/>
            <a:ext cx="722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1">
                <a:sym typeface="Symbol" charset="2"/>
              </a:rPr>
              <a:t>Succinyl</a:t>
            </a:r>
          </a:p>
          <a:p>
            <a:pPr algn="ctr">
              <a:lnSpc>
                <a:spcPct val="90000"/>
              </a:lnSpc>
            </a:pPr>
            <a:r>
              <a:rPr lang="en-US" altLang="en-US" sz="1200" b="1">
                <a:sym typeface="Symbol" charset="2"/>
              </a:rPr>
              <a:t>CoA</a:t>
            </a:r>
          </a:p>
        </p:txBody>
      </p:sp>
      <p:sp>
        <p:nvSpPr>
          <p:cNvPr id="425000" name="Text Box 31"/>
          <p:cNvSpPr txBox="1">
            <a:spLocks noChangeArrowheads="1"/>
          </p:cNvSpPr>
          <p:nvPr/>
        </p:nvSpPr>
        <p:spPr bwMode="auto">
          <a:xfrm>
            <a:off x="5268914" y="5908675"/>
            <a:ext cx="346075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900" b="1">
                <a:sym typeface="Symbol" charset="2"/>
              </a:rPr>
              <a:t>ADP</a:t>
            </a:r>
          </a:p>
        </p:txBody>
      </p:sp>
      <p:sp>
        <p:nvSpPr>
          <p:cNvPr id="425001" name="Text Box 31"/>
          <p:cNvSpPr txBox="1">
            <a:spLocks noChangeArrowheads="1"/>
          </p:cNvSpPr>
          <p:nvPr/>
        </p:nvSpPr>
        <p:spPr bwMode="auto">
          <a:xfrm>
            <a:off x="5761039" y="5537200"/>
            <a:ext cx="346075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900" b="1">
                <a:sym typeface="Symbol" charset="2"/>
              </a:rPr>
              <a:t>GDP</a:t>
            </a:r>
          </a:p>
        </p:txBody>
      </p:sp>
      <p:sp>
        <p:nvSpPr>
          <p:cNvPr id="425002" name="Text Box 31"/>
          <p:cNvSpPr txBox="1">
            <a:spLocks noChangeArrowheads="1"/>
          </p:cNvSpPr>
          <p:nvPr/>
        </p:nvSpPr>
        <p:spPr bwMode="auto">
          <a:xfrm>
            <a:off x="5449889" y="5532439"/>
            <a:ext cx="346075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900" b="1">
                <a:sym typeface="Symbol" charset="2"/>
              </a:rPr>
              <a:t>GTP</a:t>
            </a:r>
          </a:p>
        </p:txBody>
      </p:sp>
      <p:sp>
        <p:nvSpPr>
          <p:cNvPr id="425003" name="Text Box 31"/>
          <p:cNvSpPr txBox="1">
            <a:spLocks noChangeArrowheads="1"/>
          </p:cNvSpPr>
          <p:nvPr/>
        </p:nvSpPr>
        <p:spPr bwMode="auto">
          <a:xfrm>
            <a:off x="6089650" y="5330825"/>
            <a:ext cx="1587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900" b="1">
                <a:sym typeface="Symbol" charset="2"/>
              </a:rPr>
              <a:t>P</a:t>
            </a:r>
          </a:p>
        </p:txBody>
      </p:sp>
      <p:sp>
        <p:nvSpPr>
          <p:cNvPr id="425004" name="Text Box 31"/>
          <p:cNvSpPr txBox="1">
            <a:spLocks noChangeArrowheads="1"/>
          </p:cNvSpPr>
          <p:nvPr/>
        </p:nvSpPr>
        <p:spPr bwMode="auto">
          <a:xfrm>
            <a:off x="6178550" y="5375276"/>
            <a:ext cx="13335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900" b="1" baseline="-25000">
                <a:sym typeface="Symbol" charset="2"/>
              </a:rPr>
              <a:t>i</a:t>
            </a:r>
            <a:endParaRPr lang="en-US" altLang="en-US" sz="900" b="1">
              <a:sym typeface="Symbol" charset="2"/>
            </a:endParaRPr>
          </a:p>
        </p:txBody>
      </p:sp>
      <p:sp>
        <p:nvSpPr>
          <p:cNvPr id="425005" name="Text Box 31"/>
          <p:cNvSpPr txBox="1">
            <a:spLocks noChangeArrowheads="1"/>
          </p:cNvSpPr>
          <p:nvPr/>
        </p:nvSpPr>
        <p:spPr bwMode="auto">
          <a:xfrm>
            <a:off x="5497514" y="6229350"/>
            <a:ext cx="346075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900" b="1">
                <a:sym typeface="Symbol" charset="2"/>
              </a:rPr>
              <a:t>ATP</a:t>
            </a:r>
          </a:p>
        </p:txBody>
      </p:sp>
      <p:grpSp>
        <p:nvGrpSpPr>
          <p:cNvPr id="425006" name="Group 103"/>
          <p:cNvGrpSpPr>
            <a:grpSpLocks/>
          </p:cNvGrpSpPr>
          <p:nvPr/>
        </p:nvGrpSpPr>
        <p:grpSpPr bwMode="auto">
          <a:xfrm>
            <a:off x="5683250" y="4687889"/>
            <a:ext cx="268288" cy="274637"/>
            <a:chOff x="2620" y="2953"/>
            <a:chExt cx="169" cy="173"/>
          </a:xfrm>
        </p:grpSpPr>
        <p:sp>
          <p:nvSpPr>
            <p:cNvPr id="425007" name="Oval 104"/>
            <p:cNvSpPr>
              <a:spLocks noChangeArrowheads="1"/>
            </p:cNvSpPr>
            <p:nvPr/>
          </p:nvSpPr>
          <p:spPr bwMode="auto">
            <a:xfrm>
              <a:off x="2651" y="2975"/>
              <a:ext cx="119" cy="117"/>
            </a:xfrm>
            <a:prstGeom prst="ellipse">
              <a:avLst/>
            </a:prstGeom>
            <a:solidFill>
              <a:srgbClr val="0093C5"/>
            </a:solidFill>
            <a:ln w="12700">
              <a:solidFill>
                <a:srgbClr val="0093C5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algn="r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/>
              <a:endParaRPr lang="en-US" altLang="en-US" sz="2800" b="1">
                <a:latin typeface="Times" charset="0"/>
              </a:endParaRPr>
            </a:p>
          </p:txBody>
        </p:sp>
        <p:sp>
          <p:nvSpPr>
            <p:cNvPr id="425008" name="Rectangle 105"/>
            <p:cNvSpPr>
              <a:spLocks noChangeArrowheads="1"/>
            </p:cNvSpPr>
            <p:nvPr/>
          </p:nvSpPr>
          <p:spPr bwMode="auto">
            <a:xfrm>
              <a:off x="2620" y="2953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algn="r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altLang="en-US" sz="1200" b="1">
                  <a:solidFill>
                    <a:schemeClr val="bg1"/>
                  </a:solidFill>
                </a:rPr>
                <a:t>5</a:t>
              </a:r>
              <a:endParaRPr lang="en-US" altLang="en-US" sz="1200" b="1">
                <a:solidFill>
                  <a:schemeClr val="bg1"/>
                </a:solidFill>
                <a:latin typeface="Times" charset="0"/>
              </a:endParaRPr>
            </a:p>
          </p:txBody>
        </p:sp>
      </p:grpSp>
      <p:grpSp>
        <p:nvGrpSpPr>
          <p:cNvPr id="425009" name="Group 106"/>
          <p:cNvGrpSpPr>
            <a:grpSpLocks/>
          </p:cNvGrpSpPr>
          <p:nvPr/>
        </p:nvGrpSpPr>
        <p:grpSpPr bwMode="auto">
          <a:xfrm>
            <a:off x="7138989" y="4302125"/>
            <a:ext cx="268287" cy="274638"/>
            <a:chOff x="3537" y="2710"/>
            <a:chExt cx="169" cy="173"/>
          </a:xfrm>
        </p:grpSpPr>
        <p:sp>
          <p:nvSpPr>
            <p:cNvPr id="425010" name="Oval 107"/>
            <p:cNvSpPr>
              <a:spLocks noChangeArrowheads="1"/>
            </p:cNvSpPr>
            <p:nvPr/>
          </p:nvSpPr>
          <p:spPr bwMode="auto">
            <a:xfrm>
              <a:off x="3563" y="2738"/>
              <a:ext cx="119" cy="117"/>
            </a:xfrm>
            <a:prstGeom prst="ellipse">
              <a:avLst/>
            </a:prstGeom>
            <a:solidFill>
              <a:srgbClr val="0093C5"/>
            </a:solidFill>
            <a:ln w="12700">
              <a:solidFill>
                <a:srgbClr val="0093C5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algn="r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/>
              <a:endParaRPr lang="en-US" altLang="en-US" sz="2800" b="1">
                <a:latin typeface="Times" charset="0"/>
              </a:endParaRPr>
            </a:p>
          </p:txBody>
        </p:sp>
        <p:sp>
          <p:nvSpPr>
            <p:cNvPr id="425011" name="Rectangle 108"/>
            <p:cNvSpPr>
              <a:spLocks noChangeArrowheads="1"/>
            </p:cNvSpPr>
            <p:nvPr/>
          </p:nvSpPr>
          <p:spPr bwMode="auto">
            <a:xfrm>
              <a:off x="3537" y="2710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algn="r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altLang="en-US" sz="1200" b="1">
                  <a:solidFill>
                    <a:schemeClr val="bg1"/>
                  </a:solidFill>
                </a:rPr>
                <a:t>4</a:t>
              </a:r>
              <a:endParaRPr lang="en-US" altLang="en-US" sz="1200" b="1">
                <a:solidFill>
                  <a:schemeClr val="bg1"/>
                </a:solidFill>
                <a:latin typeface="Times" charset="0"/>
              </a:endParaRPr>
            </a:p>
          </p:txBody>
        </p:sp>
      </p:grpSp>
      <p:grpSp>
        <p:nvGrpSpPr>
          <p:cNvPr id="425012" name="Group 109"/>
          <p:cNvGrpSpPr>
            <a:grpSpLocks/>
          </p:cNvGrpSpPr>
          <p:nvPr/>
        </p:nvGrpSpPr>
        <p:grpSpPr bwMode="auto">
          <a:xfrm>
            <a:off x="5942014" y="1624014"/>
            <a:ext cx="268287" cy="274637"/>
            <a:chOff x="2783" y="1023"/>
            <a:chExt cx="169" cy="173"/>
          </a:xfrm>
        </p:grpSpPr>
        <p:sp>
          <p:nvSpPr>
            <p:cNvPr id="425013" name="Oval 110"/>
            <p:cNvSpPr>
              <a:spLocks noChangeArrowheads="1"/>
            </p:cNvSpPr>
            <p:nvPr/>
          </p:nvSpPr>
          <p:spPr bwMode="auto">
            <a:xfrm>
              <a:off x="2808" y="1053"/>
              <a:ext cx="119" cy="117"/>
            </a:xfrm>
            <a:prstGeom prst="ellipse">
              <a:avLst/>
            </a:prstGeom>
            <a:solidFill>
              <a:srgbClr val="0093C5"/>
            </a:solidFill>
            <a:ln w="12700">
              <a:solidFill>
                <a:srgbClr val="0093C5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algn="r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/>
              <a:endParaRPr lang="en-US" altLang="en-US" sz="2800" b="1">
                <a:latin typeface="Times" charset="0"/>
              </a:endParaRPr>
            </a:p>
          </p:txBody>
        </p:sp>
        <p:sp>
          <p:nvSpPr>
            <p:cNvPr id="425014" name="Rectangle 111"/>
            <p:cNvSpPr>
              <a:spLocks noChangeArrowheads="1"/>
            </p:cNvSpPr>
            <p:nvPr/>
          </p:nvSpPr>
          <p:spPr bwMode="auto">
            <a:xfrm>
              <a:off x="2783" y="1023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algn="r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altLang="en-US" sz="1200" b="1">
                  <a:solidFill>
                    <a:schemeClr val="bg1"/>
                  </a:solidFill>
                </a:rPr>
                <a:t>1</a:t>
              </a:r>
              <a:endParaRPr lang="en-US" altLang="en-US" sz="1200" b="1">
                <a:solidFill>
                  <a:schemeClr val="bg1"/>
                </a:solidFill>
                <a:latin typeface="Times" charset="0"/>
              </a:endParaRPr>
            </a:p>
          </p:txBody>
        </p:sp>
      </p:grpSp>
      <p:sp>
        <p:nvSpPr>
          <p:cNvPr id="425015" name="Text Box 31"/>
          <p:cNvSpPr txBox="1">
            <a:spLocks noChangeArrowheads="1"/>
          </p:cNvSpPr>
          <p:nvPr/>
        </p:nvSpPr>
        <p:spPr bwMode="auto">
          <a:xfrm>
            <a:off x="6870701" y="3992563"/>
            <a:ext cx="371475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chemeClr val="bg1"/>
                </a:solidFill>
                <a:sym typeface="Symbol" charset="2"/>
              </a:rPr>
              <a:t>CoA-SH</a:t>
            </a:r>
          </a:p>
        </p:txBody>
      </p:sp>
      <p:grpSp>
        <p:nvGrpSpPr>
          <p:cNvPr id="425016" name="Group 113"/>
          <p:cNvGrpSpPr>
            <a:grpSpLocks/>
          </p:cNvGrpSpPr>
          <p:nvPr/>
        </p:nvGrpSpPr>
        <p:grpSpPr bwMode="auto">
          <a:xfrm>
            <a:off x="7488239" y="3141664"/>
            <a:ext cx="268287" cy="274637"/>
            <a:chOff x="3757" y="1979"/>
            <a:chExt cx="169" cy="173"/>
          </a:xfrm>
        </p:grpSpPr>
        <p:sp>
          <p:nvSpPr>
            <p:cNvPr id="425017" name="Oval 114"/>
            <p:cNvSpPr>
              <a:spLocks noChangeArrowheads="1"/>
            </p:cNvSpPr>
            <p:nvPr/>
          </p:nvSpPr>
          <p:spPr bwMode="auto">
            <a:xfrm>
              <a:off x="3782" y="2010"/>
              <a:ext cx="119" cy="117"/>
            </a:xfrm>
            <a:prstGeom prst="ellipse">
              <a:avLst/>
            </a:prstGeom>
            <a:solidFill>
              <a:srgbClr val="0093C5"/>
            </a:solidFill>
            <a:ln w="12700">
              <a:solidFill>
                <a:srgbClr val="0093C5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algn="r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/>
              <a:endParaRPr lang="en-US" altLang="en-US" sz="2800" b="1">
                <a:latin typeface="Times" charset="0"/>
              </a:endParaRPr>
            </a:p>
          </p:txBody>
        </p:sp>
        <p:sp>
          <p:nvSpPr>
            <p:cNvPr id="425018" name="Rectangle 115"/>
            <p:cNvSpPr>
              <a:spLocks noChangeArrowheads="1"/>
            </p:cNvSpPr>
            <p:nvPr/>
          </p:nvSpPr>
          <p:spPr bwMode="auto">
            <a:xfrm>
              <a:off x="3757" y="1979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algn="r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altLang="en-US" sz="1200" b="1">
                  <a:solidFill>
                    <a:schemeClr val="bg1"/>
                  </a:solidFill>
                </a:rPr>
                <a:t>3</a:t>
              </a:r>
              <a:endParaRPr lang="en-US" altLang="en-US" sz="1200" b="1">
                <a:solidFill>
                  <a:schemeClr val="bg1"/>
                </a:solidFill>
                <a:latin typeface="Times" charset="0"/>
              </a:endParaRPr>
            </a:p>
          </p:txBody>
        </p:sp>
      </p:grpSp>
      <p:sp>
        <p:nvSpPr>
          <p:cNvPr id="425019" name="Text Box 31"/>
          <p:cNvSpPr txBox="1">
            <a:spLocks noChangeArrowheads="1"/>
          </p:cNvSpPr>
          <p:nvPr/>
        </p:nvSpPr>
        <p:spPr bwMode="auto">
          <a:xfrm>
            <a:off x="6140451" y="1168400"/>
            <a:ext cx="371475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chemeClr val="bg1"/>
                </a:solidFill>
                <a:sym typeface="Symbol" charset="2"/>
              </a:rPr>
              <a:t>CoA-SH</a:t>
            </a:r>
          </a:p>
        </p:txBody>
      </p:sp>
      <p:grpSp>
        <p:nvGrpSpPr>
          <p:cNvPr id="425020" name="Group 117"/>
          <p:cNvGrpSpPr>
            <a:grpSpLocks/>
          </p:cNvGrpSpPr>
          <p:nvPr/>
        </p:nvGrpSpPr>
        <p:grpSpPr bwMode="auto">
          <a:xfrm>
            <a:off x="7050089" y="2116139"/>
            <a:ext cx="268287" cy="274637"/>
            <a:chOff x="3481" y="1333"/>
            <a:chExt cx="169" cy="173"/>
          </a:xfrm>
        </p:grpSpPr>
        <p:sp>
          <p:nvSpPr>
            <p:cNvPr id="425021" name="Oval 118"/>
            <p:cNvSpPr>
              <a:spLocks noChangeArrowheads="1"/>
            </p:cNvSpPr>
            <p:nvPr/>
          </p:nvSpPr>
          <p:spPr bwMode="auto">
            <a:xfrm>
              <a:off x="3507" y="1362"/>
              <a:ext cx="119" cy="117"/>
            </a:xfrm>
            <a:prstGeom prst="ellipse">
              <a:avLst/>
            </a:prstGeom>
            <a:solidFill>
              <a:srgbClr val="0093C5"/>
            </a:solidFill>
            <a:ln w="12700">
              <a:solidFill>
                <a:srgbClr val="0093C5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algn="r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/>
              <a:endParaRPr lang="en-US" altLang="en-US" sz="2800" b="1">
                <a:latin typeface="Times" charset="0"/>
              </a:endParaRPr>
            </a:p>
          </p:txBody>
        </p:sp>
        <p:sp>
          <p:nvSpPr>
            <p:cNvPr id="425022" name="Rectangle 119"/>
            <p:cNvSpPr>
              <a:spLocks noChangeArrowheads="1"/>
            </p:cNvSpPr>
            <p:nvPr/>
          </p:nvSpPr>
          <p:spPr bwMode="auto">
            <a:xfrm>
              <a:off x="3481" y="1333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algn="r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altLang="en-US" sz="1200" b="1">
                  <a:solidFill>
                    <a:schemeClr val="bg1"/>
                  </a:solidFill>
                </a:rPr>
                <a:t>2</a:t>
              </a:r>
              <a:endParaRPr lang="en-US" altLang="en-US" sz="1200" b="1">
                <a:solidFill>
                  <a:schemeClr val="bg1"/>
                </a:solidFill>
                <a:latin typeface="Time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922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9400"/>
            <a:ext cx="9601200" cy="1041400"/>
          </a:xfrm>
        </p:spPr>
        <p:txBody>
          <a:bodyPr>
            <a:normAutofit/>
          </a:bodyPr>
          <a:lstStyle/>
          <a:p>
            <a:pPr algn="ctr"/>
            <a:r>
              <a:rPr lang="en-US" sz="5400" u="sng" dirty="0" smtClean="0"/>
              <a:t>Oxidative Phosphorylation</a:t>
            </a:r>
            <a:endParaRPr lang="en-US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133" y="1153552"/>
            <a:ext cx="9601200" cy="5598940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2 parts to this: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/>
              <a:t>	</a:t>
            </a:r>
            <a:r>
              <a:rPr lang="en-US" sz="4400" dirty="0" smtClean="0"/>
              <a:t>1)ETC: Series of redox reactions that use electron carrier proteins to slowly release the energy from NADH and FADH</a:t>
            </a:r>
            <a:r>
              <a:rPr lang="en-US" sz="4400" baseline="-25000" dirty="0" smtClean="0"/>
              <a:t>2… </a:t>
            </a:r>
            <a:r>
              <a:rPr lang="en-US" sz="4400" dirty="0" smtClean="0"/>
              <a:t>Also moves H</a:t>
            </a:r>
            <a:r>
              <a:rPr lang="en-US" sz="4400" baseline="30000" dirty="0" smtClean="0"/>
              <a:t>+</a:t>
            </a:r>
            <a:r>
              <a:rPr lang="en-US" sz="4400" dirty="0" smtClean="0"/>
              <a:t> out of cell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baseline="-250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	2)Chemiosmosis: Process that uses the movement of H+ through ATP synthase to phosphorylate ADP</a:t>
            </a:r>
            <a:r>
              <a:rPr lang="en-US" sz="4400" dirty="0" smtClean="0">
                <a:sym typeface="Wingdings"/>
              </a:rPr>
              <a:t>ATP</a:t>
            </a:r>
            <a:endParaRPr lang="en-US" sz="44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baseline="-25000" dirty="0"/>
          </a:p>
        </p:txBody>
      </p:sp>
    </p:spTree>
    <p:extLst>
      <p:ext uri="{BB962C8B-B14F-4D97-AF65-F5344CB8AC3E}">
        <p14:creationId xmlns:p14="http://schemas.microsoft.com/office/powerpoint/2010/main" val="141586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290" y="241300"/>
            <a:ext cx="528066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u="sng" dirty="0" smtClean="0"/>
              <a:t>Electron Transport Chain (ETC)</a:t>
            </a:r>
            <a:endParaRPr lang="en-US" sz="54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0"/>
            <a:ext cx="5181600" cy="69542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3440" y="1727200"/>
            <a:ext cx="56743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*Removes the electrons from NADH and FADH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passes them down to 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to make 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</a:p>
          <a:p>
            <a:endParaRPr lang="en-US" sz="3600" dirty="0"/>
          </a:p>
          <a:p>
            <a:r>
              <a:rPr lang="en-US" sz="3600" dirty="0" smtClean="0"/>
              <a:t>*Creates an H</a:t>
            </a:r>
            <a:r>
              <a:rPr lang="en-US" sz="3600" baseline="30000" dirty="0" smtClean="0"/>
              <a:t>+</a:t>
            </a:r>
            <a:r>
              <a:rPr lang="en-US" sz="3600" dirty="0" smtClean="0"/>
              <a:t> gradient by pumping H</a:t>
            </a:r>
            <a:r>
              <a:rPr lang="en-US" sz="3600" baseline="30000" dirty="0" smtClean="0"/>
              <a:t>+</a:t>
            </a:r>
            <a:r>
              <a:rPr lang="en-US" sz="3600" dirty="0" smtClean="0"/>
              <a:t> out of the matrix into the intermembrane space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561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366</TotalTime>
  <Words>432</Words>
  <Application>Microsoft Office PowerPoint</Application>
  <PresentationFormat>Widescreen</PresentationFormat>
  <Paragraphs>161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Franklin Gothic Book</vt:lpstr>
      <vt:lpstr>Symbol</vt:lpstr>
      <vt:lpstr>Times</vt:lpstr>
      <vt:lpstr>Wingdings</vt:lpstr>
      <vt:lpstr>ヒラギノ角ゴ Pro W3</vt:lpstr>
      <vt:lpstr>Crop</vt:lpstr>
      <vt:lpstr>Cellular Respiration</vt:lpstr>
      <vt:lpstr>Where does is happen?</vt:lpstr>
      <vt:lpstr>Pyruvate Oxidation</vt:lpstr>
      <vt:lpstr>Krebs Cycle (Cirtic Acid Cycle)</vt:lpstr>
      <vt:lpstr>Krebs Cycle Key Points</vt:lpstr>
      <vt:lpstr>Krebs Cycle Key Points</vt:lpstr>
      <vt:lpstr>Figure 7.11-6</vt:lpstr>
      <vt:lpstr>Oxidative Phosphorylation</vt:lpstr>
      <vt:lpstr>Electron Transport Chain (ETC)</vt:lpstr>
      <vt:lpstr>Chemiosmosis</vt:lpstr>
      <vt:lpstr>PowerPoint Presentation</vt:lpstr>
      <vt:lpstr>Figure 7.18-5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Respiration</dc:title>
  <dc:creator>Athena Palma</dc:creator>
  <cp:lastModifiedBy>Athena Palma</cp:lastModifiedBy>
  <cp:revision>20</cp:revision>
  <dcterms:created xsi:type="dcterms:W3CDTF">2016-09-15T11:48:21Z</dcterms:created>
  <dcterms:modified xsi:type="dcterms:W3CDTF">2016-09-16T00:21:17Z</dcterms:modified>
</cp:coreProperties>
</file>