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sldIdLst>
    <p:sldId id="256" r:id="rId2"/>
    <p:sldId id="273" r:id="rId3"/>
    <p:sldId id="278" r:id="rId4"/>
    <p:sldId id="277" r:id="rId5"/>
    <p:sldId id="261" r:id="rId6"/>
    <p:sldId id="257" r:id="rId7"/>
    <p:sldId id="258" r:id="rId8"/>
    <p:sldId id="275" r:id="rId9"/>
    <p:sldId id="259" r:id="rId10"/>
    <p:sldId id="274" r:id="rId11"/>
    <p:sldId id="260" r:id="rId12"/>
    <p:sldId id="27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5"/>
    <p:restoredTop sz="94671"/>
  </p:normalViewPr>
  <p:slideViewPr>
    <p:cSldViewPr snapToGrid="0" snapToObjects="1">
      <p:cViewPr varScale="1">
        <p:scale>
          <a:sx n="109" d="100"/>
          <a:sy n="109" d="100"/>
        </p:scale>
        <p:origin x="2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EE0A-8A82-0045-A176-50ACF2788265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F9340-6190-8245-8E9D-8B1C6672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FFAD2C-101A-864C-84C6-AE3E4402FDFD}" type="slidenum">
              <a:rPr lang="en-US" altLang="en-US" sz="1200">
                <a:latin typeface="Times" charset="0"/>
              </a:rPr>
              <a:pPr/>
              <a:t>16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Why is it a good adaptation to organize the cell in organelles?</a:t>
            </a:r>
          </a:p>
          <a:p>
            <a:pPr eaLnBrk="1" hangingPunct="1"/>
            <a:r>
              <a:rPr lang="en-US" altLang="en-US"/>
              <a:t>Sequester enzymes with their substrates!</a:t>
            </a:r>
          </a:p>
        </p:txBody>
      </p:sp>
    </p:spTree>
    <p:extLst>
      <p:ext uri="{BB962C8B-B14F-4D97-AF65-F5344CB8AC3E}">
        <p14:creationId xmlns:p14="http://schemas.microsoft.com/office/powerpoint/2010/main" val="3157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D64CF-E2EF-FB4B-8A26-202A7F7762BE}" type="slidenum">
              <a:rPr lang="en-US" altLang="en-US" sz="1200">
                <a:latin typeface="Times" charset="0"/>
              </a:rPr>
              <a:pPr/>
              <a:t>17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Why is it a good adaptation to organize the cell in organelles?</a:t>
            </a:r>
          </a:p>
          <a:p>
            <a:pPr eaLnBrk="1" hangingPunct="1"/>
            <a:r>
              <a:rPr lang="en-US" altLang="en-US"/>
              <a:t>Sequester enzymes with their substrates!</a:t>
            </a:r>
          </a:p>
        </p:txBody>
      </p:sp>
    </p:spTree>
    <p:extLst>
      <p:ext uri="{BB962C8B-B14F-4D97-AF65-F5344CB8AC3E}">
        <p14:creationId xmlns:p14="http://schemas.microsoft.com/office/powerpoint/2010/main" val="14644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29022E-EF3A-BE4D-B519-F71C130229AF}" type="slidenum">
              <a:rPr lang="en-US" altLang="en-US" sz="1200">
                <a:latin typeface="Times" charset="0"/>
              </a:rPr>
              <a:pPr/>
              <a:t>18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23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D2F7B1-6FA1-F748-AE52-5A172CF3319B}" type="slidenum">
              <a:rPr lang="en-US" altLang="en-US" sz="1200">
                <a:latin typeface="Times" charset="0"/>
              </a:rPr>
              <a:pPr/>
              <a:t>19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FFC386-E635-BF49-B2CE-B26D1E180911}" type="slidenum">
              <a:rPr lang="en-US" altLang="en-US" sz="1200">
                <a:latin typeface="Times" charset="0"/>
              </a:rPr>
              <a:pPr/>
              <a:t>20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0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DD9472-DF98-AC45-B4DC-A4DCEA19D9D1}" type="slidenum">
              <a:rPr lang="en-US" altLang="en-US" sz="1200">
                <a:latin typeface="Times" charset="0"/>
              </a:rPr>
              <a:pPr/>
              <a:t>21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829C7D-3E4D-8D48-B804-0C402F15CE18}" type="slidenum">
              <a:rPr lang="en-US" altLang="en-US" sz="1200">
                <a:latin typeface="Times" charset="0"/>
              </a:rPr>
              <a:pPr/>
              <a:t>22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37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06EE6-6767-3F49-8B34-FF3B8B4A37DE}" type="slidenum">
              <a:rPr lang="en-US" altLang="en-US" sz="1200">
                <a:latin typeface="Times" charset="0"/>
              </a:rPr>
              <a:pPr/>
              <a:t>23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4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4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03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F00BF2C-6B38-C340-A7BC-890503E2D767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0EBA5A-94DB-8545-AEF7-1B94426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audio" Target="../media/audio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audio1.bin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10" Type="http://schemas.openxmlformats.org/officeDocument/2006/relationships/image" Target="../media/image30.png"/><Relationship Id="rId4" Type="http://schemas.openxmlformats.org/officeDocument/2006/relationships/audio" Target="../media/audio2.bin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audio" Target="../media/audio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Enzyme Regulation and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68" y="851849"/>
            <a:ext cx="3681645" cy="5154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20" y="851849"/>
            <a:ext cx="6396526" cy="51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Irreversible Enzyme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Irreversible inhibitors- </a:t>
            </a:r>
            <a:r>
              <a:rPr lang="en-US" sz="3600" u="sng" dirty="0"/>
              <a:t>permanently covalently bond to enzyme= permanent deactivation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-Toxins and poisons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Sarin Nerve Gas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Pesticides (DDT, parathion)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Antibiotics (penicillin)</a:t>
            </a:r>
          </a:p>
        </p:txBody>
      </p:sp>
    </p:spTree>
    <p:extLst>
      <p:ext uri="{BB962C8B-B14F-4D97-AF65-F5344CB8AC3E}">
        <p14:creationId xmlns:p14="http://schemas.microsoft.com/office/powerpoint/2010/main" val="97259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rin g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55" y="61408"/>
            <a:ext cx="9368315" cy="50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BAE9B-6CAF-AD41-B00F-ED028E799D3D}"/>
              </a:ext>
            </a:extLst>
          </p:cNvPr>
          <p:cNvSpPr txBox="1"/>
          <p:nvPr/>
        </p:nvSpPr>
        <p:spPr>
          <a:xfrm>
            <a:off x="658421" y="5251939"/>
            <a:ext cx="1087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Serin</a:t>
            </a:r>
            <a:r>
              <a:rPr lang="en-US" dirty="0"/>
              <a:t> gas binds to the </a:t>
            </a:r>
            <a:r>
              <a:rPr lang="en-US" dirty="0">
                <a:solidFill>
                  <a:srgbClr val="00B0F0"/>
                </a:solidFill>
              </a:rPr>
              <a:t>enzymes (</a:t>
            </a:r>
            <a:r>
              <a:rPr lang="en-US" u="sng" dirty="0">
                <a:solidFill>
                  <a:srgbClr val="00B0F0"/>
                </a:solidFill>
              </a:rPr>
              <a:t>little blue triangles above</a:t>
            </a:r>
            <a:r>
              <a:rPr lang="en-US" dirty="0"/>
              <a:t>) that break apart the neurotransmitters</a:t>
            </a:r>
          </a:p>
          <a:p>
            <a:r>
              <a:rPr lang="en-US" dirty="0"/>
              <a:t>* Without the breakdown of neurotransmitters, the neuron cannot reset to send another signal and the</a:t>
            </a:r>
          </a:p>
          <a:p>
            <a:r>
              <a:rPr lang="en-US" dirty="0"/>
              <a:t>    entire nervous system permanently shuts down!!!</a:t>
            </a:r>
          </a:p>
        </p:txBody>
      </p:sp>
    </p:spTree>
    <p:extLst>
      <p:ext uri="{BB962C8B-B14F-4D97-AF65-F5344CB8AC3E}">
        <p14:creationId xmlns:p14="http://schemas.microsoft.com/office/powerpoint/2010/main" val="426674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6552" y="366098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Feedback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465485" cy="405079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Metabolic </a:t>
            </a:r>
            <a:r>
              <a:rPr lang="en-US" sz="3600" u="sng" dirty="0"/>
              <a:t>pathway is turned off when the end product acts as an inhibitor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199" r="2740" b="4800"/>
          <a:stretch>
            <a:fillRect/>
          </a:stretch>
        </p:blipFill>
        <p:spPr bwMode="auto">
          <a:xfrm>
            <a:off x="7546054" y="366097"/>
            <a:ext cx="4188746" cy="628573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2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Enzyme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Enzymes are localized in specific parts of the cell to do their jobs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/>
              <a:t>Enzyme complex</a:t>
            </a:r>
          </a:p>
        </p:txBody>
      </p:sp>
      <p:pic>
        <p:nvPicPr>
          <p:cNvPr id="4" name="Picture 38" descr="f8-15_a_biochemical_pat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3000" r="16875"/>
          <a:stretch>
            <a:fillRect/>
          </a:stretch>
        </p:blipFill>
        <p:spPr bwMode="auto">
          <a:xfrm>
            <a:off x="6202018" y="2941086"/>
            <a:ext cx="299878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9624" r="1080" b="15892"/>
          <a:stretch>
            <a:fillRect/>
          </a:stretch>
        </p:blipFill>
        <p:spPr bwMode="auto">
          <a:xfrm>
            <a:off x="1455170" y="1753660"/>
            <a:ext cx="8469049" cy="42508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Factors affecting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600" u="sng" dirty="0"/>
              <a:t>Enzyme concentration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600" u="sng" dirty="0"/>
              <a:t>Substrate concentration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What affects the shape of an enzyme?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-Temperature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-pH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-Salinity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14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8"/>
          <p:cNvSpPr>
            <a:spLocks noChangeArrowheads="1"/>
          </p:cNvSpPr>
          <p:nvPr/>
        </p:nvSpPr>
        <p:spPr bwMode="auto">
          <a:xfrm>
            <a:off x="1714501" y="6197600"/>
            <a:ext cx="1368425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60522"/>
            <a:ext cx="10058400" cy="1609344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Enzyme Concentration</a:t>
            </a:r>
          </a:p>
        </p:txBody>
      </p:sp>
      <p:sp>
        <p:nvSpPr>
          <p:cNvPr id="428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199" y="1101350"/>
            <a:ext cx="11548533" cy="313213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>
                <a:sym typeface="Symbol" charset="2"/>
              </a:rPr>
              <a:t> enzyme = </a:t>
            </a: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>
                <a:sym typeface="Symbol" charset="2"/>
              </a:rPr>
              <a:t> reaction rate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ym typeface="Symbol" charset="2"/>
              </a:rPr>
              <a:t>	-</a:t>
            </a:r>
            <a:r>
              <a:rPr lang="en-US" altLang="en-US" sz="3600" u="sng" dirty="0"/>
              <a:t>more enzymes = more frequently collide with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	substrate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-reaction rate levels off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	*substrate becomes limiting factor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	*not all enzyme molecules can find substrate</a:t>
            </a:r>
          </a:p>
        </p:txBody>
      </p: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8220075" y="641350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678" name="Group 64"/>
          <p:cNvGrpSpPr>
            <a:grpSpLocks/>
          </p:cNvGrpSpPr>
          <p:nvPr/>
        </p:nvGrpSpPr>
        <p:grpSpPr bwMode="auto">
          <a:xfrm>
            <a:off x="5791200" y="6096000"/>
            <a:ext cx="609600" cy="533400"/>
            <a:chOff x="2160" y="3168"/>
            <a:chExt cx="384" cy="336"/>
          </a:xfrm>
        </p:grpSpPr>
        <p:sp>
          <p:nvSpPr>
            <p:cNvPr id="28746" name="Oval 6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7" name="Oval 6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8" name="Oval 6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9" name="Oval 6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0" name="Oval 6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79" name="Group 70"/>
          <p:cNvGrpSpPr>
            <a:grpSpLocks/>
          </p:cNvGrpSpPr>
          <p:nvPr/>
        </p:nvGrpSpPr>
        <p:grpSpPr bwMode="auto">
          <a:xfrm>
            <a:off x="5943600" y="5334000"/>
            <a:ext cx="609600" cy="533400"/>
            <a:chOff x="2160" y="3168"/>
            <a:chExt cx="384" cy="336"/>
          </a:xfrm>
        </p:grpSpPr>
        <p:sp>
          <p:nvSpPr>
            <p:cNvPr id="28741" name="Oval 71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2" name="Oval 72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3" name="Oval 73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4" name="Oval 74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5" name="Oval 75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0" name="Group 76"/>
          <p:cNvGrpSpPr>
            <a:grpSpLocks/>
          </p:cNvGrpSpPr>
          <p:nvPr/>
        </p:nvGrpSpPr>
        <p:grpSpPr bwMode="auto">
          <a:xfrm>
            <a:off x="6339683" y="4838700"/>
            <a:ext cx="609600" cy="533400"/>
            <a:chOff x="2160" y="3168"/>
            <a:chExt cx="384" cy="336"/>
          </a:xfrm>
        </p:grpSpPr>
        <p:sp>
          <p:nvSpPr>
            <p:cNvPr id="28736" name="Oval 7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7" name="Oval 7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8" name="Oval 7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9" name="Oval 8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0" name="Oval 8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1" name="Group 82"/>
          <p:cNvGrpSpPr>
            <a:grpSpLocks/>
          </p:cNvGrpSpPr>
          <p:nvPr/>
        </p:nvGrpSpPr>
        <p:grpSpPr bwMode="auto">
          <a:xfrm>
            <a:off x="6867526" y="5334000"/>
            <a:ext cx="609600" cy="533400"/>
            <a:chOff x="2160" y="3168"/>
            <a:chExt cx="384" cy="336"/>
          </a:xfrm>
        </p:grpSpPr>
        <p:sp>
          <p:nvSpPr>
            <p:cNvPr id="28731" name="Oval 8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2" name="Oval 8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3" name="Oval 8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4" name="Oval 8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5" name="Oval 8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2" name="Group 88"/>
          <p:cNvGrpSpPr>
            <a:grpSpLocks/>
          </p:cNvGrpSpPr>
          <p:nvPr/>
        </p:nvGrpSpPr>
        <p:grpSpPr bwMode="auto">
          <a:xfrm>
            <a:off x="7086600" y="6019800"/>
            <a:ext cx="609600" cy="533400"/>
            <a:chOff x="2160" y="3168"/>
            <a:chExt cx="384" cy="336"/>
          </a:xfrm>
        </p:grpSpPr>
        <p:sp>
          <p:nvSpPr>
            <p:cNvPr id="28726" name="Oval 89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7" name="Oval 90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8" name="Oval 9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9" name="Oval 92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0" name="Oval 93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3" name="Group 94"/>
          <p:cNvGrpSpPr>
            <a:grpSpLocks/>
          </p:cNvGrpSpPr>
          <p:nvPr/>
        </p:nvGrpSpPr>
        <p:grpSpPr bwMode="auto">
          <a:xfrm>
            <a:off x="9326826" y="5219700"/>
            <a:ext cx="609600" cy="533400"/>
            <a:chOff x="2160" y="3168"/>
            <a:chExt cx="384" cy="336"/>
          </a:xfrm>
        </p:grpSpPr>
        <p:sp>
          <p:nvSpPr>
            <p:cNvPr id="28721" name="Oval 9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2" name="Oval 9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3" name="Oval 9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4" name="Oval 9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5" name="Oval 9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4" name="Group 100"/>
          <p:cNvGrpSpPr>
            <a:grpSpLocks/>
          </p:cNvGrpSpPr>
          <p:nvPr/>
        </p:nvGrpSpPr>
        <p:grpSpPr bwMode="auto">
          <a:xfrm>
            <a:off x="8578850" y="5883275"/>
            <a:ext cx="609600" cy="533400"/>
            <a:chOff x="2160" y="3168"/>
            <a:chExt cx="384" cy="336"/>
          </a:xfrm>
        </p:grpSpPr>
        <p:sp>
          <p:nvSpPr>
            <p:cNvPr id="28716" name="Oval 101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7" name="Oval 102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8" name="Oval 103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9" name="Oval 104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0" name="Oval 105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5" name="Group 106"/>
          <p:cNvGrpSpPr>
            <a:grpSpLocks/>
          </p:cNvGrpSpPr>
          <p:nvPr/>
        </p:nvGrpSpPr>
        <p:grpSpPr bwMode="auto">
          <a:xfrm>
            <a:off x="9972013" y="5930900"/>
            <a:ext cx="609600" cy="533400"/>
            <a:chOff x="2160" y="3168"/>
            <a:chExt cx="384" cy="336"/>
          </a:xfrm>
        </p:grpSpPr>
        <p:sp>
          <p:nvSpPr>
            <p:cNvPr id="28711" name="Oval 10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2" name="Oval 10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3" name="Oval 10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4" name="Oval 11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5" name="Oval 11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686" name="Group 112"/>
          <p:cNvGrpSpPr>
            <a:grpSpLocks/>
          </p:cNvGrpSpPr>
          <p:nvPr/>
        </p:nvGrpSpPr>
        <p:grpSpPr bwMode="auto">
          <a:xfrm>
            <a:off x="8228013" y="4896987"/>
            <a:ext cx="609600" cy="533400"/>
            <a:chOff x="2160" y="3168"/>
            <a:chExt cx="384" cy="336"/>
          </a:xfrm>
        </p:grpSpPr>
        <p:sp>
          <p:nvSpPr>
            <p:cNvPr id="28706" name="Oval 11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7" name="Oval 11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8" name="Oval 11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9" name="Oval 11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Oval 11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87" name="Oval 119"/>
          <p:cNvSpPr>
            <a:spLocks noChangeArrowheads="1"/>
          </p:cNvSpPr>
          <p:nvPr/>
        </p:nvSpPr>
        <p:spPr bwMode="auto">
          <a:xfrm>
            <a:off x="8767763" y="58277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Oval 120"/>
          <p:cNvSpPr>
            <a:spLocks noChangeArrowheads="1"/>
          </p:cNvSpPr>
          <p:nvPr/>
        </p:nvSpPr>
        <p:spPr bwMode="auto">
          <a:xfrm>
            <a:off x="9480550" y="65198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689" name="Group 121"/>
          <p:cNvGrpSpPr>
            <a:grpSpLocks/>
          </p:cNvGrpSpPr>
          <p:nvPr/>
        </p:nvGrpSpPr>
        <p:grpSpPr bwMode="auto">
          <a:xfrm>
            <a:off x="1613298" y="4908022"/>
            <a:ext cx="2780506" cy="1730374"/>
            <a:chOff x="760" y="1742"/>
            <a:chExt cx="3689" cy="2146"/>
          </a:xfrm>
        </p:grpSpPr>
        <p:pic>
          <p:nvPicPr>
            <p:cNvPr id="28700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1978"/>
              <a:ext cx="2778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Freeform 123"/>
            <p:cNvSpPr>
              <a:spLocks/>
            </p:cNvSpPr>
            <p:nvPr/>
          </p:nvSpPr>
          <p:spPr bwMode="auto">
            <a:xfrm>
              <a:off x="1186" y="1742"/>
              <a:ext cx="3263" cy="1776"/>
            </a:xfrm>
            <a:custGeom>
              <a:avLst/>
              <a:gdLst>
                <a:gd name="T0" fmla="*/ 3263 w 3263"/>
                <a:gd name="T1" fmla="*/ 1776 h 1776"/>
                <a:gd name="T2" fmla="*/ 0 w 3263"/>
                <a:gd name="T3" fmla="*/ 1776 h 1776"/>
                <a:gd name="T4" fmla="*/ 0 w 3263"/>
                <a:gd name="T5" fmla="*/ 0 h 1776"/>
                <a:gd name="T6" fmla="*/ 0 60000 65536"/>
                <a:gd name="T7" fmla="*/ 0 60000 65536"/>
                <a:gd name="T8" fmla="*/ 0 60000 65536"/>
                <a:gd name="T9" fmla="*/ 0 w 3263"/>
                <a:gd name="T10" fmla="*/ 0 h 1776"/>
                <a:gd name="T11" fmla="*/ 3263 w 3263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3" h="1776">
                  <a:moveTo>
                    <a:pt x="3263" y="1776"/>
                  </a:moveTo>
                  <a:lnTo>
                    <a:pt x="0" y="177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124"/>
            <p:cNvSpPr>
              <a:spLocks noChangeArrowheads="1"/>
            </p:cNvSpPr>
            <p:nvPr/>
          </p:nvSpPr>
          <p:spPr bwMode="auto">
            <a:xfrm>
              <a:off x="1509" y="3582"/>
              <a:ext cx="212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enzyme concentration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28703" name="Line 125"/>
            <p:cNvSpPr>
              <a:spLocks noChangeShapeType="1"/>
            </p:cNvSpPr>
            <p:nvPr/>
          </p:nvSpPr>
          <p:spPr bwMode="auto">
            <a:xfrm>
              <a:off x="3717" y="3747"/>
              <a:ext cx="62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126"/>
            <p:cNvSpPr>
              <a:spLocks noChangeArrowheads="1"/>
            </p:cNvSpPr>
            <p:nvPr/>
          </p:nvSpPr>
          <p:spPr bwMode="auto">
            <a:xfrm rot="16200000">
              <a:off x="268" y="2601"/>
              <a:ext cx="129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reaction rate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28705" name="Line 127"/>
            <p:cNvSpPr>
              <a:spLocks noChangeShapeType="1"/>
            </p:cNvSpPr>
            <p:nvPr/>
          </p:nvSpPr>
          <p:spPr bwMode="auto">
            <a:xfrm rot="-5400000">
              <a:off x="750" y="1978"/>
              <a:ext cx="38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0" name="Oval 129"/>
          <p:cNvSpPr>
            <a:spLocks noChangeArrowheads="1"/>
          </p:cNvSpPr>
          <p:nvPr/>
        </p:nvSpPr>
        <p:spPr bwMode="auto">
          <a:xfrm>
            <a:off x="9014619" y="5319075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1" name="Oval 130"/>
          <p:cNvSpPr>
            <a:spLocks noChangeArrowheads="1"/>
          </p:cNvSpPr>
          <p:nvPr/>
        </p:nvSpPr>
        <p:spPr bwMode="auto">
          <a:xfrm>
            <a:off x="6661150" y="64912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8692" name="Group 133"/>
          <p:cNvGrpSpPr>
            <a:grpSpLocks/>
          </p:cNvGrpSpPr>
          <p:nvPr/>
        </p:nvGrpSpPr>
        <p:grpSpPr bwMode="auto">
          <a:xfrm>
            <a:off x="7786688" y="5402263"/>
            <a:ext cx="609600" cy="533400"/>
            <a:chOff x="2160" y="3168"/>
            <a:chExt cx="384" cy="336"/>
          </a:xfrm>
        </p:grpSpPr>
        <p:sp>
          <p:nvSpPr>
            <p:cNvPr id="28695" name="Oval 134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6" name="Oval 135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7" name="Oval 136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8" name="Oval 137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Oval 138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7019131" y="525780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Oval 139"/>
          <p:cNvSpPr>
            <a:spLocks noChangeArrowheads="1"/>
          </p:cNvSpPr>
          <p:nvPr/>
        </p:nvSpPr>
        <p:spPr bwMode="auto">
          <a:xfrm>
            <a:off x="7775576" y="4999114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872171"/>
            <a:ext cx="9918700" cy="56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14501" y="6197600"/>
            <a:ext cx="1368425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-74420"/>
            <a:ext cx="10058400" cy="1609344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Substrate Concentration</a:t>
            </a:r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8272463" y="64817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30725" name="Group 6"/>
          <p:cNvGrpSpPr>
            <a:grpSpLocks/>
          </p:cNvGrpSpPr>
          <p:nvPr/>
        </p:nvGrpSpPr>
        <p:grpSpPr bwMode="auto">
          <a:xfrm>
            <a:off x="5791200" y="6096000"/>
            <a:ext cx="609600" cy="533400"/>
            <a:chOff x="2160" y="3168"/>
            <a:chExt cx="384" cy="336"/>
          </a:xfrm>
        </p:grpSpPr>
        <p:sp>
          <p:nvSpPr>
            <p:cNvPr id="30804" name="Oval 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5" name="Oval 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6" name="Oval 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7" name="Oval 1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8" name="Oval 1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5943600" y="5334000"/>
            <a:ext cx="609600" cy="533400"/>
            <a:chOff x="2160" y="3168"/>
            <a:chExt cx="384" cy="336"/>
          </a:xfrm>
        </p:grpSpPr>
        <p:sp>
          <p:nvSpPr>
            <p:cNvPr id="30799" name="Oval 1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0" name="Oval 1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1" name="Oval 1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2" name="Oval 1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03" name="Oval 1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6134100" y="4710113"/>
            <a:ext cx="609600" cy="533400"/>
            <a:chOff x="2160" y="3168"/>
            <a:chExt cx="384" cy="336"/>
          </a:xfrm>
        </p:grpSpPr>
        <p:sp>
          <p:nvSpPr>
            <p:cNvPr id="30794" name="Oval 19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5" name="Oval 20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6" name="Oval 2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7" name="Oval 22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8" name="Oval 23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8" name="Group 24"/>
          <p:cNvGrpSpPr>
            <a:grpSpLocks/>
          </p:cNvGrpSpPr>
          <p:nvPr/>
        </p:nvGrpSpPr>
        <p:grpSpPr bwMode="auto">
          <a:xfrm>
            <a:off x="6934200" y="4876800"/>
            <a:ext cx="609600" cy="533400"/>
            <a:chOff x="2160" y="3168"/>
            <a:chExt cx="384" cy="336"/>
          </a:xfrm>
        </p:grpSpPr>
        <p:sp>
          <p:nvSpPr>
            <p:cNvPr id="30789" name="Oval 2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0" name="Oval 2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1" name="Oval 2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2" name="Oval 2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93" name="Oval 2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9" name="Group 30"/>
          <p:cNvGrpSpPr>
            <a:grpSpLocks/>
          </p:cNvGrpSpPr>
          <p:nvPr/>
        </p:nvGrpSpPr>
        <p:grpSpPr bwMode="auto">
          <a:xfrm>
            <a:off x="7086600" y="6019800"/>
            <a:ext cx="609600" cy="533400"/>
            <a:chOff x="2160" y="3168"/>
            <a:chExt cx="384" cy="336"/>
          </a:xfrm>
        </p:grpSpPr>
        <p:sp>
          <p:nvSpPr>
            <p:cNvPr id="30784" name="Oval 31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5" name="Oval 32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6" name="Oval 33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7" name="Oval 34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8" name="Oval 35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0" name="Group 36"/>
          <p:cNvGrpSpPr>
            <a:grpSpLocks/>
          </p:cNvGrpSpPr>
          <p:nvPr/>
        </p:nvGrpSpPr>
        <p:grpSpPr bwMode="auto">
          <a:xfrm>
            <a:off x="9601200" y="4495800"/>
            <a:ext cx="609600" cy="533400"/>
            <a:chOff x="2160" y="3168"/>
            <a:chExt cx="384" cy="336"/>
          </a:xfrm>
        </p:grpSpPr>
        <p:sp>
          <p:nvSpPr>
            <p:cNvPr id="30779" name="Oval 37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0" name="Oval 38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1" name="Oval 3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2" name="Oval 40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83" name="Oval 41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1" name="Group 42"/>
          <p:cNvGrpSpPr>
            <a:grpSpLocks/>
          </p:cNvGrpSpPr>
          <p:nvPr/>
        </p:nvGrpSpPr>
        <p:grpSpPr bwMode="auto">
          <a:xfrm>
            <a:off x="8578850" y="5883275"/>
            <a:ext cx="609600" cy="533400"/>
            <a:chOff x="2160" y="3168"/>
            <a:chExt cx="384" cy="336"/>
          </a:xfrm>
        </p:grpSpPr>
        <p:sp>
          <p:nvSpPr>
            <p:cNvPr id="30774" name="Oval 43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5" name="Oval 44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6" name="Oval 45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7" name="Oval 46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8" name="Oval 47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2" name="Group 48"/>
          <p:cNvGrpSpPr>
            <a:grpSpLocks/>
          </p:cNvGrpSpPr>
          <p:nvPr/>
        </p:nvGrpSpPr>
        <p:grpSpPr bwMode="auto">
          <a:xfrm>
            <a:off x="9525000" y="5791200"/>
            <a:ext cx="609600" cy="533400"/>
            <a:chOff x="2160" y="3168"/>
            <a:chExt cx="384" cy="336"/>
          </a:xfrm>
        </p:grpSpPr>
        <p:sp>
          <p:nvSpPr>
            <p:cNvPr id="30769" name="Oval 49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0" name="Oval 50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1" name="Oval 5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2" name="Oval 52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3" name="Oval 53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33" name="Group 54"/>
          <p:cNvGrpSpPr>
            <a:grpSpLocks/>
          </p:cNvGrpSpPr>
          <p:nvPr/>
        </p:nvGrpSpPr>
        <p:grpSpPr bwMode="auto">
          <a:xfrm>
            <a:off x="8153400" y="4572000"/>
            <a:ext cx="609600" cy="533400"/>
            <a:chOff x="2160" y="3168"/>
            <a:chExt cx="384" cy="336"/>
          </a:xfrm>
        </p:grpSpPr>
        <p:sp>
          <p:nvSpPr>
            <p:cNvPr id="30764" name="Oval 55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5" name="Oval 56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6" name="Oval 57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7" name="Oval 58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8" name="Oval 59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34" name="Oval 60"/>
          <p:cNvSpPr>
            <a:spLocks noChangeArrowheads="1"/>
          </p:cNvSpPr>
          <p:nvPr/>
        </p:nvSpPr>
        <p:spPr bwMode="auto">
          <a:xfrm>
            <a:off x="8767763" y="58277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Oval 61"/>
          <p:cNvSpPr>
            <a:spLocks noChangeArrowheads="1"/>
          </p:cNvSpPr>
          <p:nvPr/>
        </p:nvSpPr>
        <p:spPr bwMode="auto">
          <a:xfrm>
            <a:off x="9480550" y="65198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30736" name="Group 62"/>
          <p:cNvGrpSpPr>
            <a:grpSpLocks/>
          </p:cNvGrpSpPr>
          <p:nvPr/>
        </p:nvGrpSpPr>
        <p:grpSpPr bwMode="auto">
          <a:xfrm>
            <a:off x="1347787" y="4446588"/>
            <a:ext cx="4049713" cy="2355850"/>
            <a:chOff x="760" y="1742"/>
            <a:chExt cx="3689" cy="2146"/>
          </a:xfrm>
        </p:grpSpPr>
        <p:pic>
          <p:nvPicPr>
            <p:cNvPr id="30758" name="Picture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1978"/>
              <a:ext cx="2778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9" name="Freeform 64"/>
            <p:cNvSpPr>
              <a:spLocks/>
            </p:cNvSpPr>
            <p:nvPr/>
          </p:nvSpPr>
          <p:spPr bwMode="auto">
            <a:xfrm>
              <a:off x="1186" y="1742"/>
              <a:ext cx="3263" cy="1776"/>
            </a:xfrm>
            <a:custGeom>
              <a:avLst/>
              <a:gdLst>
                <a:gd name="T0" fmla="*/ 3263 w 3263"/>
                <a:gd name="T1" fmla="*/ 1776 h 1776"/>
                <a:gd name="T2" fmla="*/ 0 w 3263"/>
                <a:gd name="T3" fmla="*/ 1776 h 1776"/>
                <a:gd name="T4" fmla="*/ 0 w 3263"/>
                <a:gd name="T5" fmla="*/ 0 h 1776"/>
                <a:gd name="T6" fmla="*/ 0 60000 65536"/>
                <a:gd name="T7" fmla="*/ 0 60000 65536"/>
                <a:gd name="T8" fmla="*/ 0 60000 65536"/>
                <a:gd name="T9" fmla="*/ 0 w 3263"/>
                <a:gd name="T10" fmla="*/ 0 h 1776"/>
                <a:gd name="T11" fmla="*/ 3263 w 3263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3" h="1776">
                  <a:moveTo>
                    <a:pt x="3263" y="1776"/>
                  </a:moveTo>
                  <a:lnTo>
                    <a:pt x="0" y="177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Rectangle 65"/>
            <p:cNvSpPr>
              <a:spLocks noChangeArrowheads="1"/>
            </p:cNvSpPr>
            <p:nvPr/>
          </p:nvSpPr>
          <p:spPr bwMode="auto">
            <a:xfrm>
              <a:off x="1434" y="3581"/>
              <a:ext cx="227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substrate concentration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30761" name="Line 66"/>
            <p:cNvSpPr>
              <a:spLocks noChangeShapeType="1"/>
            </p:cNvSpPr>
            <p:nvPr/>
          </p:nvSpPr>
          <p:spPr bwMode="auto">
            <a:xfrm>
              <a:off x="3717" y="3747"/>
              <a:ext cx="62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Rectangle 67"/>
            <p:cNvSpPr>
              <a:spLocks noChangeArrowheads="1"/>
            </p:cNvSpPr>
            <p:nvPr/>
          </p:nvSpPr>
          <p:spPr bwMode="auto">
            <a:xfrm rot="16200000">
              <a:off x="268" y="2589"/>
              <a:ext cx="129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>
                  <a:solidFill>
                    <a:srgbClr val="0F116A"/>
                  </a:solidFill>
                </a:rPr>
                <a:t>reaction rate</a:t>
              </a:r>
              <a:endParaRPr lang="en-US" altLang="en-US" sz="2000" b="1">
                <a:solidFill>
                  <a:srgbClr val="0F116A"/>
                </a:solidFill>
              </a:endParaRPr>
            </a:p>
          </p:txBody>
        </p:sp>
        <p:sp>
          <p:nvSpPr>
            <p:cNvPr id="30763" name="Line 68"/>
            <p:cNvSpPr>
              <a:spLocks noChangeShapeType="1"/>
            </p:cNvSpPr>
            <p:nvPr/>
          </p:nvSpPr>
          <p:spPr bwMode="auto">
            <a:xfrm rot="-5400000">
              <a:off x="750" y="1978"/>
              <a:ext cx="384" cy="0"/>
            </a:xfrm>
            <a:prstGeom prst="line">
              <a:avLst/>
            </a:prstGeom>
            <a:noFill/>
            <a:ln w="38100">
              <a:solidFill>
                <a:srgbClr val="0F116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7" name="Oval 69"/>
          <p:cNvSpPr>
            <a:spLocks noChangeArrowheads="1"/>
          </p:cNvSpPr>
          <p:nvPr/>
        </p:nvSpPr>
        <p:spPr bwMode="auto">
          <a:xfrm>
            <a:off x="9156700" y="46497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8" name="Oval 70"/>
          <p:cNvSpPr>
            <a:spLocks noChangeArrowheads="1"/>
          </p:cNvSpPr>
          <p:nvPr/>
        </p:nvSpPr>
        <p:spPr bwMode="auto">
          <a:xfrm>
            <a:off x="6661150" y="64912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30739" name="Group 71"/>
          <p:cNvGrpSpPr>
            <a:grpSpLocks/>
          </p:cNvGrpSpPr>
          <p:nvPr/>
        </p:nvGrpSpPr>
        <p:grpSpPr bwMode="auto">
          <a:xfrm>
            <a:off x="7786688" y="5402263"/>
            <a:ext cx="609600" cy="533400"/>
            <a:chOff x="2160" y="3168"/>
            <a:chExt cx="384" cy="336"/>
          </a:xfrm>
        </p:grpSpPr>
        <p:sp>
          <p:nvSpPr>
            <p:cNvPr id="30753" name="Oval 72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4" name="Oval 73"/>
            <p:cNvSpPr>
              <a:spLocks noChangeArrowheads="1"/>
            </p:cNvSpPr>
            <p:nvPr/>
          </p:nvSpPr>
          <p:spPr bwMode="auto">
            <a:xfrm>
              <a:off x="2352" y="3264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5" name="Oval 74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6" name="Oval 75"/>
            <p:cNvSpPr>
              <a:spLocks noChangeArrowheads="1"/>
            </p:cNvSpPr>
            <p:nvPr/>
          </p:nvSpPr>
          <p:spPr bwMode="auto">
            <a:xfrm>
              <a:off x="2160" y="3168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7" name="Oval 76"/>
            <p:cNvSpPr>
              <a:spLocks noChangeArrowheads="1"/>
            </p:cNvSpPr>
            <p:nvPr/>
          </p:nvSpPr>
          <p:spPr bwMode="auto">
            <a:xfrm>
              <a:off x="2304" y="3312"/>
              <a:ext cx="192" cy="192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40" name="Oval 77"/>
          <p:cNvSpPr>
            <a:spLocks noChangeArrowheads="1"/>
          </p:cNvSpPr>
          <p:nvPr/>
        </p:nvSpPr>
        <p:spPr bwMode="auto">
          <a:xfrm>
            <a:off x="7119938" y="48180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1" name="Oval 78"/>
          <p:cNvSpPr>
            <a:spLocks noChangeArrowheads="1"/>
          </p:cNvSpPr>
          <p:nvPr/>
        </p:nvSpPr>
        <p:spPr bwMode="auto">
          <a:xfrm>
            <a:off x="7847013" y="476250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2" name="Oval 79"/>
          <p:cNvSpPr>
            <a:spLocks noChangeArrowheads="1"/>
          </p:cNvSpPr>
          <p:nvPr/>
        </p:nvSpPr>
        <p:spPr bwMode="auto">
          <a:xfrm>
            <a:off x="8947150" y="54721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3" name="Oval 80"/>
          <p:cNvSpPr>
            <a:spLocks noChangeArrowheads="1"/>
          </p:cNvSpPr>
          <p:nvPr/>
        </p:nvSpPr>
        <p:spPr bwMode="auto">
          <a:xfrm>
            <a:off x="7134225" y="563245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4" name="Oval 81"/>
          <p:cNvSpPr>
            <a:spLocks noChangeArrowheads="1"/>
          </p:cNvSpPr>
          <p:nvPr/>
        </p:nvSpPr>
        <p:spPr bwMode="auto">
          <a:xfrm>
            <a:off x="6332538" y="4679950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5" name="Oval 82"/>
          <p:cNvSpPr>
            <a:spLocks noChangeArrowheads="1"/>
          </p:cNvSpPr>
          <p:nvPr/>
        </p:nvSpPr>
        <p:spPr bwMode="auto">
          <a:xfrm>
            <a:off x="6129338" y="52593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6" name="Oval 83"/>
          <p:cNvSpPr>
            <a:spLocks noChangeArrowheads="1"/>
          </p:cNvSpPr>
          <p:nvPr/>
        </p:nvSpPr>
        <p:spPr bwMode="auto">
          <a:xfrm>
            <a:off x="8732838" y="45132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7" name="Oval 84"/>
          <p:cNvSpPr>
            <a:spLocks noChangeArrowheads="1"/>
          </p:cNvSpPr>
          <p:nvPr/>
        </p:nvSpPr>
        <p:spPr bwMode="auto">
          <a:xfrm>
            <a:off x="8032750" y="60055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8" name="Oval 85"/>
          <p:cNvSpPr>
            <a:spLocks noChangeArrowheads="1"/>
          </p:cNvSpPr>
          <p:nvPr/>
        </p:nvSpPr>
        <p:spPr bwMode="auto">
          <a:xfrm>
            <a:off x="7972425" y="53514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9" name="Oval 86"/>
          <p:cNvSpPr>
            <a:spLocks noChangeArrowheads="1"/>
          </p:cNvSpPr>
          <p:nvPr/>
        </p:nvSpPr>
        <p:spPr bwMode="auto">
          <a:xfrm>
            <a:off x="9763125" y="574516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50" name="Oval 87"/>
          <p:cNvSpPr>
            <a:spLocks noChangeArrowheads="1"/>
          </p:cNvSpPr>
          <p:nvPr/>
        </p:nvSpPr>
        <p:spPr bwMode="auto">
          <a:xfrm>
            <a:off x="6737350" y="6005513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51" name="Oval 88"/>
          <p:cNvSpPr>
            <a:spLocks noChangeArrowheads="1"/>
          </p:cNvSpPr>
          <p:nvPr/>
        </p:nvSpPr>
        <p:spPr bwMode="auto">
          <a:xfrm>
            <a:off x="9785350" y="4459288"/>
            <a:ext cx="1524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89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7404" y="1252110"/>
            <a:ext cx="11616267" cy="34591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Substrate concentration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	</a:t>
            </a:r>
            <a:r>
              <a:rPr lang="en-US" altLang="en-US" sz="3600" dirty="0">
                <a:sym typeface="Symbol" charset="2"/>
              </a:rPr>
              <a:t> substrate = </a:t>
            </a:r>
            <a:r>
              <a:rPr lang="en-US" altLang="en-US" sz="3600" dirty="0">
                <a:solidFill>
                  <a:srgbClr val="0F116A"/>
                </a:solidFill>
                <a:sym typeface="Symbol" charset="2"/>
              </a:rPr>
              <a:t></a:t>
            </a:r>
            <a:r>
              <a:rPr lang="en-US" altLang="en-US" sz="3600" dirty="0">
                <a:sym typeface="Symbol" charset="2"/>
              </a:rPr>
              <a:t> reaction rate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>
                <a:sym typeface="Symbol" charset="2"/>
              </a:rPr>
              <a:t>		-</a:t>
            </a:r>
            <a:r>
              <a:rPr lang="en-US" altLang="en-US" sz="3600" dirty="0"/>
              <a:t>more substrate = more frequently collide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		with enzyme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	reaction rate levels off…why?</a:t>
            </a:r>
          </a:p>
        </p:txBody>
      </p:sp>
    </p:spTree>
    <p:extLst>
      <p:ext uri="{BB962C8B-B14F-4D97-AF65-F5344CB8AC3E}">
        <p14:creationId xmlns:p14="http://schemas.microsoft.com/office/powerpoint/2010/main" val="174981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99151" y="2498725"/>
            <a:ext cx="568325" cy="3322638"/>
            <a:chOff x="2986" y="1421"/>
            <a:chExt cx="358" cy="2093"/>
          </a:xfrm>
        </p:grpSpPr>
        <p:sp>
          <p:nvSpPr>
            <p:cNvPr id="31756" name="Rectangle 3"/>
            <p:cNvSpPr>
              <a:spLocks noChangeArrowheads="1"/>
            </p:cNvSpPr>
            <p:nvPr/>
          </p:nvSpPr>
          <p:spPr bwMode="auto">
            <a:xfrm>
              <a:off x="2986" y="3264"/>
              <a:ext cx="3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rgbClr val="198721"/>
                  </a:solidFill>
                </a:rPr>
                <a:t>37°</a:t>
              </a:r>
              <a:endParaRPr lang="en-US" altLang="en-US" b="1">
                <a:solidFill>
                  <a:srgbClr val="198721"/>
                </a:solidFill>
              </a:endParaRPr>
            </a:p>
          </p:txBody>
        </p:sp>
        <p:sp>
          <p:nvSpPr>
            <p:cNvPr id="31757" name="Line 4"/>
            <p:cNvSpPr>
              <a:spLocks noChangeShapeType="1"/>
            </p:cNvSpPr>
            <p:nvPr/>
          </p:nvSpPr>
          <p:spPr bwMode="auto">
            <a:xfrm>
              <a:off x="3168" y="1421"/>
              <a:ext cx="0" cy="1843"/>
            </a:xfrm>
            <a:prstGeom prst="line">
              <a:avLst/>
            </a:prstGeom>
            <a:noFill/>
            <a:ln w="38100">
              <a:solidFill>
                <a:srgbClr val="1987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4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452688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605089"/>
            <a:ext cx="56149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Temperature 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4691064" y="5650857"/>
            <a:ext cx="1965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temperature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483475" y="5881688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 rot="-5400000">
            <a:off x="1852150" y="4055419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reaction rate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rot="-5400000">
            <a:off x="2606675" y="2986088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848" y="557404"/>
            <a:ext cx="10058400" cy="1609344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Temperature</a:t>
            </a:r>
          </a:p>
        </p:txBody>
      </p:sp>
      <p:sp>
        <p:nvSpPr>
          <p:cNvPr id="436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00063" y="1898269"/>
            <a:ext cx="8594725" cy="450253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Optimum Temperature: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	-</a:t>
            </a:r>
            <a:r>
              <a:rPr lang="en-US" altLang="en-US" sz="3600" u="sng" dirty="0"/>
              <a:t>maximum collisions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	-enzyme not denatured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/>
              <a:t>		What causes denaturing?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3600" dirty="0"/>
              <a:t>	-in humans 35°- 40°C but different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3600" dirty="0"/>
              <a:t>	optimal temps in other organisms.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3600" dirty="0"/>
          </a:p>
        </p:txBody>
      </p:sp>
      <p:grpSp>
        <p:nvGrpSpPr>
          <p:cNvPr id="32772" name="Group 16"/>
          <p:cNvGrpSpPr>
            <a:grpSpLocks/>
          </p:cNvGrpSpPr>
          <p:nvPr/>
        </p:nvGrpSpPr>
        <p:grpSpPr bwMode="auto">
          <a:xfrm>
            <a:off x="8553355" y="1898269"/>
            <a:ext cx="2655951" cy="1609344"/>
            <a:chOff x="4465" y="767"/>
            <a:chExt cx="1178" cy="682"/>
          </a:xfrm>
        </p:grpSpPr>
        <p:grpSp>
          <p:nvGrpSpPr>
            <p:cNvPr id="32773" name="Group 13"/>
            <p:cNvGrpSpPr>
              <a:grpSpLocks/>
            </p:cNvGrpSpPr>
            <p:nvPr/>
          </p:nvGrpSpPr>
          <p:grpSpPr bwMode="auto">
            <a:xfrm>
              <a:off x="4470" y="790"/>
              <a:ext cx="1144" cy="659"/>
              <a:chOff x="4470" y="790"/>
              <a:chExt cx="1144" cy="659"/>
            </a:xfrm>
          </p:grpSpPr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5108" y="800"/>
                <a:ext cx="0" cy="647"/>
              </a:xfrm>
              <a:prstGeom prst="line">
                <a:avLst/>
              </a:prstGeom>
              <a:noFill/>
              <a:ln w="38100">
                <a:solidFill>
                  <a:srgbClr val="19872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776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790"/>
                <a:ext cx="808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7" name="Freeform 12"/>
              <p:cNvSpPr>
                <a:spLocks/>
              </p:cNvSpPr>
              <p:nvPr/>
            </p:nvSpPr>
            <p:spPr bwMode="auto">
              <a:xfrm>
                <a:off x="4470" y="824"/>
                <a:ext cx="1144" cy="625"/>
              </a:xfrm>
              <a:custGeom>
                <a:avLst/>
                <a:gdLst>
                  <a:gd name="T0" fmla="*/ 1144 w 1144"/>
                  <a:gd name="T1" fmla="*/ 625 h 625"/>
                  <a:gd name="T2" fmla="*/ 0 w 1144"/>
                  <a:gd name="T3" fmla="*/ 625 h 625"/>
                  <a:gd name="T4" fmla="*/ 0 w 1144"/>
                  <a:gd name="T5" fmla="*/ 0 h 625"/>
                  <a:gd name="T6" fmla="*/ 0 60000 65536"/>
                  <a:gd name="T7" fmla="*/ 0 60000 65536"/>
                  <a:gd name="T8" fmla="*/ 0 60000 65536"/>
                  <a:gd name="T9" fmla="*/ 0 w 1144"/>
                  <a:gd name="T10" fmla="*/ 0 h 625"/>
                  <a:gd name="T11" fmla="*/ 1144 w 1144"/>
                  <a:gd name="T12" fmla="*/ 625 h 6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4" h="625">
                    <a:moveTo>
                      <a:pt x="1144" y="625"/>
                    </a:moveTo>
                    <a:lnTo>
                      <a:pt x="0" y="62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4" name="Freeform 15"/>
            <p:cNvSpPr>
              <a:spLocks/>
            </p:cNvSpPr>
            <p:nvPr/>
          </p:nvSpPr>
          <p:spPr bwMode="auto">
            <a:xfrm>
              <a:off x="4465" y="767"/>
              <a:ext cx="1178" cy="675"/>
            </a:xfrm>
            <a:custGeom>
              <a:avLst/>
              <a:gdLst>
                <a:gd name="T0" fmla="*/ 0 w 1178"/>
                <a:gd name="T1" fmla="*/ 0 h 675"/>
                <a:gd name="T2" fmla="*/ 0 w 1178"/>
                <a:gd name="T3" fmla="*/ 675 h 675"/>
                <a:gd name="T4" fmla="*/ 1178 w 1178"/>
                <a:gd name="T5" fmla="*/ 675 h 675"/>
                <a:gd name="T6" fmla="*/ 0 60000 65536"/>
                <a:gd name="T7" fmla="*/ 0 60000 65536"/>
                <a:gd name="T8" fmla="*/ 0 60000 65536"/>
                <a:gd name="T9" fmla="*/ 0 w 1178"/>
                <a:gd name="T10" fmla="*/ 0 h 675"/>
                <a:gd name="T11" fmla="*/ 1178 w 1178"/>
                <a:gd name="T12" fmla="*/ 675 h 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75">
                  <a:moveTo>
                    <a:pt x="0" y="0"/>
                  </a:moveTo>
                  <a:lnTo>
                    <a:pt x="0" y="675"/>
                  </a:lnTo>
                  <a:lnTo>
                    <a:pt x="1178" y="67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29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5" y="684753"/>
            <a:ext cx="5788973" cy="515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5" y="1454187"/>
            <a:ext cx="6247914" cy="3396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39" y="1009722"/>
            <a:ext cx="5306610" cy="48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33"/>
          <p:cNvSpPr>
            <a:spLocks/>
          </p:cNvSpPr>
          <p:nvPr/>
        </p:nvSpPr>
        <p:spPr bwMode="auto">
          <a:xfrm>
            <a:off x="2519364" y="3127375"/>
            <a:ext cx="7127875" cy="2819400"/>
          </a:xfrm>
          <a:custGeom>
            <a:avLst/>
            <a:gdLst>
              <a:gd name="T0" fmla="*/ 2147483647 w 3263"/>
              <a:gd name="T1" fmla="*/ 2147483647 h 1776"/>
              <a:gd name="T2" fmla="*/ 0 w 3263"/>
              <a:gd name="T3" fmla="*/ 2147483647 h 1776"/>
              <a:gd name="T4" fmla="*/ 0 w 3263"/>
              <a:gd name="T5" fmla="*/ 0 h 1776"/>
              <a:gd name="T6" fmla="*/ 0 60000 65536"/>
              <a:gd name="T7" fmla="*/ 0 60000 65536"/>
              <a:gd name="T8" fmla="*/ 0 60000 65536"/>
              <a:gd name="T9" fmla="*/ 0 w 3263"/>
              <a:gd name="T10" fmla="*/ 0 h 1776"/>
              <a:gd name="T11" fmla="*/ 3263 w 3263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3" h="1776">
                <a:moveTo>
                  <a:pt x="3263" y="1776"/>
                </a:moveTo>
                <a:lnTo>
                  <a:pt x="0" y="177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9" y="2965451"/>
            <a:ext cx="2428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553075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7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440325" name="Line 5"/>
          <p:cNvSpPr>
            <a:spLocks noChangeShapeType="1"/>
          </p:cNvSpPr>
          <p:nvPr/>
        </p:nvSpPr>
        <p:spPr bwMode="auto">
          <a:xfrm>
            <a:off x="5724525" y="3014663"/>
            <a:ext cx="0" cy="29257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 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08563" y="62071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pH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791200" y="6435725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 rot="-5400000">
            <a:off x="1117137" y="4566594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reaction rate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rot="-5400000">
            <a:off x="1827213" y="3502025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319464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2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>
            <a:off x="3808413" y="3014663"/>
            <a:ext cx="0" cy="2925762"/>
          </a:xfrm>
          <a:prstGeom prst="line">
            <a:avLst/>
          </a:prstGeom>
          <a:noFill/>
          <a:ln w="38100">
            <a:solidFill>
              <a:srgbClr val="1987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427289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0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73375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65550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3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213225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4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4659314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5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5105400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6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5999164" y="59404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8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445250" y="59404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9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891339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10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>
            <a:off x="6419850" y="3014663"/>
            <a:ext cx="0" cy="2925762"/>
          </a:xfrm>
          <a:prstGeom prst="line">
            <a:avLst/>
          </a:prstGeom>
          <a:noFill/>
          <a:ln w="38100">
            <a:solidFill>
              <a:srgbClr val="08106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965451"/>
            <a:ext cx="2428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4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6" y="2984501"/>
            <a:ext cx="24288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5" name="Rectangle 25"/>
          <p:cNvSpPr>
            <a:spLocks noChangeArrowheads="1"/>
          </p:cNvSpPr>
          <p:nvPr/>
        </p:nvSpPr>
        <p:spPr bwMode="auto">
          <a:xfrm>
            <a:off x="2541588" y="2683947"/>
            <a:ext cx="1175322" cy="369332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198721"/>
                </a:solidFill>
              </a:rPr>
              <a:t>pepsin</a:t>
            </a:r>
            <a:endParaRPr lang="en-US" altLang="en-US" b="1">
              <a:solidFill>
                <a:srgbClr val="0F116A"/>
              </a:solidFill>
            </a:endParaRPr>
          </a:p>
        </p:txBody>
      </p:sp>
      <p:sp>
        <p:nvSpPr>
          <p:cNvPr id="440346" name="Rectangle 26"/>
          <p:cNvSpPr>
            <a:spLocks noChangeArrowheads="1"/>
          </p:cNvSpPr>
          <p:nvPr/>
        </p:nvSpPr>
        <p:spPr bwMode="auto">
          <a:xfrm>
            <a:off x="6546850" y="2683947"/>
            <a:ext cx="1210588" cy="369332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trypsin</a:t>
            </a:r>
          </a:p>
        </p:txBody>
      </p:sp>
      <p:sp>
        <p:nvSpPr>
          <p:cNvPr id="35869" name="Rectangle 34"/>
          <p:cNvSpPr>
            <a:spLocks noChangeArrowheads="1"/>
          </p:cNvSpPr>
          <p:nvPr/>
        </p:nvSpPr>
        <p:spPr bwMode="auto">
          <a:xfrm>
            <a:off x="7480301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11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70" name="Rectangle 35"/>
          <p:cNvSpPr>
            <a:spLocks noChangeArrowheads="1"/>
          </p:cNvSpPr>
          <p:nvPr/>
        </p:nvSpPr>
        <p:spPr bwMode="auto">
          <a:xfrm>
            <a:off x="8067676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12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71" name="Rectangle 36"/>
          <p:cNvSpPr>
            <a:spLocks noChangeArrowheads="1"/>
          </p:cNvSpPr>
          <p:nvPr/>
        </p:nvSpPr>
        <p:spPr bwMode="auto">
          <a:xfrm>
            <a:off x="8655051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13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35872" name="Rectangle 37"/>
          <p:cNvSpPr>
            <a:spLocks noChangeArrowheads="1"/>
          </p:cNvSpPr>
          <p:nvPr/>
        </p:nvSpPr>
        <p:spPr bwMode="auto">
          <a:xfrm>
            <a:off x="9244014" y="59404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CC0000"/>
                </a:solidFill>
              </a:rPr>
              <a:t>14</a:t>
            </a:r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440359" name="Picture 39" descr="41-16-Duodenum-N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 bwMode="auto">
          <a:xfrm>
            <a:off x="7624764" y="3087688"/>
            <a:ext cx="2936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0" name="Rectangle 40"/>
          <p:cNvSpPr>
            <a:spLocks noChangeArrowheads="1"/>
          </p:cNvSpPr>
          <p:nvPr/>
        </p:nvSpPr>
        <p:spPr bwMode="auto">
          <a:xfrm>
            <a:off x="9696450" y="4316413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198721"/>
                </a:solidFill>
              </a:rPr>
              <a:t>pepsin</a:t>
            </a:r>
          </a:p>
        </p:txBody>
      </p:sp>
      <p:sp>
        <p:nvSpPr>
          <p:cNvPr id="440361" name="Rectangle 41"/>
          <p:cNvSpPr>
            <a:spLocks noChangeArrowheads="1"/>
          </p:cNvSpPr>
          <p:nvPr/>
        </p:nvSpPr>
        <p:spPr bwMode="auto">
          <a:xfrm>
            <a:off x="7745413" y="51927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</a:rPr>
              <a:t>trypsin</a:t>
            </a:r>
          </a:p>
        </p:txBody>
      </p:sp>
    </p:spTree>
    <p:extLst>
      <p:ext uri="{BB962C8B-B14F-4D97-AF65-F5344CB8AC3E}">
        <p14:creationId xmlns:p14="http://schemas.microsoft.com/office/powerpoint/2010/main" val="10522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0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0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/>
      <p:bldP spid="440332" grpId="0" animBg="1"/>
      <p:bldP spid="4403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pH</a:t>
            </a:r>
          </a:p>
        </p:txBody>
      </p:sp>
      <p:sp>
        <p:nvSpPr>
          <p:cNvPr id="442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7975" y="762000"/>
            <a:ext cx="8692676" cy="50736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3600" dirty="0"/>
              <a:t>Optimum pH- adds or remove H</a:t>
            </a:r>
            <a:r>
              <a:rPr lang="en-US" altLang="en-US" sz="3600" baseline="30000" dirty="0"/>
              <a:t>+</a:t>
            </a:r>
            <a:endParaRPr lang="en-US" altLang="en-US" sz="3600" dirty="0"/>
          </a:p>
          <a:p>
            <a:pPr marL="902970" lvl="2" indent="0">
              <a:buNone/>
            </a:pPr>
            <a:r>
              <a:rPr lang="en-US" altLang="en-US" sz="3600" dirty="0"/>
              <a:t>-Denatures protein by:</a:t>
            </a:r>
          </a:p>
          <a:p>
            <a:pPr marL="902970" lvl="2" indent="0">
              <a:buNone/>
            </a:pPr>
            <a:r>
              <a:rPr lang="en-US" altLang="en-US" sz="3600" dirty="0"/>
              <a:t>		*</a:t>
            </a:r>
            <a:r>
              <a:rPr lang="en-US" altLang="en-US" sz="3600" u="sng" dirty="0"/>
              <a:t>disrupting weak bonds at </a:t>
            </a:r>
          </a:p>
          <a:p>
            <a:pPr marL="902970" lvl="2" indent="0">
              <a:buNone/>
            </a:pPr>
            <a:r>
              <a:rPr lang="en-US" altLang="en-US" sz="3600" u="sng" dirty="0"/>
              <a:t>	</a:t>
            </a:r>
            <a:r>
              <a:rPr lang="en-US" altLang="en-US" sz="3600" dirty="0"/>
              <a:t>	</a:t>
            </a:r>
            <a:r>
              <a:rPr lang="en-US" altLang="en-US" sz="3600" u="sng" dirty="0"/>
              <a:t>secondary and tertiary level</a:t>
            </a:r>
            <a:endParaRPr lang="en-US" altLang="en-US" sz="3600" u="sng" dirty="0">
              <a:solidFill>
                <a:srgbClr val="0F116A"/>
              </a:solidFill>
            </a:endParaRPr>
          </a:p>
          <a:p>
            <a:pPr marL="902970" lvl="2" indent="0">
              <a:buNone/>
            </a:pPr>
            <a:r>
              <a:rPr lang="en-US" altLang="en-US" sz="3600" dirty="0"/>
              <a:t>-In human pH 6-8</a:t>
            </a:r>
          </a:p>
          <a:p>
            <a:pPr marL="1245870" lvl="3" indent="0">
              <a:buNone/>
            </a:pPr>
            <a:r>
              <a:rPr lang="en-US" altLang="en-US" sz="3600" dirty="0"/>
              <a:t>*depends on localized conditions</a:t>
            </a:r>
          </a:p>
          <a:p>
            <a:pPr marL="1245870" lvl="3" indent="0">
              <a:buNone/>
            </a:pPr>
            <a:r>
              <a:rPr lang="en-US" altLang="en-US" sz="3600" u="sng" dirty="0">
                <a:solidFill>
                  <a:srgbClr val="CC0000"/>
                </a:solidFill>
              </a:rPr>
              <a:t>pepsin</a:t>
            </a:r>
            <a:r>
              <a:rPr lang="en-US" altLang="en-US" sz="3600" dirty="0"/>
              <a:t> (stomach) = pH 2-3</a:t>
            </a:r>
          </a:p>
          <a:p>
            <a:pPr marL="1245870" lvl="3" indent="0">
              <a:buNone/>
            </a:pPr>
            <a:r>
              <a:rPr lang="en-US" altLang="en-US" sz="3600" u="sng" dirty="0">
                <a:solidFill>
                  <a:srgbClr val="CC0000"/>
                </a:solidFill>
              </a:rPr>
              <a:t>trypsin</a:t>
            </a:r>
            <a:r>
              <a:rPr lang="en-US" altLang="en-US" sz="3600" dirty="0"/>
              <a:t> (small intestines) = pH 8</a:t>
            </a:r>
          </a:p>
        </p:txBody>
      </p:sp>
      <p:grpSp>
        <p:nvGrpSpPr>
          <p:cNvPr id="36868" name="Group 31"/>
          <p:cNvGrpSpPr>
            <a:grpSpLocks/>
          </p:cNvGrpSpPr>
          <p:nvPr/>
        </p:nvGrpSpPr>
        <p:grpSpPr bwMode="auto">
          <a:xfrm>
            <a:off x="9010651" y="2521374"/>
            <a:ext cx="2847975" cy="1711325"/>
            <a:chOff x="3311" y="3158"/>
            <a:chExt cx="1794" cy="1078"/>
          </a:xfrm>
        </p:grpSpPr>
        <p:sp>
          <p:nvSpPr>
            <p:cNvPr id="36869" name="Freeform 9"/>
            <p:cNvSpPr>
              <a:spLocks/>
            </p:cNvSpPr>
            <p:nvPr/>
          </p:nvSpPr>
          <p:spPr bwMode="auto">
            <a:xfrm>
              <a:off x="3376" y="3208"/>
              <a:ext cx="1708" cy="872"/>
            </a:xfrm>
            <a:custGeom>
              <a:avLst/>
              <a:gdLst>
                <a:gd name="T0" fmla="*/ 894 w 3263"/>
                <a:gd name="T1" fmla="*/ 428 h 1776"/>
                <a:gd name="T2" fmla="*/ 0 w 3263"/>
                <a:gd name="T3" fmla="*/ 428 h 1776"/>
                <a:gd name="T4" fmla="*/ 0 w 3263"/>
                <a:gd name="T5" fmla="*/ 0 h 1776"/>
                <a:gd name="T6" fmla="*/ 0 60000 65536"/>
                <a:gd name="T7" fmla="*/ 0 60000 65536"/>
                <a:gd name="T8" fmla="*/ 0 60000 65536"/>
                <a:gd name="T9" fmla="*/ 0 w 3263"/>
                <a:gd name="T10" fmla="*/ 0 h 1776"/>
                <a:gd name="T11" fmla="*/ 3263 w 3263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3" h="1776">
                  <a:moveTo>
                    <a:pt x="3263" y="1776"/>
                  </a:moveTo>
                  <a:lnTo>
                    <a:pt x="0" y="177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87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3158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1"/>
            <p:cNvSpPr>
              <a:spLocks noChangeArrowheads="1"/>
            </p:cNvSpPr>
            <p:nvPr/>
          </p:nvSpPr>
          <p:spPr bwMode="auto">
            <a:xfrm>
              <a:off x="4278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7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2" name="Line 12"/>
            <p:cNvSpPr>
              <a:spLocks noChangeShapeType="1"/>
            </p:cNvSpPr>
            <p:nvPr/>
          </p:nvSpPr>
          <p:spPr bwMode="auto">
            <a:xfrm>
              <a:off x="4369" y="3173"/>
              <a:ext cx="0" cy="9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Rectangle 13"/>
            <p:cNvSpPr>
              <a:spLocks noChangeArrowheads="1"/>
            </p:cNvSpPr>
            <p:nvPr/>
          </p:nvSpPr>
          <p:spPr bwMode="auto">
            <a:xfrm>
              <a:off x="3587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2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4" name="Line 14"/>
            <p:cNvSpPr>
              <a:spLocks noChangeShapeType="1"/>
            </p:cNvSpPr>
            <p:nvPr/>
          </p:nvSpPr>
          <p:spPr bwMode="auto">
            <a:xfrm>
              <a:off x="3775" y="3173"/>
              <a:ext cx="0" cy="905"/>
            </a:xfrm>
            <a:prstGeom prst="line">
              <a:avLst/>
            </a:prstGeom>
            <a:noFill/>
            <a:ln w="38100">
              <a:solidFill>
                <a:srgbClr val="1987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Rectangle 15"/>
            <p:cNvSpPr>
              <a:spLocks noChangeArrowheads="1"/>
            </p:cNvSpPr>
            <p:nvPr/>
          </p:nvSpPr>
          <p:spPr bwMode="auto">
            <a:xfrm>
              <a:off x="3311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0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6" name="Rectangle 16"/>
            <p:cNvSpPr>
              <a:spLocks noChangeArrowheads="1"/>
            </p:cNvSpPr>
            <p:nvPr/>
          </p:nvSpPr>
          <p:spPr bwMode="auto">
            <a:xfrm>
              <a:off x="3449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1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7" name="Rectangle 17"/>
            <p:cNvSpPr>
              <a:spLocks noChangeArrowheads="1"/>
            </p:cNvSpPr>
            <p:nvPr/>
          </p:nvSpPr>
          <p:spPr bwMode="auto">
            <a:xfrm>
              <a:off x="3726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3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8" name="Rectangle 18"/>
            <p:cNvSpPr>
              <a:spLocks noChangeArrowheads="1"/>
            </p:cNvSpPr>
            <p:nvPr/>
          </p:nvSpPr>
          <p:spPr bwMode="auto">
            <a:xfrm>
              <a:off x="3864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4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79" name="Rectangle 19"/>
            <p:cNvSpPr>
              <a:spLocks noChangeArrowheads="1"/>
            </p:cNvSpPr>
            <p:nvPr/>
          </p:nvSpPr>
          <p:spPr bwMode="auto">
            <a:xfrm>
              <a:off x="4002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5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0" name="Rectangle 20"/>
            <p:cNvSpPr>
              <a:spLocks noChangeArrowheads="1"/>
            </p:cNvSpPr>
            <p:nvPr/>
          </p:nvSpPr>
          <p:spPr bwMode="auto">
            <a:xfrm>
              <a:off x="4140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6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1" name="Rectangle 21"/>
            <p:cNvSpPr>
              <a:spLocks noChangeArrowheads="1"/>
            </p:cNvSpPr>
            <p:nvPr/>
          </p:nvSpPr>
          <p:spPr bwMode="auto">
            <a:xfrm>
              <a:off x="4417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8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2" name="Rectangle 22"/>
            <p:cNvSpPr>
              <a:spLocks noChangeArrowheads="1"/>
            </p:cNvSpPr>
            <p:nvPr/>
          </p:nvSpPr>
          <p:spPr bwMode="auto">
            <a:xfrm>
              <a:off x="4555" y="404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9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3" name="Rectangle 23"/>
            <p:cNvSpPr>
              <a:spLocks noChangeArrowheads="1"/>
            </p:cNvSpPr>
            <p:nvPr/>
          </p:nvSpPr>
          <p:spPr bwMode="auto">
            <a:xfrm>
              <a:off x="4682" y="4044"/>
              <a:ext cx="2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10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  <p:sp>
          <p:nvSpPr>
            <p:cNvPr id="36884" name="Line 24"/>
            <p:cNvSpPr>
              <a:spLocks noChangeShapeType="1"/>
            </p:cNvSpPr>
            <p:nvPr/>
          </p:nvSpPr>
          <p:spPr bwMode="auto">
            <a:xfrm>
              <a:off x="4584" y="3173"/>
              <a:ext cx="0" cy="905"/>
            </a:xfrm>
            <a:prstGeom prst="line">
              <a:avLst/>
            </a:prstGeom>
            <a:noFill/>
            <a:ln w="38100">
              <a:solidFill>
                <a:srgbClr val="08106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85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" y="3158"/>
              <a:ext cx="751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164"/>
              <a:ext cx="751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Rectangle 27"/>
            <p:cNvSpPr>
              <a:spLocks noChangeArrowheads="1"/>
            </p:cNvSpPr>
            <p:nvPr/>
          </p:nvSpPr>
          <p:spPr bwMode="auto">
            <a:xfrm>
              <a:off x="4864" y="4044"/>
              <a:ext cx="2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CC0000"/>
                  </a:solidFill>
                </a:rPr>
                <a:t>11</a:t>
              </a:r>
              <a:endParaRPr lang="en-US" altLang="en-US" sz="1600" b="1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25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6" name="Line 4"/>
          <p:cNvSpPr>
            <a:spLocks noChangeShapeType="1"/>
          </p:cNvSpPr>
          <p:nvPr/>
        </p:nvSpPr>
        <p:spPr bwMode="auto">
          <a:xfrm>
            <a:off x="6188075" y="2498726"/>
            <a:ext cx="0" cy="2925763"/>
          </a:xfrm>
          <a:prstGeom prst="line">
            <a:avLst/>
          </a:prstGeom>
          <a:noFill/>
          <a:ln w="38100">
            <a:solidFill>
              <a:srgbClr val="1987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452688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605089"/>
            <a:ext cx="56149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Salinity 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4587876" y="5653088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salt concentration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7483475" y="5881688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 rot="-5400000">
            <a:off x="1852150" y="4055419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reaction rate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rot="-5400000">
            <a:off x="2606675" y="2986088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5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444" y="471607"/>
            <a:ext cx="8229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Salinity</a:t>
            </a:r>
          </a:p>
        </p:txBody>
      </p:sp>
      <p:sp>
        <p:nvSpPr>
          <p:cNvPr id="517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9994" y="1243552"/>
            <a:ext cx="9837700" cy="50736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en-US" sz="3600" dirty="0"/>
              <a:t>Salt concentration</a:t>
            </a:r>
          </a:p>
          <a:p>
            <a:pPr marL="902970" lvl="2" indent="0">
              <a:buNone/>
            </a:pPr>
            <a:r>
              <a:rPr lang="en-US" altLang="en-US" sz="3600" dirty="0"/>
              <a:t>-adds or removes </a:t>
            </a:r>
            <a:r>
              <a:rPr lang="en-US" altLang="en-US" sz="3600" dirty="0" err="1"/>
              <a:t>cations</a:t>
            </a:r>
            <a:r>
              <a:rPr lang="en-US" altLang="en-US" sz="3600" dirty="0"/>
              <a:t> (+) &amp; anions (–)</a:t>
            </a:r>
          </a:p>
          <a:p>
            <a:pPr marL="902970" lvl="2" indent="0">
              <a:buNone/>
            </a:pPr>
            <a:r>
              <a:rPr lang="en-US" altLang="en-US" sz="3600" dirty="0"/>
              <a:t>-</a:t>
            </a:r>
            <a:r>
              <a:rPr lang="en-US" altLang="en-US" sz="3600" u="sng" dirty="0"/>
              <a:t>disrupts weak bonds at secondary and tertiary level of protein</a:t>
            </a:r>
          </a:p>
        </p:txBody>
      </p:sp>
      <p:grpSp>
        <p:nvGrpSpPr>
          <p:cNvPr id="38916" name="Group 29"/>
          <p:cNvGrpSpPr>
            <a:grpSpLocks/>
          </p:cNvGrpSpPr>
          <p:nvPr/>
        </p:nvGrpSpPr>
        <p:grpSpPr bwMode="auto">
          <a:xfrm>
            <a:off x="6092904" y="3566909"/>
            <a:ext cx="4450287" cy="2576399"/>
            <a:chOff x="4091" y="3258"/>
            <a:chExt cx="1547" cy="913"/>
          </a:xfrm>
        </p:grpSpPr>
        <p:grpSp>
          <p:nvGrpSpPr>
            <p:cNvPr id="38917" name="Group 24"/>
            <p:cNvGrpSpPr>
              <a:grpSpLocks/>
            </p:cNvGrpSpPr>
            <p:nvPr/>
          </p:nvGrpSpPr>
          <p:grpSpPr bwMode="auto">
            <a:xfrm>
              <a:off x="4091" y="3280"/>
              <a:ext cx="1547" cy="891"/>
              <a:chOff x="4470" y="790"/>
              <a:chExt cx="1144" cy="659"/>
            </a:xfrm>
          </p:grpSpPr>
          <p:sp>
            <p:nvSpPr>
              <p:cNvPr id="38919" name="Line 25"/>
              <p:cNvSpPr>
                <a:spLocks noChangeShapeType="1"/>
              </p:cNvSpPr>
              <p:nvPr/>
            </p:nvSpPr>
            <p:spPr bwMode="auto">
              <a:xfrm>
                <a:off x="5108" y="800"/>
                <a:ext cx="0" cy="647"/>
              </a:xfrm>
              <a:prstGeom prst="line">
                <a:avLst/>
              </a:prstGeom>
              <a:noFill/>
              <a:ln w="38100">
                <a:solidFill>
                  <a:srgbClr val="19872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8920" name="Picture 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790"/>
                <a:ext cx="808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1" name="Freeform 27"/>
              <p:cNvSpPr>
                <a:spLocks/>
              </p:cNvSpPr>
              <p:nvPr/>
            </p:nvSpPr>
            <p:spPr bwMode="auto">
              <a:xfrm>
                <a:off x="4470" y="824"/>
                <a:ext cx="1144" cy="625"/>
              </a:xfrm>
              <a:custGeom>
                <a:avLst/>
                <a:gdLst>
                  <a:gd name="T0" fmla="*/ 1144 w 1144"/>
                  <a:gd name="T1" fmla="*/ 625 h 625"/>
                  <a:gd name="T2" fmla="*/ 0 w 1144"/>
                  <a:gd name="T3" fmla="*/ 625 h 625"/>
                  <a:gd name="T4" fmla="*/ 0 w 1144"/>
                  <a:gd name="T5" fmla="*/ 0 h 625"/>
                  <a:gd name="T6" fmla="*/ 0 60000 65536"/>
                  <a:gd name="T7" fmla="*/ 0 60000 65536"/>
                  <a:gd name="T8" fmla="*/ 0 60000 65536"/>
                  <a:gd name="T9" fmla="*/ 0 w 1144"/>
                  <a:gd name="T10" fmla="*/ 0 h 625"/>
                  <a:gd name="T11" fmla="*/ 1144 w 1144"/>
                  <a:gd name="T12" fmla="*/ 625 h 6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4" h="625">
                    <a:moveTo>
                      <a:pt x="1144" y="625"/>
                    </a:moveTo>
                    <a:lnTo>
                      <a:pt x="0" y="62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18" name="Freeform 28"/>
            <p:cNvSpPr>
              <a:spLocks/>
            </p:cNvSpPr>
            <p:nvPr/>
          </p:nvSpPr>
          <p:spPr bwMode="auto">
            <a:xfrm>
              <a:off x="4091" y="3258"/>
              <a:ext cx="1543" cy="910"/>
            </a:xfrm>
            <a:custGeom>
              <a:avLst/>
              <a:gdLst>
                <a:gd name="T0" fmla="*/ 0 w 1548"/>
                <a:gd name="T1" fmla="*/ 0 h 829"/>
                <a:gd name="T2" fmla="*/ 0 w 1548"/>
                <a:gd name="T3" fmla="*/ 999 h 829"/>
                <a:gd name="T4" fmla="*/ 1538 w 1548"/>
                <a:gd name="T5" fmla="*/ 999 h 829"/>
                <a:gd name="T6" fmla="*/ 0 60000 65536"/>
                <a:gd name="T7" fmla="*/ 0 60000 65536"/>
                <a:gd name="T8" fmla="*/ 0 60000 65536"/>
                <a:gd name="T9" fmla="*/ 0 w 1548"/>
                <a:gd name="T10" fmla="*/ 0 h 829"/>
                <a:gd name="T11" fmla="*/ 1548 w 1548"/>
                <a:gd name="T12" fmla="*/ 829 h 8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8" h="829">
                  <a:moveTo>
                    <a:pt x="0" y="0"/>
                  </a:moveTo>
                  <a:lnTo>
                    <a:pt x="0" y="829"/>
                  </a:lnTo>
                  <a:lnTo>
                    <a:pt x="1548" y="829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5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Enzyme regulation in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Enzymes are controlled in two major ways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1) Turning genes on or off that make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specific enzyme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100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60" y="843427"/>
            <a:ext cx="6828171" cy="52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Enzyme regulation in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Enzymes are controlled in two major ways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1) Turning genes on or off that make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specific enzyme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2) </a:t>
            </a:r>
            <a:r>
              <a:rPr lang="en-US" sz="3600" u="sng" dirty="0"/>
              <a:t>Using other molecules to turn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</a:t>
            </a:r>
            <a:r>
              <a:rPr lang="en-US" sz="3600" u="sng" dirty="0"/>
              <a:t>enzyme on or 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	-Binding to active site or allosteric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91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Activators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20259"/>
            <a:ext cx="10058400" cy="532631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/>
              <a:t>Cofactors</a:t>
            </a:r>
            <a:r>
              <a:rPr lang="en-US" sz="3600" u="sng" dirty="0"/>
              <a:t> are activators </a:t>
            </a:r>
            <a:r>
              <a:rPr lang="en-US" sz="3600" dirty="0"/>
              <a:t>that bind to and enzyme and help it catalyze reactions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2 types: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-Inorganic cofactors: zinc, iron, copper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/>
              <a:t>-Coenzymes- organic cofactors such as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  <a:r>
              <a:rPr lang="en-US" sz="3600" u="sng" dirty="0"/>
              <a:t>vitamins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</a:p>
        </p:txBody>
      </p:sp>
      <p:pic>
        <p:nvPicPr>
          <p:cNvPr id="2050" name="Picture 2" descr="Image result for enzyme activator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0" y="1220259"/>
            <a:ext cx="10243648" cy="43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1410979"/>
            <a:ext cx="5109882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78" y="1410979"/>
            <a:ext cx="4961250" cy="36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48" y="0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Enzyme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348" y="1126941"/>
            <a:ext cx="10058400" cy="459744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/>
              <a:t>Inhibitors slow down or stop enzymes from catalyzing reactions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</a:t>
            </a:r>
            <a:r>
              <a:rPr lang="en-US" sz="3600" u="sng" dirty="0"/>
              <a:t>Competitive inhibitors</a:t>
            </a:r>
            <a:r>
              <a:rPr lang="en-US" sz="3600" dirty="0"/>
              <a:t>- are similar in shape to substrate and compete with it to bind to the active 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4064000"/>
            <a:ext cx="9994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9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3" y="1177033"/>
            <a:ext cx="5312029" cy="4019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1" y="1177033"/>
            <a:ext cx="5114803" cy="40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256562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Enzyme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954995"/>
            <a:ext cx="10058400" cy="492874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Inhibitors slow down or stop enzymes from catalyzing reactions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	-Noncompetitive inhibitors- </a:t>
            </a:r>
            <a:r>
              <a:rPr lang="en-US" sz="3600" u="sng" dirty="0"/>
              <a:t>bind to another part of the enzyme (allosteric site) causing it to change shape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380" y="3855240"/>
            <a:ext cx="42545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915" y="4024942"/>
            <a:ext cx="2620836" cy="24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531</TotalTime>
  <Words>320</Words>
  <Application>Microsoft Macintosh PowerPoint</Application>
  <PresentationFormat>Widescreen</PresentationFormat>
  <Paragraphs>143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Rockwell Extra Bold</vt:lpstr>
      <vt:lpstr>Times</vt:lpstr>
      <vt:lpstr>Wingdings</vt:lpstr>
      <vt:lpstr>Wood Type</vt:lpstr>
      <vt:lpstr>Enzyme Regulation and Activity</vt:lpstr>
      <vt:lpstr>PowerPoint Presentation</vt:lpstr>
      <vt:lpstr>Enzyme regulation in Metabolism</vt:lpstr>
      <vt:lpstr>PowerPoint Presentation</vt:lpstr>
      <vt:lpstr>Enzyme regulation in Metabolism</vt:lpstr>
      <vt:lpstr>Activators</vt:lpstr>
      <vt:lpstr>Enzyme inhibitors</vt:lpstr>
      <vt:lpstr>PowerPoint Presentation</vt:lpstr>
      <vt:lpstr>Enzyme inhibitors</vt:lpstr>
      <vt:lpstr>PowerPoint Presentation</vt:lpstr>
      <vt:lpstr>Irreversible Enzyme inhibitors</vt:lpstr>
      <vt:lpstr>PowerPoint Presentation</vt:lpstr>
      <vt:lpstr>Feedback inhibition</vt:lpstr>
      <vt:lpstr>Enzyme organization</vt:lpstr>
      <vt:lpstr>Other Factors affecting enzymes</vt:lpstr>
      <vt:lpstr>Enzyme Concentration</vt:lpstr>
      <vt:lpstr>Substrate Concentration</vt:lpstr>
      <vt:lpstr>Temperature </vt:lpstr>
      <vt:lpstr>Temperature</vt:lpstr>
      <vt:lpstr>pH </vt:lpstr>
      <vt:lpstr>pH</vt:lpstr>
      <vt:lpstr>Salinity </vt:lpstr>
      <vt:lpstr>Salinity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Activity</dc:title>
  <dc:creator>Athena Palma</dc:creator>
  <cp:lastModifiedBy>Microsoft Office User</cp:lastModifiedBy>
  <cp:revision>24</cp:revision>
  <dcterms:created xsi:type="dcterms:W3CDTF">2016-09-02T12:22:42Z</dcterms:created>
  <dcterms:modified xsi:type="dcterms:W3CDTF">2019-09-22T15:43:22Z</dcterms:modified>
</cp:coreProperties>
</file>