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3" r:id="rId4"/>
    <p:sldId id="264" r:id="rId5"/>
    <p:sldId id="265" r:id="rId6"/>
    <p:sldId id="266" r:id="rId7"/>
    <p:sldId id="267" r:id="rId8"/>
    <p:sldId id="257" r:id="rId9"/>
    <p:sldId id="283" r:id="rId10"/>
    <p:sldId id="281" r:id="rId11"/>
    <p:sldId id="282" r:id="rId12"/>
    <p:sldId id="284" r:id="rId13"/>
    <p:sldId id="286" r:id="rId14"/>
    <p:sldId id="285" r:id="rId15"/>
    <p:sldId id="287" r:id="rId16"/>
    <p:sldId id="288" r:id="rId17"/>
    <p:sldId id="290" r:id="rId18"/>
    <p:sldId id="258" r:id="rId19"/>
    <p:sldId id="289" r:id="rId20"/>
    <p:sldId id="291" r:id="rId21"/>
    <p:sldId id="268" r:id="rId22"/>
    <p:sldId id="269" r:id="rId23"/>
    <p:sldId id="270" r:id="rId24"/>
    <p:sldId id="271" r:id="rId25"/>
    <p:sldId id="272" r:id="rId26"/>
    <p:sldId id="273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F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33"/>
    <p:restoredTop sz="91971"/>
  </p:normalViewPr>
  <p:slideViewPr>
    <p:cSldViewPr snapToGrid="0" snapToObjects="1">
      <p:cViewPr varScale="1">
        <p:scale>
          <a:sx n="84" d="100"/>
          <a:sy n="84" d="100"/>
        </p:scale>
        <p:origin x="20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59C82-E71B-3745-9D1B-595DD9998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6CCE7-768A-AD49-AC08-745DA0AFA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8E79-1F48-BC44-8FFE-515989F0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D84E5-5387-E849-AF6B-2BFF5B61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BE588-AFB3-FA44-AB01-1CD9A6D6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9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F37C8-0AD9-B041-83FA-38EF6C7AB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DAF5A-626E-9F41-99DB-1BCBAEED3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673E-756E-EB45-866F-621A5E8A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5678D-5E2F-0441-AC0C-707DF627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CC771-7AD2-6941-BF83-8F6B264D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8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012DC-4207-7949-82AA-77E5CFB7D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771C9-A1D5-5B44-AD66-E260B9114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BAC35-AB45-7141-B6A6-30E0A610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D53D8-8A4D-054F-8511-C2074BEA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C7F13-A651-6448-95D0-1E45C800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5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1219-0D62-A541-9EFB-E3C4CA621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7E649-7BBE-D94C-8EB0-A6C2D36BF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C5F00-81AA-1544-84D1-0D2FE9676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A2A95-073E-1148-B7BD-96D5C2E6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70263-B3C6-8140-A3FF-9ADA236C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8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5CF3-2C94-A346-AD5A-2028E09F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581A5-F18F-4E4A-97FC-13526FAB5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6C670-D5B7-D148-8746-83425EA9D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BACAD-7544-2F41-98AB-3E418013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10DA0-901D-604D-982B-C81D0624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1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C860-582B-E04E-8B2E-B1217A6B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4B48D-D3CC-6E47-8899-6E37CB4B7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1A3EC-8AA8-0C49-A90E-DC4E23A0C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63DD8-8D53-F940-8FBF-47AD185D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1E84C-7E53-8D4A-B80E-B8FDE28B9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AEC6B-5C92-C245-86FA-3196F605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9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D0F66-72E3-ED4E-8B71-07DDDCBC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ACBA3-15E4-274E-BCC0-99BE35BBB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372AE-D9B4-B847-A473-DFBA5783F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84524E-D774-BB4E-BF24-79192C0AD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A4EA6-4C62-4142-AC53-651AB7B38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3AB4AF-AE92-F540-BD3A-052027F9D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3CD058-010F-2C49-A7F9-359DD14B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34A6C1-0B69-B64B-9423-85AFDDB0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1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BD060-CBAC-E944-BABC-85EB8BD4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1E609E-4360-FE4B-B849-B0624DD3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72918-C37A-1246-9132-8E019AF06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E8240-C554-844F-8672-43EF404A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6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763654-6BFD-4A45-A700-92D2E11B3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6C41FE-F3F9-B648-8C6C-2EA9FB41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EF50-965B-8C41-A567-DE999384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2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83B4E-79E4-E144-818E-296C057A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26163-0BE8-C847-90E3-7D9F4ADF3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453A6-B46E-F848-B81B-2362EE19C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75008-AA6A-854F-9DF3-84302963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13365-E3A5-5E4C-82F7-5555937E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7ED0F-D469-DC43-B183-92A541C8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0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8975-A000-374A-9975-F9D2318E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2E4A7-4316-0142-8C92-FF4AC1A5D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6AE00-6D43-AD42-83F3-E2FD2A09C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C39CA-E181-2E46-915E-93F12B06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C13E1-16D8-A142-9233-72F7EC3E4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EC06F-CDFA-544D-8AFC-CCC70F30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6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F19E50-93AC-EE4C-9EEF-033A869A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47039-C81F-B944-B4B2-07F9553F9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75482-0DCF-AE46-80F2-ABC2F47E6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6FD59-E046-6B4B-AD9B-25454FE78C28}" type="datetimeFigureOut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2AD59-35A7-A048-BA85-70794CF2A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9E401-DB33-6345-97A4-288AF0B3D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CDB99-9FEB-134E-96D3-3D873FF1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4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9A20-5B1F-BD43-992B-FE55D3EADA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Eukaryote Gene Regulation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3ECF3-D218-5247-91D0-ED1DC5C850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80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B0BA0F4-C16C-434D-A350-947786E3D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376597" cy="10493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b="1" u="sng" dirty="0"/>
              <a:t>1) Differential Gene Expression (Differentiation)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95F99A39-1BA2-4746-947E-C42601469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26" y="915834"/>
            <a:ext cx="11436439" cy="3451225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en-US" altLang="en-US" sz="4000" dirty="0"/>
              <a:t>***Every cell in an organisms body has the same copy of DNA instructions (genome) but…</a:t>
            </a:r>
          </a:p>
          <a:p>
            <a:pPr>
              <a:buNone/>
              <a:defRPr/>
            </a:pPr>
            <a:r>
              <a:rPr lang="en-US" altLang="en-US" sz="4000" dirty="0"/>
              <a:t>		</a:t>
            </a:r>
            <a:r>
              <a:rPr lang="en-US" altLang="en-US" sz="4000" u="sng" dirty="0"/>
              <a:t>Certain parts of the instructions are turned on or off</a:t>
            </a:r>
            <a:r>
              <a:rPr lang="en-US" altLang="en-US" sz="4000" dirty="0"/>
              <a:t> </a:t>
            </a:r>
            <a:r>
              <a:rPr lang="en-US" altLang="en-US" sz="2400" dirty="0"/>
              <a:t>(In humans </a:t>
            </a:r>
            <a:r>
              <a:rPr lang="en-US" altLang="en-US" sz="2400" b="1" dirty="0"/>
              <a:t>only</a:t>
            </a:r>
            <a:r>
              <a:rPr lang="en-US" altLang="en-US" sz="2400" dirty="0"/>
              <a:t> 20-40% of genes are expressed in each cell)</a:t>
            </a:r>
          </a:p>
          <a:p>
            <a:pPr>
              <a:buNone/>
              <a:defRPr/>
            </a:pPr>
            <a:r>
              <a:rPr lang="en-US" altLang="en-US" sz="4000" dirty="0"/>
              <a:t>This makes cells look and behave different</a:t>
            </a:r>
          </a:p>
          <a:p>
            <a:pPr>
              <a:buNone/>
              <a:defRPr/>
            </a:pPr>
            <a:endParaRPr lang="en-US" altLang="en-US" dirty="0"/>
          </a:p>
        </p:txBody>
      </p:sp>
      <p:pic>
        <p:nvPicPr>
          <p:cNvPr id="23555" name="Picture 1">
            <a:extLst>
              <a:ext uri="{FF2B5EF4-FFF2-40B4-BE49-F238E27FC236}">
                <a16:creationId xmlns:a16="http://schemas.microsoft.com/office/drawing/2014/main" id="{B5825EEA-6B40-5142-8E66-C5D39AD3E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84" y="4467226"/>
            <a:ext cx="22145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>
            <a:extLst>
              <a:ext uri="{FF2B5EF4-FFF2-40B4-BE49-F238E27FC236}">
                <a16:creationId xmlns:a16="http://schemas.microsoft.com/office/drawing/2014/main" id="{C7647943-36B7-1D42-B276-AF6130570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22" y="4637088"/>
            <a:ext cx="35734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>
            <a:extLst>
              <a:ext uri="{FF2B5EF4-FFF2-40B4-BE49-F238E27FC236}">
                <a16:creationId xmlns:a16="http://schemas.microsoft.com/office/drawing/2014/main" id="{DA591269-CB92-1A46-8221-668013181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5243">
            <a:off x="4413072" y="4124326"/>
            <a:ext cx="20732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>
            <a:extLst>
              <a:ext uri="{FF2B5EF4-FFF2-40B4-BE49-F238E27FC236}">
                <a16:creationId xmlns:a16="http://schemas.microsoft.com/office/drawing/2014/main" id="{8616558B-67E1-7D4A-BCC9-CFF3C4DFE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5243">
            <a:off x="4373384" y="5087938"/>
            <a:ext cx="207486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B2D91E-6EF7-D24D-9F40-643704F4F62F}"/>
              </a:ext>
            </a:extLst>
          </p:cNvPr>
          <p:cNvSpPr/>
          <p:nvPr/>
        </p:nvSpPr>
        <p:spPr>
          <a:xfrm>
            <a:off x="4482921" y="4460877"/>
            <a:ext cx="152400" cy="733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3B317C-D3F2-344A-847E-E8EE748451BB}"/>
              </a:ext>
            </a:extLst>
          </p:cNvPr>
          <p:cNvSpPr/>
          <p:nvPr/>
        </p:nvSpPr>
        <p:spPr>
          <a:xfrm>
            <a:off x="5410021" y="4457702"/>
            <a:ext cx="152400" cy="7318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025050-BEC9-284D-827D-CA460D298686}"/>
              </a:ext>
            </a:extLst>
          </p:cNvPr>
          <p:cNvSpPr/>
          <p:nvPr/>
        </p:nvSpPr>
        <p:spPr>
          <a:xfrm>
            <a:off x="5978346" y="4457702"/>
            <a:ext cx="152400" cy="7318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22E01A-C460-844C-B1AC-8E47FD202460}"/>
              </a:ext>
            </a:extLst>
          </p:cNvPr>
          <p:cNvSpPr/>
          <p:nvPr/>
        </p:nvSpPr>
        <p:spPr>
          <a:xfrm>
            <a:off x="6197421" y="4467227"/>
            <a:ext cx="152400" cy="7318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886C5-5C45-C741-BFE4-C6600A185E47}"/>
              </a:ext>
            </a:extLst>
          </p:cNvPr>
          <p:cNvSpPr/>
          <p:nvPr/>
        </p:nvSpPr>
        <p:spPr>
          <a:xfrm>
            <a:off x="4646434" y="5449889"/>
            <a:ext cx="152400" cy="733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FC7D1B-E46C-DC49-9AE1-261F479A47E0}"/>
              </a:ext>
            </a:extLst>
          </p:cNvPr>
          <p:cNvSpPr/>
          <p:nvPr/>
        </p:nvSpPr>
        <p:spPr>
          <a:xfrm>
            <a:off x="4848046" y="5449889"/>
            <a:ext cx="152400" cy="733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217154-58B7-E044-B229-FFEBABDC3D80}"/>
              </a:ext>
            </a:extLst>
          </p:cNvPr>
          <p:cNvSpPr/>
          <p:nvPr/>
        </p:nvSpPr>
        <p:spPr>
          <a:xfrm>
            <a:off x="5678309" y="5449889"/>
            <a:ext cx="152400" cy="733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dirty="0"/>
              <a:t>Cell Differentiation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44" y="1911118"/>
            <a:ext cx="5563745" cy="4665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287" y="1839161"/>
            <a:ext cx="5220200" cy="4737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>
            <a:off x="799992" y="2205823"/>
            <a:ext cx="5191050" cy="4124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>
            <a:off x="6744287" y="2205823"/>
            <a:ext cx="5191051" cy="41240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9993" y="2768598"/>
            <a:ext cx="863598" cy="1524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49938" y="2438399"/>
            <a:ext cx="855271" cy="1524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89653" y="5808133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384" y="3962400"/>
            <a:ext cx="829349" cy="1185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8752" y="2675465"/>
            <a:ext cx="945781" cy="1524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63591" y="5926667"/>
            <a:ext cx="80461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99222" y="4961466"/>
            <a:ext cx="691820" cy="1693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25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32846" y="2861732"/>
            <a:ext cx="829349" cy="1185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02067" y="4842933"/>
            <a:ext cx="829349" cy="1185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09514" y="3843867"/>
            <a:ext cx="829349" cy="1185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19713" y="3843867"/>
            <a:ext cx="829349" cy="1185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53557" y="4946132"/>
            <a:ext cx="829349" cy="1185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6118" y="2633132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03229" y="3725333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15138" y="4080933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80012" y="4886864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58913" y="5748866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107951" y="6019800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06571" y="2472266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911544" y="3962400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085700" y="2980265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485249" y="6016735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258912" y="4902199"/>
            <a:ext cx="827387" cy="1185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100722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5" y="0"/>
            <a:ext cx="119718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u="sng" dirty="0"/>
              <a:t>Chromatin Structure Affects Expression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168143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-The genes location of its promotor relative to the nucleosome determines if it can be transcribed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u="sng" dirty="0"/>
              <a:t>Gene on = Euchromatin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u="sng" dirty="0"/>
              <a:t>Gene off = Heterochromatin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625" y="1325563"/>
            <a:ext cx="5425593" cy="5098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6" y="2001143"/>
            <a:ext cx="10716977" cy="33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B3644-769A-B04E-9A39-DC999FFD1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7" b="3013"/>
          <a:stretch/>
        </p:blipFill>
        <p:spPr>
          <a:xfrm>
            <a:off x="1460597" y="10"/>
            <a:ext cx="9270806" cy="6857990"/>
          </a:xfrm>
          <a:custGeom>
            <a:avLst/>
            <a:gdLst>
              <a:gd name="connsiteX0" fmla="*/ 1503712 w 9270806"/>
              <a:gd name="connsiteY0" fmla="*/ 0 h 6858000"/>
              <a:gd name="connsiteX1" fmla="*/ 7767094 w 9270806"/>
              <a:gd name="connsiteY1" fmla="*/ 0 h 6858000"/>
              <a:gd name="connsiteX2" fmla="*/ 7913128 w 9270806"/>
              <a:gd name="connsiteY2" fmla="*/ 139721 h 6858000"/>
              <a:gd name="connsiteX3" fmla="*/ 9270806 w 9270806"/>
              <a:gd name="connsiteY3" fmla="*/ 3429000 h 6858000"/>
              <a:gd name="connsiteX4" fmla="*/ 7913128 w 9270806"/>
              <a:gd name="connsiteY4" fmla="*/ 6718279 h 6858000"/>
              <a:gd name="connsiteX5" fmla="*/ 7767094 w 9270806"/>
              <a:gd name="connsiteY5" fmla="*/ 6858000 h 6858000"/>
              <a:gd name="connsiteX6" fmla="*/ 1503712 w 9270806"/>
              <a:gd name="connsiteY6" fmla="*/ 6858000 h 6858000"/>
              <a:gd name="connsiteX7" fmla="*/ 1357679 w 9270806"/>
              <a:gd name="connsiteY7" fmla="*/ 6718279 h 6858000"/>
              <a:gd name="connsiteX8" fmla="*/ 0 w 9270806"/>
              <a:gd name="connsiteY8" fmla="*/ 3429000 h 6858000"/>
              <a:gd name="connsiteX9" fmla="*/ 1357679 w 9270806"/>
              <a:gd name="connsiteY9" fmla="*/ 139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Up-Down Arrow 2">
            <a:extLst>
              <a:ext uri="{FF2B5EF4-FFF2-40B4-BE49-F238E27FC236}">
                <a16:creationId xmlns:a16="http://schemas.microsoft.com/office/drawing/2014/main" id="{B390E8CB-20F6-B54D-8E81-869C6FB57D8D}"/>
              </a:ext>
            </a:extLst>
          </p:cNvPr>
          <p:cNvSpPr/>
          <p:nvPr/>
        </p:nvSpPr>
        <p:spPr>
          <a:xfrm>
            <a:off x="5669280" y="2834640"/>
            <a:ext cx="1234440" cy="1935480"/>
          </a:xfrm>
          <a:prstGeom prst="upDownArrow">
            <a:avLst/>
          </a:prstGeom>
          <a:solidFill>
            <a:srgbClr val="A3FF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00954" y="215634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/>
              <a:t>Histone Acetylation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1541196"/>
            <a:ext cx="7484534" cy="531680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 -Addition of an acetyl (-COCH</a:t>
            </a:r>
            <a:r>
              <a:rPr lang="en-US" sz="4400" baseline="-25000" dirty="0"/>
              <a:t>3</a:t>
            </a:r>
            <a:r>
              <a:rPr lang="en-US" sz="4400" dirty="0"/>
              <a:t>) to a histone tail amino acid </a:t>
            </a:r>
            <a:r>
              <a:rPr lang="en-US" sz="4400" u="sng" dirty="0"/>
              <a:t>decondenses heterochromatin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u="sng" dirty="0"/>
              <a:t>to euchromatin</a:t>
            </a:r>
            <a:r>
              <a:rPr lang="en-US" sz="4400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720" y="350136"/>
            <a:ext cx="3706096" cy="3482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D08EF-D4F4-0F4D-94AE-83E8352BD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014" y="3718944"/>
            <a:ext cx="6635705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042" y="-96296"/>
            <a:ext cx="3666744" cy="695429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45" y="-353670"/>
            <a:ext cx="6422849" cy="1676603"/>
          </a:xfrm>
        </p:spPr>
        <p:txBody>
          <a:bodyPr>
            <a:normAutofit/>
          </a:bodyPr>
          <a:lstStyle/>
          <a:p>
            <a:r>
              <a:rPr lang="en-US" sz="6000" b="1" u="sng" dirty="0"/>
              <a:t>DNA Methylation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220" y="1083733"/>
            <a:ext cx="7066189" cy="5628923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Addition of methyl group (-CH</a:t>
            </a:r>
            <a:r>
              <a:rPr lang="en-US" sz="4400" baseline="-25000" dirty="0"/>
              <a:t>3</a:t>
            </a:r>
            <a:r>
              <a:rPr lang="en-US" sz="4400" dirty="0"/>
              <a:t>) to DNA bases (usually cytosine) </a:t>
            </a:r>
            <a:r>
              <a:rPr lang="en-US" sz="4400" u="sng" dirty="0"/>
              <a:t>causes condensing of DNA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 Few methyl groups means gene is transcribed less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-Heavy methylation means genes are not expressed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 Removal of methyl groups can resume expression</a:t>
            </a:r>
          </a:p>
        </p:txBody>
      </p:sp>
    </p:spTree>
    <p:extLst>
      <p:ext uri="{BB962C8B-B14F-4D97-AF65-F5344CB8AC3E}">
        <p14:creationId xmlns:p14="http://schemas.microsoft.com/office/powerpoint/2010/main" val="2650589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B85A4-E92A-C043-BB20-8287BCA85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7" b="3013"/>
          <a:stretch/>
        </p:blipFill>
        <p:spPr>
          <a:xfrm>
            <a:off x="1460597" y="10"/>
            <a:ext cx="9270806" cy="6857990"/>
          </a:xfrm>
          <a:custGeom>
            <a:avLst/>
            <a:gdLst>
              <a:gd name="connsiteX0" fmla="*/ 1503712 w 9270806"/>
              <a:gd name="connsiteY0" fmla="*/ 0 h 6858000"/>
              <a:gd name="connsiteX1" fmla="*/ 7767094 w 9270806"/>
              <a:gd name="connsiteY1" fmla="*/ 0 h 6858000"/>
              <a:gd name="connsiteX2" fmla="*/ 7913128 w 9270806"/>
              <a:gd name="connsiteY2" fmla="*/ 139721 h 6858000"/>
              <a:gd name="connsiteX3" fmla="*/ 9270806 w 9270806"/>
              <a:gd name="connsiteY3" fmla="*/ 3429000 h 6858000"/>
              <a:gd name="connsiteX4" fmla="*/ 7913128 w 9270806"/>
              <a:gd name="connsiteY4" fmla="*/ 6718279 h 6858000"/>
              <a:gd name="connsiteX5" fmla="*/ 7767094 w 9270806"/>
              <a:gd name="connsiteY5" fmla="*/ 6858000 h 6858000"/>
              <a:gd name="connsiteX6" fmla="*/ 1503712 w 9270806"/>
              <a:gd name="connsiteY6" fmla="*/ 6858000 h 6858000"/>
              <a:gd name="connsiteX7" fmla="*/ 1357679 w 9270806"/>
              <a:gd name="connsiteY7" fmla="*/ 6718279 h 6858000"/>
              <a:gd name="connsiteX8" fmla="*/ 0 w 9270806"/>
              <a:gd name="connsiteY8" fmla="*/ 3429000 h 6858000"/>
              <a:gd name="connsiteX9" fmla="*/ 1357679 w 9270806"/>
              <a:gd name="connsiteY9" fmla="*/ 139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3AB419-0215-8C46-8715-1E5C0CF6470B}"/>
              </a:ext>
            </a:extLst>
          </p:cNvPr>
          <p:cNvSpPr/>
          <p:nvPr/>
        </p:nvSpPr>
        <p:spPr>
          <a:xfrm>
            <a:off x="2072640" y="3627120"/>
            <a:ext cx="97536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18505F-8F57-1D4E-AC87-58760FC8611D}"/>
              </a:ext>
            </a:extLst>
          </p:cNvPr>
          <p:cNvSpPr/>
          <p:nvPr/>
        </p:nvSpPr>
        <p:spPr>
          <a:xfrm>
            <a:off x="1219200" y="106680"/>
            <a:ext cx="97536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4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013" y="3173611"/>
            <a:ext cx="5822148" cy="2634521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7933" y="398112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u="sng" dirty="0"/>
              <a:t>Epigenetic Inheritance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597" y="1877398"/>
            <a:ext cx="5964415" cy="4164098"/>
          </a:xfrm>
        </p:spPr>
        <p:txBody>
          <a:bodyPr anchor="t" anchorCtr="0"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/>
              <a:t>Methylation can be influenced by environmental factors!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/>
              <a:t>	-Lactose intolerance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/>
              <a:t>Methylation patterns can be passed to future generations</a:t>
            </a:r>
          </a:p>
        </p:txBody>
      </p:sp>
    </p:spTree>
    <p:extLst>
      <p:ext uri="{BB962C8B-B14F-4D97-AF65-F5344CB8AC3E}">
        <p14:creationId xmlns:p14="http://schemas.microsoft.com/office/powerpoint/2010/main" val="3115708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7B37D-F128-B447-B2F7-BFE64D74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92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/>
              <a:t>2)Transcription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FA30F-E55C-8B43-9738-D5DDC03D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28" y="936983"/>
            <a:ext cx="112690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In most organisms, </a:t>
            </a:r>
            <a:r>
              <a:rPr lang="en-US" sz="4400" u="sng" dirty="0"/>
              <a:t>gene expression is controlled at transcription</a:t>
            </a:r>
            <a:r>
              <a:rPr lang="en-US" sz="4400" dirty="0"/>
              <a:t> by signals sent from the out side of the cell</a:t>
            </a:r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0D52F-CECF-844A-BB10-31F34C0AF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830" y="2784116"/>
            <a:ext cx="8826339" cy="38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87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576" y="-1454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/>
              <a:t>Gene 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" y="939360"/>
            <a:ext cx="12079458" cy="5918640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/>
              <a:t>BIG IDEA!!!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/>
              <a:t>Cells continuously turn genes on or off</a:t>
            </a:r>
            <a:r>
              <a:rPr lang="en-US" sz="4800" dirty="0"/>
              <a:t> in response to signals from internal and external environments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/>
              <a:t>		-Hormones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/>
              <a:t>		-Death of surrounding cells (growth factors)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/>
              <a:t>		-Eating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/>
              <a:t>		-Temperature Changes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/>
              <a:t>		- Cyclins/CDKS</a:t>
            </a:r>
          </a:p>
        </p:txBody>
      </p:sp>
    </p:spTree>
    <p:extLst>
      <p:ext uri="{BB962C8B-B14F-4D97-AF65-F5344CB8AC3E}">
        <p14:creationId xmlns:p14="http://schemas.microsoft.com/office/powerpoint/2010/main" val="404686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86" y="922868"/>
            <a:ext cx="8761413" cy="7069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How do prokaryotes regulate genes?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708" y="2311327"/>
            <a:ext cx="5059578" cy="12065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/>
              <a:t>Operons!!!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95" y="4989101"/>
            <a:ext cx="11783005" cy="10788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60182" y="5116531"/>
            <a:ext cx="2672202" cy="869375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32384" y="5093834"/>
            <a:ext cx="1944274" cy="869377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00267" y="5093833"/>
            <a:ext cx="1949947" cy="869377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521229" y="4971501"/>
            <a:ext cx="2200545" cy="10247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97588" y="4665159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05826" y="4567403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 2</a:t>
            </a:r>
          </a:p>
        </p:txBody>
      </p:sp>
      <p:sp>
        <p:nvSpPr>
          <p:cNvPr id="17" name="Right Brace 16"/>
          <p:cNvSpPr/>
          <p:nvPr/>
        </p:nvSpPr>
        <p:spPr>
          <a:xfrm rot="16200000">
            <a:off x="3372922" y="2668844"/>
            <a:ext cx="523864" cy="4050656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031964" y="3991169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Promoter</a:t>
            </a:r>
          </a:p>
        </p:txBody>
      </p:sp>
      <p:sp>
        <p:nvSpPr>
          <p:cNvPr id="19" name="Right Brace 18"/>
          <p:cNvSpPr/>
          <p:nvPr/>
        </p:nvSpPr>
        <p:spPr>
          <a:xfrm rot="16200000">
            <a:off x="5550970" y="-526366"/>
            <a:ext cx="666098" cy="8785278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61849" y="6068722"/>
            <a:ext cx="199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Operator</a:t>
            </a:r>
          </a:p>
          <a:p>
            <a:pPr algn="ctr"/>
            <a:r>
              <a:rPr lang="en-US" dirty="0"/>
              <a:t>(</a:t>
            </a:r>
            <a:r>
              <a:rPr lang="en-US" u="sng" dirty="0"/>
              <a:t>On/Off Switch</a:t>
            </a:r>
            <a:r>
              <a:rPr lang="en-US" dirty="0"/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839" y="2140981"/>
            <a:ext cx="2059557" cy="11441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193667" y="3235553"/>
            <a:ext cx="1998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Repressor</a:t>
            </a:r>
          </a:p>
          <a:p>
            <a:pPr algn="ctr"/>
            <a:r>
              <a:rPr lang="en-US" dirty="0"/>
              <a:t>(Protein that </a:t>
            </a:r>
            <a:r>
              <a:rPr lang="en-US" u="sng" dirty="0"/>
              <a:t>turns operator off</a:t>
            </a:r>
            <a:r>
              <a:rPr lang="en-US" dirty="0"/>
              <a:t>)</a:t>
            </a:r>
          </a:p>
        </p:txBody>
      </p:sp>
      <p:sp>
        <p:nvSpPr>
          <p:cNvPr id="23" name="Oval 22"/>
          <p:cNvSpPr/>
          <p:nvPr/>
        </p:nvSpPr>
        <p:spPr>
          <a:xfrm>
            <a:off x="468348" y="4587112"/>
            <a:ext cx="3081866" cy="1532390"/>
          </a:xfrm>
          <a:prstGeom prst="ellipse">
            <a:avLst/>
          </a:prstGeom>
          <a:solidFill>
            <a:schemeClr val="tx2">
              <a:lumMod val="7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RNA Polymerase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774" y="6048899"/>
            <a:ext cx="4191000" cy="711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572" y="6149986"/>
            <a:ext cx="897675" cy="8822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309189" y="5681512"/>
            <a:ext cx="1197092" cy="117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73412 4.44444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/>
      <p:bldP spid="15" grpId="0"/>
      <p:bldP spid="17" grpId="0" animBg="1"/>
      <p:bldP spid="18" grpId="0"/>
      <p:bldP spid="19" grpId="0" animBg="1"/>
      <p:bldP spid="20" grpId="0"/>
      <p:bldP spid="22" grpId="0"/>
      <p:bldP spid="23" grpId="0" animBg="1"/>
      <p:bldP spid="23" grpId="1" animBg="1"/>
      <p:bldP spid="23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48"/>
          <a:stretch/>
        </p:blipFill>
        <p:spPr>
          <a:xfrm>
            <a:off x="6807200" y="10"/>
            <a:ext cx="5384799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3107"/>
            <a:ext cx="6934200" cy="1676603"/>
          </a:xfrm>
        </p:spPr>
        <p:txBody>
          <a:bodyPr>
            <a:noAutofit/>
          </a:bodyPr>
          <a:lstStyle/>
          <a:p>
            <a:r>
              <a:rPr lang="en-US" sz="5400" b="1" u="sng" dirty="0"/>
              <a:t>Basic regulation of Transcription Initiation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64" y="2336390"/>
            <a:ext cx="6598536" cy="3785419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The binding of proteins (transcription factors) to the promotor region can either facilitate or inhibit the binding of RNA Polymerase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B719A0-4DD1-3D40-8E7D-C8076BF800F0}"/>
              </a:ext>
            </a:extLst>
          </p:cNvPr>
          <p:cNvSpPr/>
          <p:nvPr/>
        </p:nvSpPr>
        <p:spPr>
          <a:xfrm>
            <a:off x="6807200" y="1706880"/>
            <a:ext cx="5384800" cy="515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ABE8F-F123-5A40-BFAA-170D789AA5E2}"/>
              </a:ext>
            </a:extLst>
          </p:cNvPr>
          <p:cNvSpPr/>
          <p:nvPr/>
        </p:nvSpPr>
        <p:spPr>
          <a:xfrm>
            <a:off x="6934200" y="1597855"/>
            <a:ext cx="2961640" cy="47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A8485-BD51-B044-9356-6CB87FC193D8}"/>
              </a:ext>
            </a:extLst>
          </p:cNvPr>
          <p:cNvSpPr/>
          <p:nvPr/>
        </p:nvSpPr>
        <p:spPr>
          <a:xfrm>
            <a:off x="6807200" y="3936580"/>
            <a:ext cx="5384800" cy="289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28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/>
              <a:t>Components of Transcription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9" y="995891"/>
            <a:ext cx="11573933" cy="5862109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</a:t>
            </a:r>
            <a:r>
              <a:rPr lang="en-US" sz="4400" u="sng" dirty="0"/>
              <a:t>Control Elements</a:t>
            </a:r>
            <a:r>
              <a:rPr lang="en-US" sz="4400" dirty="0"/>
              <a:t>- DNA segments that are binding sites for transcription factors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	*Enhancer- control elements upstream of the gene that must be bound for transcription to occur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</a:t>
            </a:r>
            <a:r>
              <a:rPr lang="en-US" sz="4400" u="sng" dirty="0"/>
              <a:t>General Transcription Factors</a:t>
            </a:r>
            <a:r>
              <a:rPr lang="en-US" sz="4400" dirty="0"/>
              <a:t>- proteins that must bind to control elements and the promoter in order for RNA Polymerase to bind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	*</a:t>
            </a:r>
            <a:r>
              <a:rPr lang="en-US" sz="4400" u="sng" dirty="0"/>
              <a:t>May be activators or repressors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</a:t>
            </a:r>
            <a:r>
              <a:rPr lang="en-US" sz="4400" u="sng" dirty="0"/>
              <a:t>Mediator proteins</a:t>
            </a:r>
            <a:r>
              <a:rPr lang="en-US" sz="4400" dirty="0"/>
              <a:t>- Additional group of proteins that must be present to interact with the promoter.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87346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15_08_EukTranscription-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5"/>
          <a:stretch>
            <a:fillRect/>
          </a:stretch>
        </p:blipFill>
        <p:spPr bwMode="auto">
          <a:xfrm>
            <a:off x="296863" y="1179513"/>
            <a:ext cx="8548687" cy="43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1339850" y="1781175"/>
            <a:ext cx="342900" cy="282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682750" y="1781175"/>
            <a:ext cx="0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251200" y="1790700"/>
            <a:ext cx="44450" cy="276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3254375" y="1790700"/>
            <a:ext cx="254000" cy="276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4162425" y="1797050"/>
            <a:ext cx="0" cy="269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10"/>
          <p:cNvSpPr>
            <a:spLocks/>
          </p:cNvSpPr>
          <p:nvPr/>
        </p:nvSpPr>
        <p:spPr bwMode="auto">
          <a:xfrm rot="5400000">
            <a:off x="3859212" y="2049463"/>
            <a:ext cx="111125" cy="508000"/>
          </a:xfrm>
          <a:prstGeom prst="rightBrace">
            <a:avLst>
              <a:gd name="adj1" fmla="val 3809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7404100" y="1504950"/>
            <a:ext cx="161925" cy="190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7566025" y="1695450"/>
            <a:ext cx="0" cy="374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8277225" y="1797050"/>
            <a:ext cx="3175" cy="26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36550" y="2028825"/>
            <a:ext cx="3968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altLang="x-none" sz="1400" b="1"/>
              <a:t>DNA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984250" y="2212975"/>
            <a:ext cx="9588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altLang="x-none" sz="1400" b="1"/>
              <a:t>Upstream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104900" y="1203325"/>
            <a:ext cx="11557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Enhancer</a:t>
            </a:r>
            <a:br>
              <a:rPr lang="en-US" altLang="x-none" sz="1400" b="1"/>
            </a:br>
            <a:r>
              <a:rPr lang="en-US" altLang="x-none" sz="1400" b="1"/>
              <a:t>(distal control</a:t>
            </a:r>
            <a:br>
              <a:rPr lang="en-US" altLang="x-none" sz="1400" b="1"/>
            </a:br>
            <a:r>
              <a:rPr lang="en-US" altLang="x-none" sz="1400" b="1"/>
              <a:t>elements)</a:t>
            </a:r>
            <a:br>
              <a:rPr lang="en-US" altLang="x-none" sz="1400" b="1"/>
            </a:br>
            <a:endParaRPr lang="en-US" altLang="x-none" sz="1400" b="1"/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794000" y="1206500"/>
            <a:ext cx="8032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Proximal</a:t>
            </a:r>
            <a:br>
              <a:rPr lang="en-US" altLang="x-none" sz="1400" b="1"/>
            </a:br>
            <a:r>
              <a:rPr lang="en-US" altLang="x-none" sz="1400" b="1"/>
              <a:t>control</a:t>
            </a:r>
          </a:p>
          <a:p>
            <a:pPr algn="ctr">
              <a:lnSpc>
                <a:spcPct val="90000"/>
              </a:lnSpc>
            </a:pPr>
            <a:r>
              <a:rPr lang="en-US" altLang="x-none" sz="1400" b="1"/>
              <a:t>elements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829050" y="1393825"/>
            <a:ext cx="9937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Transcription</a:t>
            </a:r>
            <a:br>
              <a:rPr lang="en-US" altLang="x-none" sz="1400" b="1"/>
            </a:br>
            <a:r>
              <a:rPr lang="en-US" altLang="x-none" sz="1400" b="1"/>
              <a:t>start site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445000" y="1841500"/>
            <a:ext cx="457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Exon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175250" y="1841500"/>
            <a:ext cx="457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Intron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784850" y="1851025"/>
            <a:ext cx="457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Exon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679825" y="2346325"/>
            <a:ext cx="457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Promoter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6508750" y="1841500"/>
            <a:ext cx="457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Intron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7073900" y="1841500"/>
            <a:ext cx="457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Exon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480175" y="1196975"/>
            <a:ext cx="914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Poly-A signal</a:t>
            </a:r>
            <a:br>
              <a:rPr lang="en-US" altLang="x-none" sz="1400" b="1"/>
            </a:br>
            <a:r>
              <a:rPr lang="en-US" altLang="x-none" sz="1400" b="1"/>
              <a:t>sequence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7788275" y="1206500"/>
            <a:ext cx="9144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Transcription</a:t>
            </a:r>
            <a:br>
              <a:rPr lang="en-US" altLang="x-none" sz="1400" b="1"/>
            </a:br>
            <a:r>
              <a:rPr lang="en-US" altLang="x-none" sz="1400" b="1"/>
              <a:t>termination</a:t>
            </a:r>
            <a:br>
              <a:rPr lang="en-US" altLang="x-none" sz="1400" b="1"/>
            </a:br>
            <a:r>
              <a:rPr lang="en-US" altLang="x-none" sz="1400" b="1"/>
              <a:t>region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8245475" y="2228850"/>
            <a:ext cx="457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400" b="1"/>
              <a:t>Down-</a:t>
            </a:r>
            <a:br>
              <a:rPr lang="en-US" altLang="x-none" sz="1400" b="1"/>
            </a:br>
            <a:r>
              <a:rPr lang="en-US" altLang="x-none" sz="1400" b="1"/>
              <a:t>stream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054725" y="2628900"/>
            <a:ext cx="457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x-none" sz="1400" b="1"/>
              <a:t>Transcription</a:t>
            </a:r>
          </a:p>
        </p:txBody>
      </p:sp>
      <p:sp>
        <p:nvSpPr>
          <p:cNvPr id="29" name="Oval 28"/>
          <p:cNvSpPr/>
          <p:nvPr/>
        </p:nvSpPr>
        <p:spPr>
          <a:xfrm>
            <a:off x="739776" y="940328"/>
            <a:ext cx="1896533" cy="196426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454025"/>
            <a:ext cx="10515600" cy="4351338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u="sng" dirty="0"/>
              <a:t>Activation of Transcription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1) Activator proteins bind to enhancer control elements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9" y="3932238"/>
            <a:ext cx="11045483" cy="18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9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0"/>
            <a:ext cx="10515600" cy="4351338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u="sng" dirty="0"/>
              <a:t>Activation of Transcription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2) DNA bending protein folds the DNA so that the activators are just above the promoter region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2560637"/>
            <a:ext cx="8819598" cy="38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78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454025"/>
            <a:ext cx="10515600" cy="4351338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u="sng" dirty="0"/>
              <a:t>Activation of Transcription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3) Activator Proteins bind to mediator proteins and transcription factors helping form an active initiation complex with RNA Polymerase II on the promotor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2" y="4229845"/>
            <a:ext cx="6517216" cy="26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34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Repressors in Eukaryotes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u="sng" dirty="0"/>
              <a:t>Repressors</a:t>
            </a:r>
            <a:r>
              <a:rPr lang="en-US" sz="4400" dirty="0"/>
              <a:t> bind to enhancer which blocks activators from binding…stopping transcription</a:t>
            </a:r>
          </a:p>
        </p:txBody>
      </p:sp>
    </p:spTree>
    <p:extLst>
      <p:ext uri="{BB962C8B-B14F-4D97-AF65-F5344CB8AC3E}">
        <p14:creationId xmlns:p14="http://schemas.microsoft.com/office/powerpoint/2010/main" val="4228205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Nonsteroidal signaling molecules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839383"/>
            <a:ext cx="72898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Bind to surface receptor… starting a signal transduction pathway that leads to activation of activators or repressors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185" y="1597342"/>
            <a:ext cx="4899043" cy="48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9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/>
              <a:t>Repressible Operons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175" y="2180948"/>
            <a:ext cx="12047864" cy="34163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/>
              <a:t>trp</a:t>
            </a:r>
            <a:r>
              <a:rPr lang="en-US" sz="5400" dirty="0"/>
              <a:t> operon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6" y="4333689"/>
            <a:ext cx="11783005" cy="10788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25388" y="4445837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1624" y="4396365"/>
            <a:ext cx="1949947" cy="869377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624842" y="4364571"/>
            <a:ext cx="2200545" cy="102470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960534" y="4453957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30826" y="4453957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trpB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95680" y="4445836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65972" y="4453957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328" y="2409912"/>
            <a:ext cx="2059557" cy="1144198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01829" y="4064858"/>
            <a:ext cx="3081866" cy="1532390"/>
          </a:xfrm>
          <a:prstGeom prst="ellipse">
            <a:avLst/>
          </a:prstGeom>
          <a:solidFill>
            <a:schemeClr val="tx2">
              <a:lumMod val="7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RNA Polymerase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399" y="2460211"/>
            <a:ext cx="1327734" cy="67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3411 1.8518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8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/>
              <a:t>Repressible Operons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175" y="2180948"/>
            <a:ext cx="12047864" cy="34163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/>
              <a:t>trp</a:t>
            </a:r>
            <a:r>
              <a:rPr lang="en-US" sz="5400" dirty="0"/>
              <a:t> operon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6" y="4333689"/>
            <a:ext cx="11783005" cy="10788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25388" y="4445837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1624" y="4396365"/>
            <a:ext cx="1949947" cy="869377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624842" y="4364571"/>
            <a:ext cx="2200545" cy="102470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960534" y="4453957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30826" y="4453957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trpB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95680" y="4445836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65972" y="4453957"/>
            <a:ext cx="113514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trpA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21" y="2513245"/>
            <a:ext cx="2059557" cy="11441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4513">
            <a:off x="7358448" y="2966248"/>
            <a:ext cx="1327734" cy="672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4513">
            <a:off x="8754411" y="3236293"/>
            <a:ext cx="1327734" cy="6724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4513">
            <a:off x="8849055" y="2254942"/>
            <a:ext cx="1327734" cy="6724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4513">
            <a:off x="10215362" y="3197312"/>
            <a:ext cx="1327734" cy="6724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4513">
            <a:off x="10520163" y="2166116"/>
            <a:ext cx="1327734" cy="672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alphaModFix amt="81000"/>
          </a:blip>
          <a:stretch>
            <a:fillRect/>
          </a:stretch>
        </p:blipFill>
        <p:spPr>
          <a:xfrm>
            <a:off x="4504465" y="2350927"/>
            <a:ext cx="2770356" cy="2002667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92124" y="4089594"/>
            <a:ext cx="3081866" cy="1532390"/>
          </a:xfrm>
          <a:prstGeom prst="ellipse">
            <a:avLst/>
          </a:prstGeom>
          <a:solidFill>
            <a:schemeClr val="tx2">
              <a:lumMod val="7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RNA Polymerase</a:t>
            </a:r>
          </a:p>
        </p:txBody>
      </p:sp>
    </p:spTree>
    <p:extLst>
      <p:ext uri="{BB962C8B-B14F-4D97-AF65-F5344CB8AC3E}">
        <p14:creationId xmlns:p14="http://schemas.microsoft.com/office/powerpoint/2010/main" val="20715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1.11111E-6 C -0.00286 0.00718 -0.00521 0.01528 -0.00846 0.02199 C -0.01172 0.02917 -0.0151 0.03657 -0.01953 0.0419 C -0.02096 0.04352 -0.02239 0.04468 -0.0237 0.04676 C -0.03789 0.06921 -0.02669 0.05532 -0.0362 0.06644 C -0.03763 0.06968 -0.03854 0.07361 -0.04036 0.07639 C -0.04153 0.07801 -0.0431 0.07801 -0.04453 0.0787 C -0.05781 0.08773 -0.04622 0.08056 -0.0556 0.08611 C -0.05872 0.08982 -0.06185 0.09398 -0.06536 0.09607 C -0.06758 0.09745 -0.07005 0.09769 -0.07226 0.09861 C -0.07422 0.09931 -0.07604 0.10023 -0.07786 0.10093 C -0.08021 0.10185 -0.08255 0.10255 -0.08476 0.10347 C -0.0862 0.10417 -0.0875 0.10532 -0.08893 0.10602 C -0.09127 0.10694 -0.09362 0.10741 -0.09596 0.10833 C -0.09778 0.10926 -0.09961 0.10995 -0.10143 0.11088 C -0.12539 0.10949 -0.13242 0.11435 -0.1487 0.10602 C -0.15013 0.10532 -0.15156 0.10463 -0.15286 0.10347 C -0.15442 0.10208 -0.1556 0.10023 -0.15703 0.09861 C -0.15794 0.09607 -0.15859 0.09329 -0.15976 0.0912 C -0.16107 0.08912 -0.16289 0.08843 -0.16393 0.08611 C -0.16588 0.08218 -0.16536 0.07593 -0.16536 0.07153 L -0.16393 0.07384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1111 L -0.17474 0.327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/>
              <a:t>Inducible Operons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3" y="2180948"/>
            <a:ext cx="12047864" cy="3416300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Operons that are usually off but are turned on when a certain molecule becomes present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Example: Lac Operon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79" y="4834005"/>
            <a:ext cx="11783005" cy="10788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9267" y="4896681"/>
            <a:ext cx="1949947" cy="869377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612485" y="4864887"/>
            <a:ext cx="2200545" cy="102470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474727" y="4963474"/>
            <a:ext cx="163719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lacY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13029" y="4963474"/>
            <a:ext cx="1637197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lacZ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11922" y="4963474"/>
            <a:ext cx="1804443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lacA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2597156" y="5320537"/>
            <a:ext cx="2297932" cy="133528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8475" y="4607232"/>
            <a:ext cx="3081866" cy="1532390"/>
          </a:xfrm>
          <a:prstGeom prst="ellipse">
            <a:avLst/>
          </a:prstGeom>
          <a:solidFill>
            <a:schemeClr val="tx2">
              <a:lumMod val="7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RNA Polymerase</a:t>
            </a:r>
          </a:p>
        </p:txBody>
      </p:sp>
    </p:spTree>
    <p:extLst>
      <p:ext uri="{BB962C8B-B14F-4D97-AF65-F5344CB8AC3E}">
        <p14:creationId xmlns:p14="http://schemas.microsoft.com/office/powerpoint/2010/main" val="413344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/>
              <a:t>Inducible Operons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3" y="2180948"/>
            <a:ext cx="12047864" cy="3416300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Operons that are usually off but are turned on when a certain molecule becomes present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Example: Lac Operon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79" y="4834005"/>
            <a:ext cx="11783005" cy="10788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9267" y="4896681"/>
            <a:ext cx="1949947" cy="869377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612485" y="4864887"/>
            <a:ext cx="2200545" cy="102470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474727" y="4963474"/>
            <a:ext cx="163719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lacY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13029" y="4963474"/>
            <a:ext cx="1637197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lacZ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11922" y="4963474"/>
            <a:ext cx="1804443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lacA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2597156" y="5320537"/>
            <a:ext cx="2297932" cy="1335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755" y="3604135"/>
            <a:ext cx="975220" cy="9142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6245" y="3431964"/>
            <a:ext cx="975220" cy="914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6098" y="4432755"/>
            <a:ext cx="975220" cy="914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286" y="5432459"/>
            <a:ext cx="975220" cy="9142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025" y="5787266"/>
            <a:ext cx="975220" cy="91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/>
              <a:t>Inducible Operons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83" y="4462519"/>
            <a:ext cx="11783005" cy="10788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42171" y="4525195"/>
            <a:ext cx="1949947" cy="869377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725389" y="4493401"/>
            <a:ext cx="2200545" cy="102470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587631" y="4591988"/>
            <a:ext cx="1637196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lacY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25933" y="4591988"/>
            <a:ext cx="1637197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lacZ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224826" y="4591988"/>
            <a:ext cx="1804443" cy="819906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lacA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2710060" y="4949051"/>
            <a:ext cx="2297932" cy="1335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755" y="3604135"/>
            <a:ext cx="975220" cy="9142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6245" y="3431964"/>
            <a:ext cx="975220" cy="914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002" y="4061269"/>
            <a:ext cx="975220" cy="914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4190" y="5060973"/>
            <a:ext cx="975220" cy="9142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929" y="5415780"/>
            <a:ext cx="975220" cy="91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5717" y="5394572"/>
            <a:ext cx="2194323" cy="163801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01829" y="4064858"/>
            <a:ext cx="3081866" cy="1532390"/>
          </a:xfrm>
          <a:prstGeom prst="ellipse">
            <a:avLst/>
          </a:prstGeom>
          <a:solidFill>
            <a:schemeClr val="tx2">
              <a:lumMod val="7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RNA Polymerase</a:t>
            </a:r>
          </a:p>
        </p:txBody>
      </p:sp>
    </p:spTree>
    <p:extLst>
      <p:ext uri="{BB962C8B-B14F-4D97-AF65-F5344CB8AC3E}">
        <p14:creationId xmlns:p14="http://schemas.microsoft.com/office/powerpoint/2010/main" val="15941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125 L -0.50221 0.2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3542 L 0.19792 -0.407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3411 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B071-E545-4C4C-BAA2-C72FC9FF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u="sng" dirty="0"/>
              <a:t>Why do eukaryotes regulate their genes?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A4B14-419E-F34F-8E4B-EBDCE126B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4800" dirty="0"/>
              <a:t>Conserve </a:t>
            </a:r>
            <a:r>
              <a:rPr lang="en-US" sz="4800" u="sng" dirty="0"/>
              <a:t>energy</a:t>
            </a:r>
          </a:p>
          <a:p>
            <a:pPr marL="514350" indent="-514350">
              <a:buAutoNum type="arabicParenR"/>
            </a:pPr>
            <a:r>
              <a:rPr lang="en-US" sz="4800" dirty="0"/>
              <a:t>Conserve </a:t>
            </a:r>
            <a:r>
              <a:rPr lang="en-US" sz="4800" u="sng" dirty="0"/>
              <a:t>materials</a:t>
            </a:r>
          </a:p>
        </p:txBody>
      </p:sp>
    </p:spTree>
    <p:extLst>
      <p:ext uri="{BB962C8B-B14F-4D97-AF65-F5344CB8AC3E}">
        <p14:creationId xmlns:p14="http://schemas.microsoft.com/office/powerpoint/2010/main" val="1667456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251" y="222512"/>
            <a:ext cx="3126325" cy="641297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887" y="221493"/>
            <a:ext cx="6422849" cy="1676603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/>
              <a:t>Levels of Eukaryote Gene 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660" y="2139851"/>
            <a:ext cx="7401750" cy="3785419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Three major ways eukaryote genes are regulated: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-At the chromatin level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</a:t>
            </a:r>
            <a:r>
              <a:rPr lang="en-US" sz="4400" u="sng" dirty="0"/>
              <a:t>Transcription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-Post Transcription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382933" y="948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47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444</Words>
  <Application>Microsoft Macintosh PowerPoint</Application>
  <PresentationFormat>Widescreen</PresentationFormat>
  <Paragraphs>144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Rockwell</vt:lpstr>
      <vt:lpstr>Office Theme</vt:lpstr>
      <vt:lpstr>Eukaryote Gene Regulation</vt:lpstr>
      <vt:lpstr>How do prokaryotes regulate genes?</vt:lpstr>
      <vt:lpstr>Repressible Operons</vt:lpstr>
      <vt:lpstr>Repressible Operons</vt:lpstr>
      <vt:lpstr>Inducible Operons</vt:lpstr>
      <vt:lpstr>Inducible Operons</vt:lpstr>
      <vt:lpstr>Inducible Operons</vt:lpstr>
      <vt:lpstr>Why do eukaryotes regulate their genes?</vt:lpstr>
      <vt:lpstr>Levels of Eukaryote Gene Regulation</vt:lpstr>
      <vt:lpstr>1) Differential Gene Expression (Differentiation)</vt:lpstr>
      <vt:lpstr>Cell Differentiation</vt:lpstr>
      <vt:lpstr>Chromatin Structure Affects Expression</vt:lpstr>
      <vt:lpstr>PowerPoint Presentation</vt:lpstr>
      <vt:lpstr>Histone Acetylation</vt:lpstr>
      <vt:lpstr>DNA Methylation</vt:lpstr>
      <vt:lpstr>PowerPoint Presentation</vt:lpstr>
      <vt:lpstr>Epigenetic Inheritance</vt:lpstr>
      <vt:lpstr>2)Transcription</vt:lpstr>
      <vt:lpstr>Gene Regulation</vt:lpstr>
      <vt:lpstr>Basic regulation of Transcription Initiation</vt:lpstr>
      <vt:lpstr>Components of Transcription</vt:lpstr>
      <vt:lpstr>PowerPoint Presentation</vt:lpstr>
      <vt:lpstr>PowerPoint Presentation</vt:lpstr>
      <vt:lpstr>PowerPoint Presentation</vt:lpstr>
      <vt:lpstr>PowerPoint Presentation</vt:lpstr>
      <vt:lpstr>Repressors in Eukaryotes</vt:lpstr>
      <vt:lpstr>Nonsteroidal signaling molecules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Eukaryote Gene Regulation</dc:title>
  <dc:creator>Microsoft Office User</dc:creator>
  <cp:lastModifiedBy>Microsoft Office User</cp:lastModifiedBy>
  <cp:revision>6</cp:revision>
  <dcterms:created xsi:type="dcterms:W3CDTF">2019-12-13T13:25:51Z</dcterms:created>
  <dcterms:modified xsi:type="dcterms:W3CDTF">2019-12-14T13:33:30Z</dcterms:modified>
</cp:coreProperties>
</file>