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54"/>
    <p:restoredTop sz="94671"/>
  </p:normalViewPr>
  <p:slideViewPr>
    <p:cSldViewPr snapToGrid="0" snapToObjects="1">
      <p:cViewPr varScale="1">
        <p:scale>
          <a:sx n="50" d="100"/>
          <a:sy n="50" d="100"/>
        </p:scale>
        <p:origin x="18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16DC-A193-3840-AB90-B3D662E38C57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991A5-F2CB-9340-8C6C-1E41F5E08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0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5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9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8F74-8445-CE46-8847-5A88CEBEC4E4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F8B5-28D4-DF4B-838A-DC3018EC8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0815" b="9091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7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803" y="2617259"/>
            <a:ext cx="6408929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dirty="0"/>
              <a:t>Eukaryote Gene </a:t>
            </a:r>
            <a:r>
              <a:rPr lang="en-US" sz="5400" dirty="0" smtClean="0"/>
              <a:t>Expression/Regulation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2333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04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042" y="-96296"/>
            <a:ext cx="3666744" cy="695429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45" y="-353670"/>
            <a:ext cx="6422849" cy="1676603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DNA Methylation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20" y="1083733"/>
            <a:ext cx="7066189" cy="5628923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Methylation of DNA </a:t>
            </a:r>
            <a:r>
              <a:rPr lang="en-US" sz="4400" dirty="0" smtClean="0"/>
              <a:t>bases (usually cytosine) </a:t>
            </a:r>
            <a:r>
              <a:rPr lang="en-US" sz="4400" dirty="0"/>
              <a:t>can </a:t>
            </a:r>
            <a:r>
              <a:rPr lang="en-US" sz="4400" dirty="0" smtClean="0"/>
              <a:t>reduce transcription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	- Few methyl groups means gene is transcribed less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-Heavy methylation means genes are not expressed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 Removal of methyl groups can resume expression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90" y="889857"/>
            <a:ext cx="5110884" cy="49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48"/>
          <a:stretch/>
        </p:blipFill>
        <p:spPr>
          <a:xfrm>
            <a:off x="6807200" y="10"/>
            <a:ext cx="5384799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266"/>
            <a:ext cx="7450667" cy="1676603"/>
          </a:xfrm>
        </p:spPr>
        <p:txBody>
          <a:bodyPr>
            <a:noAutofit/>
          </a:bodyPr>
          <a:lstStyle/>
          <a:p>
            <a:r>
              <a:rPr lang="en-US" sz="6000" b="1" u="sng" dirty="0"/>
              <a:t>Regulation of Transcription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64" y="2051869"/>
            <a:ext cx="6598536" cy="3785419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Basics…</a:t>
            </a:r>
            <a:endParaRPr lang="en-US" sz="44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The binding of </a:t>
            </a:r>
            <a:r>
              <a:rPr lang="en-US" sz="4400" dirty="0" smtClean="0"/>
              <a:t>proteins </a:t>
            </a:r>
            <a:r>
              <a:rPr lang="en-US" sz="4400" dirty="0"/>
              <a:t>to the promotor region can either facilitate or inhibit the binding of RNA Polymerase</a:t>
            </a:r>
          </a:p>
        </p:txBody>
      </p:sp>
    </p:spTree>
    <p:extLst>
      <p:ext uri="{BB962C8B-B14F-4D97-AF65-F5344CB8AC3E}">
        <p14:creationId xmlns:p14="http://schemas.microsoft.com/office/powerpoint/2010/main" val="1359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2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Components of Transcription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995891"/>
            <a:ext cx="11573933" cy="5862109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-Control Elements- DNA segments that are binding sites for transcription factors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*Enhancer- control elements upstream of the gene that must be bound for transcription to occur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-Transcription Factors- proteins that must bind to control elements and the promoter in order for RNA Polymerase to bind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	*May be activators or repressors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-Mediator proteins- Additional group of proteins that must be present to interact with the promoter.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57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15_08_EukTranscript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5"/>
          <a:stretch>
            <a:fillRect/>
          </a:stretch>
        </p:blipFill>
        <p:spPr bwMode="auto">
          <a:xfrm>
            <a:off x="296863" y="1179513"/>
            <a:ext cx="8548687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339850" y="1781175"/>
            <a:ext cx="34290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82750" y="178117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251200" y="1790700"/>
            <a:ext cx="4445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254375" y="1790700"/>
            <a:ext cx="254000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162425" y="1797050"/>
            <a:ext cx="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rot="5400000">
            <a:off x="3859212" y="2049463"/>
            <a:ext cx="111125" cy="508000"/>
          </a:xfrm>
          <a:prstGeom prst="rightBrace">
            <a:avLst>
              <a:gd name="adj1" fmla="val 3809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404100" y="1504950"/>
            <a:ext cx="161925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7566025" y="1695450"/>
            <a:ext cx="0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277225" y="1797050"/>
            <a:ext cx="3175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6550" y="2028825"/>
            <a:ext cx="3968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1400" b="1"/>
              <a:t>DNA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84250" y="2212975"/>
            <a:ext cx="9588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altLang="x-none" sz="1400" b="1"/>
              <a:t>Upstream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104900" y="1203325"/>
            <a:ext cx="11557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Enhancer</a:t>
            </a:r>
            <a:br>
              <a:rPr lang="en-US" altLang="x-none" sz="1400" b="1"/>
            </a:br>
            <a:r>
              <a:rPr lang="en-US" altLang="x-none" sz="1400" b="1"/>
              <a:t>(distal control</a:t>
            </a:r>
            <a:br>
              <a:rPr lang="en-US" altLang="x-none" sz="1400" b="1"/>
            </a:br>
            <a:r>
              <a:rPr lang="en-US" altLang="x-none" sz="1400" b="1"/>
              <a:t>elements)</a:t>
            </a:r>
            <a:br>
              <a:rPr lang="en-US" altLang="x-none" sz="1400" b="1"/>
            </a:br>
            <a:endParaRPr lang="en-US" altLang="x-none" sz="1400" b="1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794000" y="1206500"/>
            <a:ext cx="8032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Proximal</a:t>
            </a:r>
            <a:br>
              <a:rPr lang="en-US" altLang="x-none" sz="1400" b="1"/>
            </a:br>
            <a:r>
              <a:rPr lang="en-US" altLang="x-none" sz="1400" b="1"/>
              <a:t>control</a:t>
            </a:r>
          </a:p>
          <a:p>
            <a:pPr algn="ctr">
              <a:lnSpc>
                <a:spcPct val="90000"/>
              </a:lnSpc>
            </a:pPr>
            <a:r>
              <a:rPr lang="en-US" altLang="x-none" sz="1400" b="1"/>
              <a:t>elements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829050" y="1393825"/>
            <a:ext cx="993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Transcription</a:t>
            </a:r>
            <a:br>
              <a:rPr lang="en-US" altLang="x-none" sz="1400" b="1"/>
            </a:br>
            <a:r>
              <a:rPr lang="en-US" altLang="x-none" sz="1400" b="1"/>
              <a:t>start site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445000" y="184150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Exon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175250" y="184150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Intron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784850" y="1851025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Exon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679825" y="2346325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Promoter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508750" y="184150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Intron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073900" y="184150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Exon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480175" y="1196975"/>
            <a:ext cx="914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Poly-A signal</a:t>
            </a:r>
            <a:br>
              <a:rPr lang="en-US" altLang="x-none" sz="1400" b="1"/>
            </a:br>
            <a:r>
              <a:rPr lang="en-US" altLang="x-none" sz="1400" b="1"/>
              <a:t>sequence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788275" y="1206500"/>
            <a:ext cx="914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Transcription</a:t>
            </a:r>
            <a:br>
              <a:rPr lang="en-US" altLang="x-none" sz="1400" b="1"/>
            </a:br>
            <a:r>
              <a:rPr lang="en-US" altLang="x-none" sz="1400" b="1"/>
              <a:t>termination</a:t>
            </a:r>
            <a:br>
              <a:rPr lang="en-US" altLang="x-none" sz="1400" b="1"/>
            </a:br>
            <a:r>
              <a:rPr lang="en-US" altLang="x-none" sz="1400" b="1"/>
              <a:t>region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245475" y="222885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x-none" sz="1400" b="1"/>
              <a:t>Down-</a:t>
            </a:r>
            <a:br>
              <a:rPr lang="en-US" altLang="x-none" sz="1400" b="1"/>
            </a:br>
            <a:r>
              <a:rPr lang="en-US" altLang="x-none" sz="1400" b="1"/>
              <a:t>stream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054725" y="2628900"/>
            <a:ext cx="4572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x-none" sz="1400" b="1"/>
              <a:t>Transcription</a:t>
            </a:r>
          </a:p>
        </p:txBody>
      </p:sp>
      <p:sp>
        <p:nvSpPr>
          <p:cNvPr id="29" name="Oval 28"/>
          <p:cNvSpPr/>
          <p:nvPr/>
        </p:nvSpPr>
        <p:spPr>
          <a:xfrm>
            <a:off x="739776" y="940328"/>
            <a:ext cx="1896533" cy="19642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45402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1) Activator proteins bind to enhancer control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3932238"/>
            <a:ext cx="11045483" cy="18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0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2</a:t>
            </a:r>
            <a:r>
              <a:rPr lang="en-US" sz="4400" dirty="0" smtClean="0"/>
              <a:t>) DNA bending protein folds the DNA so that the activators are just above the promoter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560637"/>
            <a:ext cx="8819598" cy="38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454025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u="sng" dirty="0" smtClean="0"/>
              <a:t>Activation of Transcription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3</a:t>
            </a:r>
            <a:r>
              <a:rPr lang="en-US" sz="4400" dirty="0" smtClean="0"/>
              <a:t>) Activator Proteins bind to mediator proteins, transcription factors and RNA polymerase on the promoters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92" y="3854449"/>
            <a:ext cx="6517216" cy="26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Repressors in Eukaryotes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Repressors bind to enhancer which blocks activators from </a:t>
            </a:r>
            <a:r>
              <a:rPr lang="en-US" sz="4400" smtClean="0"/>
              <a:t>binding…stopping transcription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09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8875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smtClean="0"/>
              <a:t>Steroid Hormones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21450" cy="4225925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/>
              <a:t>Hormones bind to receptor protein and becomes an activator that can turn on a gene</a:t>
            </a:r>
            <a:endParaRPr lang="en-US" sz="6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0" y="1162050"/>
            <a:ext cx="342265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Nonsteroidal signaling molecules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839383"/>
            <a:ext cx="72898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Bind to surface receptor… starting a signal transduction pathway that leads to activation or activators or repressors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185" y="1597342"/>
            <a:ext cx="4899043" cy="48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6" y="-1454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Gene Regulation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2" y="939360"/>
            <a:ext cx="12079458" cy="591864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BIG IDEA!!!</a:t>
            </a:r>
            <a:endParaRPr lang="en-US" sz="4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Cells continuously turn genes on or off in response to signals from internal and external environments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	</a:t>
            </a:r>
            <a:r>
              <a:rPr lang="en-US" sz="4800" dirty="0" smtClean="0"/>
              <a:t>	-Hormones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	</a:t>
            </a:r>
            <a:r>
              <a:rPr lang="en-US" sz="4800" dirty="0" smtClean="0"/>
              <a:t>	-Death of surrounding cells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		-Eating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/>
              <a:t>	</a:t>
            </a:r>
            <a:r>
              <a:rPr lang="en-US" sz="4800" dirty="0" smtClean="0"/>
              <a:t>	-Temperature Changes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~ 20% of genes in a human cell are expressed at any given 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830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617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51" y="222512"/>
            <a:ext cx="3126325" cy="641297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87" y="221493"/>
            <a:ext cx="6422849" cy="1676603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/>
              <a:t>Levels of Eukaryote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60" y="2139851"/>
            <a:ext cx="7401750" cy="3785419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Three major ways eukaryote genes are regulated: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-At the </a:t>
            </a:r>
            <a:r>
              <a:rPr lang="en-US" sz="4400" dirty="0" smtClean="0"/>
              <a:t>chromatin </a:t>
            </a:r>
            <a:r>
              <a:rPr lang="en-US" sz="4400" dirty="0"/>
              <a:t>level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-During Transcription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-Post Transcription </a:t>
            </a:r>
            <a:r>
              <a:rPr lang="en-US" sz="3600" dirty="0"/>
              <a:t>(proteins)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2933" y="948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365125"/>
            <a:ext cx="1159933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How much DNA is in one cell?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x-none" sz="4400" dirty="0" smtClean="0">
                <a:ea typeface="ＭＳ Ｐゴシック" charset="-128"/>
              </a:rPr>
              <a:t>The DNA inside one of your cells is 6 feet long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pic>
        <p:nvPicPr>
          <p:cNvPr id="6" name="Picture 53" descr="13_07cDoubleHelixModel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"/>
          <a:stretch>
            <a:fillRect/>
          </a:stretch>
        </p:blipFill>
        <p:spPr bwMode="auto">
          <a:xfrm rot="16200000">
            <a:off x="5512858" y="-180975"/>
            <a:ext cx="2895600" cy="927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6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How does it all fit then?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03" y="1199622"/>
            <a:ext cx="1174659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x-none" sz="4400" dirty="0" smtClean="0">
                <a:ea typeface="ＭＳ Ｐゴシック" charset="-128"/>
              </a:rPr>
              <a:t>DNA is wrapped up very tightly into structures we call chromosomes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4" y="2525185"/>
            <a:ext cx="9545264" cy="4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0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Parts of a Chromosome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1122892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DNA wraps around proteins called histones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 smtClean="0"/>
              <a:t>Nucleosome = DNA + 8 histone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Chromatin = DNA + histone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pic>
        <p:nvPicPr>
          <p:cNvPr id="4" name="Picture 97" descr="13_21_ChromatinPacking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5"/>
          <a:stretch>
            <a:fillRect/>
          </a:stretch>
        </p:blipFill>
        <p:spPr bwMode="auto">
          <a:xfrm>
            <a:off x="835025" y="3402014"/>
            <a:ext cx="105187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832976" y="4492097"/>
            <a:ext cx="1896533" cy="19642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45909" y="3763964"/>
            <a:ext cx="1896533" cy="19642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1"/>
          </p:cNvCxnSpPr>
          <p:nvPr/>
        </p:nvCxnSpPr>
        <p:spPr>
          <a:xfrm flipV="1">
            <a:off x="3523650" y="1122892"/>
            <a:ext cx="2114092" cy="292873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91342" y="3148013"/>
            <a:ext cx="3663191" cy="1936751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25" y="37570"/>
            <a:ext cx="3733042" cy="350765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518079" y="-170392"/>
            <a:ext cx="4148737" cy="36650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20947702">
            <a:off x="7680919" y="365802"/>
            <a:ext cx="1819875" cy="51964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smtClean="0"/>
              <a:t>Parts of a Chromosome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1122892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DNA wraps around proteins called histones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 smtClean="0"/>
              <a:t>Nucleosome = DNA + 8 histone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Chromatin = DNA + histone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/>
          </a:p>
        </p:txBody>
      </p:sp>
      <p:pic>
        <p:nvPicPr>
          <p:cNvPr id="4" name="Picture 97" descr="13_21_ChromatinPacking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5"/>
          <a:stretch>
            <a:fillRect/>
          </a:stretch>
        </p:blipFill>
        <p:spPr bwMode="auto">
          <a:xfrm>
            <a:off x="835025" y="3492500"/>
            <a:ext cx="105187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5400000">
            <a:off x="6887238" y="494641"/>
            <a:ext cx="1659467" cy="7267310"/>
          </a:xfrm>
          <a:prstGeom prst="leftBrac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365125"/>
            <a:ext cx="119718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 smtClean="0"/>
              <a:t>Gene Regulation:</a:t>
            </a:r>
            <a:br>
              <a:rPr lang="en-US" sz="6000" b="1" u="sng" dirty="0" smtClean="0"/>
            </a:br>
            <a:r>
              <a:rPr lang="en-US" sz="6000" b="1" u="sng" dirty="0" smtClean="0"/>
              <a:t>Regulation of Chromatin Structure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Basic control: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-The genes location of its promotor relative to the nucleosome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-Genes within highly condensed heterochromatin (turned off/not expressed)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-Modification to </a:t>
            </a:r>
            <a:r>
              <a:rPr lang="en-US" sz="4400" dirty="0" err="1" smtClean="0"/>
              <a:t>chromotin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263" y="746125"/>
            <a:ext cx="5425593" cy="509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1" y="1690688"/>
            <a:ext cx="10716977" cy="33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0954" y="21563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/>
              <a:t>Histone Modifications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541196"/>
            <a:ext cx="7484534" cy="5316803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Histone tails of a nucleosome can be modified by adding chemical groups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-Acetylation (-COCH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) promotes transcription by </a:t>
            </a:r>
            <a:r>
              <a:rPr lang="en-US" sz="4400" dirty="0" err="1" smtClean="0"/>
              <a:t>decondensing</a:t>
            </a:r>
            <a:r>
              <a:rPr lang="en-US" sz="4400" dirty="0" smtClean="0"/>
              <a:t> chromatin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	</a:t>
            </a:r>
            <a:r>
              <a:rPr lang="en-US" sz="4400" dirty="0" smtClean="0"/>
              <a:t>-Methylation (-CH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) reduces </a:t>
            </a:r>
            <a:r>
              <a:rPr lang="en-US" sz="4400" dirty="0" err="1" smtClean="0"/>
              <a:t>trancription</a:t>
            </a:r>
            <a:r>
              <a:rPr lang="en-US" sz="4400" dirty="0" smtClean="0"/>
              <a:t> by condensing chromatin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344" y="1422134"/>
            <a:ext cx="4757656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320</Words>
  <Application>Microsoft Macintosh PowerPoint</Application>
  <PresentationFormat>Widescreen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ＭＳ Ｐゴシック</vt:lpstr>
      <vt:lpstr>Arial</vt:lpstr>
      <vt:lpstr>Office Theme</vt:lpstr>
      <vt:lpstr>Eukaryote Gene Expression/Regulation</vt:lpstr>
      <vt:lpstr>Gene Regulation</vt:lpstr>
      <vt:lpstr>Levels of Eukaryote Gene Regulation</vt:lpstr>
      <vt:lpstr>How much DNA is in one cell?</vt:lpstr>
      <vt:lpstr>How does it all fit then?</vt:lpstr>
      <vt:lpstr>Parts of a Chromosome</vt:lpstr>
      <vt:lpstr>Parts of a Chromosome</vt:lpstr>
      <vt:lpstr>Gene Regulation: Regulation of Chromatin Structure</vt:lpstr>
      <vt:lpstr>Histone Modifications</vt:lpstr>
      <vt:lpstr>DNA Methylation</vt:lpstr>
      <vt:lpstr>Regulation of Transcription Initiation</vt:lpstr>
      <vt:lpstr>Components of Transcription</vt:lpstr>
      <vt:lpstr>PowerPoint Presentation</vt:lpstr>
      <vt:lpstr>PowerPoint Presentation</vt:lpstr>
      <vt:lpstr>PowerPoint Presentation</vt:lpstr>
      <vt:lpstr>PowerPoint Presentation</vt:lpstr>
      <vt:lpstr>Repressors in Eukaryotes</vt:lpstr>
      <vt:lpstr>Steroid Hormones</vt:lpstr>
      <vt:lpstr>Nonsteroidal signaling molecules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Eukaryote Gene Expression/Regulation</dc:title>
  <dc:creator>Athena Palma</dc:creator>
  <cp:lastModifiedBy>Athena Palma</cp:lastModifiedBy>
  <cp:revision>25</cp:revision>
  <dcterms:created xsi:type="dcterms:W3CDTF">2016-11-29T12:09:45Z</dcterms:created>
  <dcterms:modified xsi:type="dcterms:W3CDTF">2017-04-18T19:26:52Z</dcterms:modified>
</cp:coreProperties>
</file>