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3" r:id="rId1"/>
  </p:sldMasterIdLst>
  <p:notesMasterIdLst>
    <p:notesMasterId r:id="rId16"/>
  </p:notes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06"/>
    <p:restoredTop sz="84192"/>
  </p:normalViewPr>
  <p:slideViewPr>
    <p:cSldViewPr snapToGrid="0" snapToObjects="1">
      <p:cViewPr varScale="1">
        <p:scale>
          <a:sx n="80" d="100"/>
          <a:sy n="80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37EBB-1D2A-2E4D-9FB9-0458C7014FDB}" type="datetimeFigureOut">
              <a:rPr lang="en-US" smtClean="0"/>
              <a:t>9/22/16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48B74-D1FC-364C-B25F-5845512DA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4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includes</a:t>
            </a:r>
            <a:r>
              <a:rPr lang="en-US" baseline="0" dirty="0" smtClean="0"/>
              <a:t> with the visual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48B74-D1FC-364C-B25F-5845512DAB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3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31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620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1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865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89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62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13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04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5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73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226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57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97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7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05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2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Photosynthesis:</a:t>
            </a:r>
            <a:br>
              <a:rPr lang="en-US" dirty="0" smtClean="0"/>
            </a:br>
            <a:r>
              <a:rPr lang="en-US" dirty="0" smtClean="0"/>
              <a:t>Stage 1-Light dependent Reactions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>
            <a:normAutofit/>
          </a:bodyPr>
          <a:lstStyle/>
          <a:p>
            <a:r>
              <a:rPr lang="en-US" sz="5400" smtClean="0"/>
              <a:t>PHotosystems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353312"/>
            <a:ext cx="10363826" cy="550468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/>
              <a:t>A</a:t>
            </a:r>
            <a:r>
              <a:rPr lang="en-US" sz="4400" cap="none" dirty="0" smtClean="0"/>
              <a:t>n organized structure found in thylakoid membrane that is used to capture energy from photons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/>
              <a:t>M</a:t>
            </a:r>
            <a:r>
              <a:rPr lang="en-US" sz="4400" cap="none" dirty="0" smtClean="0"/>
              <a:t>ade of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 smtClean="0"/>
              <a:t>	Proteins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 smtClean="0"/>
              <a:t>	Chlorophyll </a:t>
            </a:r>
            <a:r>
              <a:rPr lang="en-US" sz="4400" i="1" cap="none" dirty="0" smtClean="0"/>
              <a:t>a</a:t>
            </a:r>
            <a:r>
              <a:rPr lang="en-US" sz="4400" cap="none" dirty="0" smtClean="0"/>
              <a:t> and </a:t>
            </a:r>
            <a:r>
              <a:rPr lang="en-US" sz="4400" i="1" cap="none" dirty="0" smtClean="0"/>
              <a:t>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 smtClean="0"/>
              <a:t>	</a:t>
            </a:r>
            <a:r>
              <a:rPr lang="en-US" sz="4400" cap="none" dirty="0" err="1" smtClean="0"/>
              <a:t>Carotonoids</a:t>
            </a:r>
            <a:r>
              <a:rPr lang="en-US" sz="4400" cap="none" dirty="0" smtClean="0"/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/>
              <a:t>	O</a:t>
            </a:r>
            <a:r>
              <a:rPr lang="en-US" sz="4400" cap="none" dirty="0" smtClean="0"/>
              <a:t>ther organic molecules</a:t>
            </a:r>
            <a:endParaRPr lang="en-US" sz="4400" cap="none" dirty="0"/>
          </a:p>
        </p:txBody>
      </p:sp>
    </p:spTree>
    <p:extLst>
      <p:ext uri="{BB962C8B-B14F-4D97-AF65-F5344CB8AC3E}">
        <p14:creationId xmlns:p14="http://schemas.microsoft.com/office/powerpoint/2010/main" val="75219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>
            <a:normAutofit/>
          </a:bodyPr>
          <a:lstStyle/>
          <a:p>
            <a:r>
              <a:rPr lang="en-US" sz="5400" smtClean="0"/>
              <a:t>PHotosystems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1128606"/>
            <a:ext cx="4956674" cy="5369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0" y="1180678"/>
            <a:ext cx="254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Reaction Center Complex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547872" y="2011675"/>
            <a:ext cx="9144" cy="71310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85132" y="1286154"/>
            <a:ext cx="254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Light Harvesting Complex</a:t>
            </a:r>
            <a:endParaRPr lang="en-US" sz="2400" dirty="0"/>
          </a:p>
        </p:txBody>
      </p:sp>
      <p:cxnSp>
        <p:nvCxnSpPr>
          <p:cNvPr id="12" name="Straight Connector 11"/>
          <p:cNvCxnSpPr>
            <a:stCxn id="11" idx="2"/>
          </p:cNvCxnSpPr>
          <p:nvPr/>
        </p:nvCxnSpPr>
        <p:spPr>
          <a:xfrm flipH="1">
            <a:off x="3648682" y="2117151"/>
            <a:ext cx="2107466" cy="40347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283202" y="2117151"/>
            <a:ext cx="1394772" cy="40347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77666" y="5380104"/>
            <a:ext cx="254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Pair of </a:t>
            </a:r>
          </a:p>
          <a:p>
            <a:pPr algn="ctr"/>
            <a:r>
              <a:rPr lang="en-US" sz="2400" dirty="0" smtClean="0"/>
              <a:t>Chlorophyll </a:t>
            </a:r>
            <a:r>
              <a:rPr lang="en-US" sz="2400" i="1" dirty="0" smtClean="0"/>
              <a:t>a</a:t>
            </a:r>
            <a:endParaRPr lang="en-US" sz="2400" i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47872" y="4389120"/>
            <a:ext cx="90255" cy="1005516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48682" y="4389120"/>
            <a:ext cx="51590" cy="10644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-164366" y="2520629"/>
            <a:ext cx="254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Primary Electron Acceptor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081784" y="2995072"/>
            <a:ext cx="1556343" cy="18704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99432" y="4991915"/>
            <a:ext cx="254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Pigment Molecules</a:t>
            </a:r>
            <a:endParaRPr lang="en-US" sz="24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4331208" y="4602850"/>
            <a:ext cx="649380" cy="433186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02415" y="4169664"/>
            <a:ext cx="278173" cy="866372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59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8" grpId="0"/>
      <p:bldP spid="23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>
            <a:normAutofit/>
          </a:bodyPr>
          <a:lstStyle/>
          <a:p>
            <a:r>
              <a:rPr lang="en-US" sz="5400" smtClean="0"/>
              <a:t>PHotosystems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1128606"/>
            <a:ext cx="4956674" cy="536973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33856" y="1248705"/>
            <a:ext cx="310896" cy="3474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542032" y="2871216"/>
            <a:ext cx="329184" cy="3291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5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3.95833E-6 1.48148E-6 C 0.00143 0.00694 0.00299 0.01412 0.00442 0.02129 C 0.00546 0.02662 0.00481 0.03402 0.00742 0.03726 L 0.01197 0.04259 C 0.01588 0.04166 0.01992 0.0412 0.02395 0.03981 C 0.02552 0.03935 0.02799 0.03449 0.02838 0.03726 C 0.02955 0.04421 0.0276 0.05138 0.02695 0.05856 C 0.02669 0.06134 0.02591 0.06388 0.02539 0.06643 C 0.0375 0.07361 0.02239 0.06643 0.03437 0.06643 C 0.03802 0.06643 0.0414 0.06828 0.04492 0.06921 C 0.0444 0.07361 0.04401 0.07824 0.04348 0.08263 C 0.04309 0.08518 0.04127 0.08796 0.04192 0.09051 C 0.04257 0.09305 0.04492 0.09282 0.04648 0.09328 C 0.05091 0.09444 0.05546 0.0949 0.05989 0.09583 C 0.05937 0.10023 0.05911 0.10486 0.05846 0.10926 C 0.0552 0.12986 0.05221 0.12592 0.05989 0.12245 C 0.06237 0.12152 0.06497 0.12083 0.06744 0.1199 C 0.0694 0.12083 0.07213 0.11967 0.07343 0.12245 C 0.07434 0.12476 0.07265 0.12801 0.07187 0.13055 C 0.06979 0.13796 0.0677 0.14074 0.06445 0.14652 C 0.06393 0.1493 0.06184 0.15254 0.06289 0.15463 C 0.06406 0.15648 0.06588 0.15254 0.06744 0.15185 C 0.08059 0.14513 0.06718 0.15301 0.07799 0.14652 C 0.08138 0.14745 0.08554 0.14537 0.08841 0.1493 C 0.08984 0.15115 0.08528 0.15254 0.08398 0.15463 C 0.07955 0.16088 0.07942 0.16273 0.07643 0.1706 C 0.07799 0.17152 0.07942 0.17268 0.08098 0.17314 C 0.08593 0.17453 0.09192 0.17037 0.09596 0.17592 C 0.0983 0.17916 0.09492 0.18657 0.0944 0.19189 C 0.09492 0.19444 0.09466 0.19814 0.09596 0.19976 C 0.09752 0.20208 0.10013 0.20092 0.10195 0.20254 C 0.10833 0.2081 0.10898 0.20972 0.1125 0.21597 L 0.1125 0.21597 " pathEditMode="relative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6 -2.59259E-6 L -5.20833E-6 -2.59259E-6 C -0.00574 0.00093 -0.01355 -0.00115 -0.01798 0.00787 C -0.02045 0.01273 -0.02201 0.01852 -0.02397 0.02385 L -0.02696 0.03195 C -0.02657 0.03959 -0.02657 0.05486 -0.02397 0.06389 C -0.02319 0.06667 -0.02214 0.06945 -0.02097 0.07176 C -0.02019 0.07385 -0.01902 0.07547 -0.01798 0.07732 L -0.01498 0.07732 C -0.00808 0.07593 0.00676 0.0713 0.0134 0.07732 C 0.01666 0.0801 0.01744 0.08797 0.01939 0.09329 L 0.02239 0.10116 C 0.022 0.10834 0.02239 0.11597 0.02095 0.12246 C 0.0203 0.12547 0.01783 0.12593 0.0164 0.12778 C 0.01536 0.1294 0.01444 0.13148 0.0134 0.1331 L 0.0134 0.1331 C 0.00494 0.13403 -0.00379 0.13264 -0.01199 0.13588 C -0.01355 0.13658 -0.01277 0.14144 -0.01355 0.14375 C -0.01603 0.15278 -0.01655 0.15185 -0.02097 0.15718 C -0.02254 0.16528 -0.02618 0.17523 -0.02254 0.1838 C -0.02188 0.18519 -0.02058 0.1838 -0.01954 0.1838 L -0.01954 0.1838 C -0.01498 0.18565 -0.01056 0.18727 -0.006 0.18912 C -0.00457 0.18982 -0.00287 0.19051 -0.00157 0.1919 C 0.00155 0.19491 0.00442 0.19908 0.00741 0.20255 L 0.01197 0.20787 C 0.01392 0.21829 0.01236 0.21389 0.0164 0.2213 L 0.0164 0.2213 C 0.01692 0.21042 0.01679 0.19977 0.01796 0.18912 C 0.01835 0.18611 0.02017 0.18403 0.02095 0.18125 C 0.02161 0.17871 0.02174 0.1757 0.02239 0.17315 C 0.0233 0.17037 0.02395 0.1669 0.02538 0.16528 C 0.02812 0.16227 0.0345 0.15996 0.0345 0.15996 C 0.04088 0.16065 0.04752 0.16111 0.0539 0.1625 C 0.05546 0.16297 0.05702 0.16389 0.05845 0.16528 C 0.06158 0.16806 0.06536 0.17361 0.06744 0.17847 C 0.06965 0.18357 0.07082 0.19005 0.07343 0.19445 L 0.07642 0.19977 L 0.07642 0.19977 C 0.07825 0.07547 0.07786 0.13056 0.07786 0.03449 L 0.07786 0.03449 " pathEditMode="relative" ptsTypes="AAAAAAAAAAAAAAAAAAAAAAAAAAAAAAAAAAAAAAAAA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>
            <a:normAutofit/>
          </a:bodyPr>
          <a:lstStyle/>
          <a:p>
            <a:r>
              <a:rPr lang="en-US" sz="5400" smtClean="0"/>
              <a:t>PHotosystems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088"/>
            <a:ext cx="3161636" cy="3425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512" y="3108472"/>
            <a:ext cx="3161636" cy="3425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436" y="798088"/>
            <a:ext cx="3035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Photosystem II</a:t>
            </a:r>
            <a:endParaRPr lang="en-US" sz="3600"/>
          </a:p>
        </p:txBody>
      </p:sp>
      <p:sp>
        <p:nvSpPr>
          <p:cNvPr id="10" name="TextBox 9"/>
          <p:cNvSpPr txBox="1"/>
          <p:nvPr/>
        </p:nvSpPr>
        <p:spPr>
          <a:xfrm>
            <a:off x="3746852" y="2979814"/>
            <a:ext cx="3035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Photosystem I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18436" y="3626145"/>
            <a:ext cx="254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P680</a:t>
            </a:r>
            <a:endParaRPr lang="en-US" sz="2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746852" y="5845089"/>
            <a:ext cx="254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P700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689452" y="2946425"/>
            <a:ext cx="9144" cy="71310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08724" y="5228606"/>
            <a:ext cx="9144" cy="71310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1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-127071"/>
            <a:ext cx="10364451" cy="1596177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Why?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910057"/>
            <a:ext cx="10363826" cy="3424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T</a:t>
            </a:r>
            <a:r>
              <a:rPr lang="en-US" sz="4000" cap="none" dirty="0" smtClean="0"/>
              <a:t>he point of the light dependent reactions is</a:t>
            </a:r>
            <a:r>
              <a:rPr lang="en-US" sz="4000" dirty="0" smtClean="0"/>
              <a:t>…</a:t>
            </a:r>
          </a:p>
          <a:p>
            <a:pPr marL="0" indent="0">
              <a:buNone/>
            </a:pPr>
            <a:r>
              <a:rPr lang="en-US" sz="4000" dirty="0"/>
              <a:t>	</a:t>
            </a:r>
            <a:r>
              <a:rPr lang="en-US" sz="4000" cap="none" dirty="0"/>
              <a:t>T</a:t>
            </a:r>
            <a:r>
              <a:rPr lang="en-US" sz="4000" cap="none" dirty="0" smtClean="0"/>
              <a:t>o convert solar energy to chemical energy </a:t>
            </a:r>
          </a:p>
          <a:p>
            <a:pPr marL="0" indent="0">
              <a:buNone/>
            </a:pPr>
            <a:r>
              <a:rPr lang="en-US" sz="4000" cap="none" dirty="0"/>
              <a:t>	</a:t>
            </a:r>
            <a:r>
              <a:rPr lang="en-US" sz="4000" cap="none" dirty="0" smtClean="0"/>
              <a:t>stored in ATP and NADPH</a:t>
            </a:r>
            <a:endParaRPr lang="en-US" sz="400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90" y="4334164"/>
            <a:ext cx="1879600" cy="187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31" y="3390346"/>
            <a:ext cx="2150248" cy="125574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369127" y="5015345"/>
            <a:ext cx="1122218" cy="401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341" y="4646091"/>
            <a:ext cx="1267079" cy="212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-127071"/>
            <a:ext cx="10364451" cy="1596177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Why?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910057"/>
            <a:ext cx="10363826" cy="3424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T</a:t>
            </a:r>
            <a:r>
              <a:rPr lang="en-US" sz="4000" cap="none" dirty="0" smtClean="0"/>
              <a:t>he point of the light dependent reactions is</a:t>
            </a:r>
            <a:r>
              <a:rPr lang="en-US" sz="4000" dirty="0" smtClean="0"/>
              <a:t>…</a:t>
            </a:r>
          </a:p>
          <a:p>
            <a:pPr marL="0" indent="0">
              <a:buNone/>
            </a:pPr>
            <a:r>
              <a:rPr lang="en-US" sz="4000" dirty="0"/>
              <a:t>	</a:t>
            </a:r>
            <a:r>
              <a:rPr lang="en-US" sz="4000" cap="none" dirty="0"/>
              <a:t>T</a:t>
            </a:r>
            <a:r>
              <a:rPr lang="en-US" sz="4000" cap="none" dirty="0" smtClean="0"/>
              <a:t>o convert solar energy to chemical energy </a:t>
            </a:r>
          </a:p>
          <a:p>
            <a:pPr marL="0" indent="0">
              <a:buNone/>
            </a:pPr>
            <a:r>
              <a:rPr lang="en-US" sz="4000" cap="none" dirty="0"/>
              <a:t>	</a:t>
            </a:r>
            <a:r>
              <a:rPr lang="en-US" sz="4000" cap="none" dirty="0" smtClean="0"/>
              <a:t>stored in ATP and NADPH</a:t>
            </a:r>
            <a:endParaRPr lang="en-US" sz="400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90" y="4334164"/>
            <a:ext cx="1879600" cy="187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31" y="3390346"/>
            <a:ext cx="2150248" cy="125574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369127" y="5015345"/>
            <a:ext cx="1122218" cy="401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341" y="4646091"/>
            <a:ext cx="1267079" cy="212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68093" y="441294"/>
            <a:ext cx="10364451" cy="1596177"/>
          </a:xfrm>
        </p:spPr>
        <p:txBody>
          <a:bodyPr>
            <a:normAutofit/>
          </a:bodyPr>
          <a:lstStyle/>
          <a:p>
            <a:r>
              <a:rPr lang="en-US" sz="5400" b="1" u="sng" dirty="0" smtClean="0"/>
              <a:t>Sunlight</a:t>
            </a:r>
            <a:endParaRPr lang="en-US" sz="54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73" y="1483174"/>
            <a:ext cx="6679953" cy="5337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L</a:t>
            </a:r>
            <a:r>
              <a:rPr lang="en-US" sz="4000" cap="none" dirty="0" smtClean="0"/>
              <a:t>ight energy is known as electromagnetic energy or electromagnetic radiation</a:t>
            </a:r>
          </a:p>
          <a:p>
            <a:pPr marL="0" indent="0">
              <a:buNone/>
            </a:pPr>
            <a:r>
              <a:rPr lang="en-US" sz="4000" cap="none" dirty="0" smtClean="0"/>
              <a:t>*Wavelengths are super </a:t>
            </a:r>
          </a:p>
          <a:p>
            <a:pPr marL="0" indent="0">
              <a:buNone/>
            </a:pPr>
            <a:r>
              <a:rPr lang="en-US" sz="4000" cap="none" dirty="0" smtClean="0"/>
              <a:t>important for photosynthesis</a:t>
            </a:r>
          </a:p>
          <a:p>
            <a:pPr marL="0" indent="0">
              <a:buNone/>
            </a:pPr>
            <a:r>
              <a:rPr lang="en-US" sz="4000" cap="none" dirty="0"/>
              <a:t>	</a:t>
            </a:r>
            <a:r>
              <a:rPr lang="en-US" sz="4000" cap="none" dirty="0" smtClean="0"/>
              <a:t>380 nm to 770nm</a:t>
            </a:r>
            <a:endParaRPr lang="en-US" sz="400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363" y="284666"/>
            <a:ext cx="4879523" cy="3503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996" y="275616"/>
            <a:ext cx="5668504" cy="347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6" name="TextBox 5"/>
          <p:cNvSpPr txBox="1"/>
          <p:nvPr/>
        </p:nvSpPr>
        <p:spPr>
          <a:xfrm>
            <a:off x="80169" y="3650129"/>
            <a:ext cx="6282194" cy="31700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Photons “particles” of light</a:t>
            </a:r>
          </a:p>
          <a:p>
            <a:r>
              <a:rPr lang="en-US" sz="4000" dirty="0" smtClean="0"/>
              <a:t>-Shorter wavelengths </a:t>
            </a:r>
            <a:r>
              <a:rPr lang="en-US" sz="4000" dirty="0"/>
              <a:t>&gt;</a:t>
            </a:r>
            <a:r>
              <a:rPr lang="en-US" sz="4000" dirty="0" smtClean="0"/>
              <a:t> 		photon energy</a:t>
            </a:r>
          </a:p>
          <a:p>
            <a:r>
              <a:rPr lang="en-US" sz="4000" dirty="0" smtClean="0"/>
              <a:t>-Longer wavelengths &lt; photon energy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205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168"/>
            <a:ext cx="7315200" cy="558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32133" y="5857240"/>
            <a:ext cx="415637" cy="38792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44879" y="1291336"/>
            <a:ext cx="415637" cy="3879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3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95 -0.00694 0.00312 -0.01504 0.00599 -0.02129 C 0.0069 -0.02338 0.00924 -0.02222 0.01042 -0.02384 C 0.01185 -0.02592 0.01224 -0.0294 0.01341 -0.03194 C 0.01484 -0.03495 0.01654 -0.03703 0.01797 -0.04004 C 0.01914 -0.04236 0.01953 -0.04583 0.02096 -0.04791 C 0.0237 -0.05208 0.02695 -0.05509 0.02995 -0.05856 C 0.03138 -0.06041 0.03268 -0.06296 0.03437 -0.06389 L 0.04349 -0.06921 C 0.05 -0.06852 0.05664 -0.06967 0.06289 -0.06666 C 0.06471 -0.06574 0.06484 -0.06111 0.06588 -0.05856 C 0.07031 -0.04953 0.07396 -0.04815 0.07643 -0.03472 C 0.07799 -0.02615 0.07956 -0.01574 0.08398 -0.01065 L 0.09739 0.00556 C 0.09896 0.00718 0.10026 0.00972 0.10195 0.01088 C 0.11263 0.01713 0.10833 0.01297 0.11549 0.02153 C 0.12448 0.0206 0.13346 0.02107 0.14245 0.01875 C 0.14752 0.0176 0.14909 0.0051 0.15143 0 C 0.15312 -0.00324 0.15573 -0.00486 0.15742 -0.00787 C 0.15924 -0.01111 0.16029 -0.01528 0.16198 -0.01852 C 0.16328 -0.02153 0.1651 -0.02361 0.16641 -0.02662 C 0.16758 -0.02916 0.16836 -0.03217 0.1694 -0.03472 C 0.17148 -0.03912 0.17539 -0.0456 0.17851 -0.04791 C 0.18138 -0.05023 0.1875 -0.05324 0.1875 -0.05324 C 0.21081 -0.05092 0.20677 -0.05903 0.21745 -0.04537 C 0.21953 -0.04259 0.22174 -0.04051 0.22344 -0.03727 C 0.22591 -0.0324 0.22943 -0.02129 0.22943 -0.02129 C 0.23294 0.00324 0.22904 -0.00393 0.23698 0.00556 C 0.23802 0.0081 0.2388 0.01111 0.23997 0.01343 C 0.24362 0.02107 0.24453 0.02153 0.24896 0.02685 C 0.25325 0.02616 0.26771 0.02986 0.27292 0.01875 C 0.27435 0.01574 0.27487 0.01158 0.27591 0.0081 C 0.27956 -0.00301 0.27891 0.00278 0.28203 -0.01065 C 0.2832 -0.01574 0.28398 -0.02129 0.28502 -0.02662 C 0.28542 -0.02916 0.28568 -0.03217 0.28646 -0.03472 C 0.28802 -0.03912 0.28945 -0.04352 0.29101 -0.04791 C 0.29297 -0.0537 0.29531 -0.06018 0.29844 -0.06389 C 0.29974 -0.06551 0.30143 -0.06574 0.30299 -0.06666 C 0.30703 -0.06574 0.3112 -0.06643 0.31497 -0.06389 C 0.31693 -0.06273 0.3181 -0.05879 0.31953 -0.05602 C 0.32057 -0.05347 0.32148 -0.05046 0.32252 -0.04791 C 0.32396 -0.04444 0.32552 -0.04074 0.32695 -0.03727 C 0.32851 -0.02893 0.33008 -0.01852 0.3345 -0.01319 L 0.33893 -0.00787 C 0.34609 0.01111 0.34154 0.00648 0.35091 0.01088 C 0.35247 0.0125 0.35364 0.01621 0.35547 0.01621 C 0.35729 0.01621 0.35833 0.01227 0.36002 0.01088 C 0.36393 0.00695 0.36836 0.00486 0.372 0 C 0.37396 -0.00254 0.37591 -0.00555 0.37799 -0.00787 C 0.38385 -0.01435 0.38346 -0.01134 0.38854 -0.01852 C 0.3901 -0.02106 0.39127 -0.0243 0.39297 -0.02662 C 0.39583 -0.03055 0.39909 -0.03333 0.40195 -0.03727 C 0.40404 -0.04004 0.40573 -0.04328 0.40794 -0.04537 C 0.41081 -0.04791 0.41693 -0.05069 0.41693 -0.05069 C 0.41849 -0.05046 0.43919 -0.05231 0.447 -0.04537 C 0.44857 -0.04375 0.45 -0.04166 0.45143 -0.04004 C 0.4569 -0.01065 0.44818 -0.05509 0.45599 -0.02384 C 0.45729 -0.01875 0.45794 -0.01319 0.45898 -0.00787 L 0.46055 0 C 0.46094 0.00278 0.46055 0.00695 0.46198 0.0081 C 0.47096 0.01621 0.46497 0.01204 0.47552 0.01621 C 0.47747 0.0169 0.47943 0.01852 0.48151 0.01875 C 0.48502 0.01945 0.48854 0.01875 0.49206 0.01875 L 0.49206 0.01875 " pathEditMode="relative" ptsTypes="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13 -0.00092 0.00937 -0.03588 0.01198 -0.03727 L 0.0164 -0.04005 C 0.02148 -0.03912 0.02669 -0.04051 0.03138 -0.03727 C 0.03294 -0.03634 0.03229 -0.03194 0.03294 -0.0294 C 0.03372 -0.02639 0.03489 -0.02407 0.03594 -0.0213 C 0.03646 -0.0169 0.03685 -0.01227 0.03737 -0.00787 C 0.03776 -0.00532 0.03776 -0.00185 0.03893 0 C 0.0401 0.00208 0.04193 0.00185 0.04349 0.00278 C 0.0444 0.0081 0.04531 0.01505 0.04791 0.01875 C 0.04922 0.0206 0.05091 0.0206 0.05247 0.02153 C 0.0539 0.0206 0.05612 0.0213 0.0569 0.01875 C 0.05846 0.01412 0.05807 0.0081 0.05846 0.00278 C 0.06015 -0.01944 0.05885 -0.01597 0.06146 -0.03194 C 0.06185 -0.03472 0.06185 -0.03796 0.06289 -0.04005 C 0.06406 -0.04213 0.06588 -0.0419 0.06745 -0.04259 C 0.07148 -0.0419 0.07565 -0.04259 0.07943 -0.04005 C 0.08463 -0.03657 0.08359 -0.03055 0.08541 -0.02407 C 0.0862 -0.02106 0.08776 -0.01898 0.08841 -0.01597 C 0.08971 -0.01088 0.09049 -0.00532 0.0914 0 C 0.09193 0.00278 0.09166 0.00648 0.09297 0.0081 L 0.09739 0.01343 C 0.09844 0.0081 0.09961 0.00278 0.10039 -0.00255 C 0.10143 -0.00972 0.10208 -0.01713 0.10338 -0.02407 C 0.1039 -0.02662 0.1039 -0.02986 0.10495 -0.03194 C 0.10612 -0.03449 0.10794 -0.03565 0.10937 -0.03727 C 0.11341 -0.03657 0.11771 -0.03727 0.12148 -0.03472 C 0.12304 -0.03356 0.12357 -0.0294 0.12448 -0.02662 C 0.12838 -0.01412 0.12682 -0.01852 0.1289 -0.00532 C 0.12943 -0.00255 0.12929 0.0007 0.13047 0.00278 C 0.13151 0.00463 0.13346 0.0044 0.13489 0.00533 C 0.13737 0.0044 0.14062 0.00602 0.14245 0.00278 C 0.14466 -0.00116 0.1444 -0.00787 0.14544 -0.01342 L 0.14687 -0.0213 C 0.14739 -0.02407 0.14726 -0.02731 0.14844 -0.0294 L 0.15299 -0.03727 C 0.15638 -0.03657 0.16028 -0.0375 0.16341 -0.03472 C 0.16562 -0.03264 0.16653 -0.02755 0.16797 -0.02407 C 0.17252 -0.01273 0.16888 -0.01852 0.17539 -0.01065 C 0.17591 -0.00787 0.17656 -0.00532 0.17695 -0.00255 C 0.17747 0.00093 0.17734 0.00509 0.17838 0.0081 C 0.17943 0.01065 0.18138 0.01158 0.18294 0.01343 C 0.18541 0.0125 0.18867 0.01389 0.19049 0.01065 C 0.19271 0.00671 0.19166 -0.00069 0.19349 -0.00532 C 0.1944 -0.00787 0.1957 -0.01042 0.19648 -0.01342 C 0.19765 -0.01852 0.19844 -0.02407 0.19948 -0.0294 L 0.20091 -0.03727 C 0.20495 -0.03657 0.20898 -0.03657 0.21289 -0.03472 C 0.21797 -0.03217 0.22122 -0.01921 0.22344 -0.01342 C 0.23203 0.00972 0.22174 -0.01944 0.22799 0.00278 C 0.23372 0.02338 0.22864 -0.00139 0.23242 0.01875 C 0.23346 0.01597 0.23489 0.01389 0.23541 0.01065 C 0.23594 0.00741 0.23659 -0.01481 0.23841 -0.0213 C 0.2401 -0.02708 0.24101 -0.03542 0.2444 -0.03727 L 0.24896 -0.04005 C 0.25924 -0.02176 0.2556 -0.03032 0.26094 -0.01597 C 0.26211 -0.00787 0.26198 -0.00347 0.26549 0.00278 C 0.26666 0.00509 0.26849 0.00625 0.26992 0.0081 C 0.27357 0.00648 0.27786 0.00579 0.28047 0 C 0.28138 -0.00208 0.28125 -0.00555 0.2819 -0.00787 C 0.28268 -0.01088 0.28424 -0.01296 0.28489 -0.01597 C 0.2862 -0.02106 0.28528 -0.02893 0.28789 -0.03194 C 0.29375 -0.03889 0.29075 -0.03634 0.29687 -0.04005 C 0.29948 -0.03912 0.30234 -0.03981 0.30443 -0.03727 C 0.30573 -0.03588 0.30547 -0.03194 0.30599 -0.0294 C 0.30651 -0.02592 0.30703 -0.02222 0.30742 -0.01875 C 0.30898 -0.00625 0.30859 -0.00602 0.31041 0.00533 C 0.31081 0.0081 0.31081 0.01134 0.31198 0.01343 C 0.31302 0.01528 0.31497 0.01528 0.3164 0.01597 C 0.31797 0.01528 0.31966 0.01505 0.32096 0.01343 C 0.32448 0.00833 0.32357 0.00394 0.32539 -0.00255 C 0.3263 -0.00555 0.3276 -0.00787 0.32838 -0.01065 C 0.33463 -0.03287 0.32435 -0.0037 0.33294 -0.02662 C 0.33945 -0.02569 0.34596 -0.02616 0.35247 -0.02407 C 0.35924 -0.02176 0.3569 -0.01088 0.35989 -0.00255 C 0.36094 0 0.36211 0.00255 0.36289 0.00533 C 0.36367 0.00787 0.36328 0.01134 0.36445 0.01343 C 0.36549 0.01528 0.36745 0.01528 0.36888 0.01597 C 0.37057 0.01158 0.37461 0.0007 0.37643 -0.00255 C 0.37773 -0.00486 0.37943 -0.00625 0.38099 -0.00787 C 0.38776 -0.02616 0.38359 -0.02616 0.39297 -0.0213 C 0.3944 -0.0206 0.39596 -0.01944 0.39739 -0.01875 C 0.39791 -0.01597 0.39818 -0.01319 0.39896 -0.01065 C 0.40065 -0.00509 0.40495 0.00533 0.40495 0.00533 C 0.40638 0.00278 0.40833 0.00046 0.40937 -0.00255 C 0.41367 -0.01458 0.41354 -0.02454 0.41992 -0.03194 C 0.42122 -0.03356 0.42291 -0.0338 0.42448 -0.03472 C 0.42747 -0.0338 0.43073 -0.03472 0.43346 -0.03194 C 0.43476 -0.03055 0.43424 -0.02662 0.43489 -0.02407 C 0.43568 -0.02106 0.43672 -0.01829 0.43789 -0.01597 C 0.44088 -0.01088 0.44323 -0.01018 0.44687 -0.00787 C 0.45013 0.0088 0.44987 0.00232 0.44987 0.01065 L 0.44987 0.01065 " pathEditMode="relative" ptsTypes="AAAAAAAAAAAAAAAAAAAAAAAAAAAAA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-160416"/>
            <a:ext cx="10364451" cy="1596177"/>
          </a:xfrm>
        </p:spPr>
        <p:txBody>
          <a:bodyPr>
            <a:normAutofit/>
          </a:bodyPr>
          <a:lstStyle/>
          <a:p>
            <a:r>
              <a:rPr lang="en-US" sz="5400" smtClean="0"/>
              <a:t>Pigments</a:t>
            </a:r>
            <a:endParaRPr lang="en-US" sz="540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219200"/>
            <a:ext cx="10363826" cy="4571999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/>
              <a:t>W</a:t>
            </a:r>
            <a:r>
              <a:rPr lang="en-US" sz="4400" cap="none" dirty="0" smtClean="0"/>
              <a:t>hen light hits an object it can be reflected, transmitted or absorbed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cap="none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 smtClean="0"/>
              <a:t>Pigments are molecules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/>
              <a:t>t</a:t>
            </a:r>
            <a:r>
              <a:rPr lang="en-US" sz="4400" cap="none" dirty="0" smtClean="0"/>
              <a:t>hat absorb certain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 smtClean="0"/>
              <a:t>wavelengths of light</a:t>
            </a:r>
            <a:endParaRPr lang="en-US" sz="4400" cap="none" dirty="0"/>
          </a:p>
        </p:txBody>
      </p:sp>
    </p:spTree>
    <p:extLst>
      <p:ext uri="{BB962C8B-B14F-4D97-AF65-F5344CB8AC3E}">
        <p14:creationId xmlns:p14="http://schemas.microsoft.com/office/powerpoint/2010/main" val="17311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127450"/>
            <a:ext cx="10364451" cy="1596177"/>
          </a:xfrm>
        </p:spPr>
        <p:txBody>
          <a:bodyPr>
            <a:normAutofit/>
          </a:bodyPr>
          <a:lstStyle/>
          <a:p>
            <a:r>
              <a:rPr lang="en-US" sz="5400" dirty="0" smtClean="0"/>
              <a:t>Pigments of Photosynthesis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399" y="1723627"/>
            <a:ext cx="10363826" cy="3424107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/>
              <a:t>M</a:t>
            </a:r>
            <a:r>
              <a:rPr lang="en-US" sz="4400" cap="none" dirty="0" smtClean="0"/>
              <a:t>ain: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/>
              <a:t>C</a:t>
            </a:r>
            <a:r>
              <a:rPr lang="en-US" sz="4400" cap="none" dirty="0" smtClean="0"/>
              <a:t>hlorophyll </a:t>
            </a:r>
            <a:r>
              <a:rPr lang="en-US" sz="4400" i="1" cap="none" dirty="0" smtClean="0"/>
              <a:t>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 smtClean="0"/>
              <a:t>Accessory Pigments: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 smtClean="0"/>
              <a:t>Chlorophyll </a:t>
            </a:r>
            <a:r>
              <a:rPr lang="en-US" sz="4400" i="1" cap="none" dirty="0" smtClean="0"/>
              <a:t>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 smtClean="0"/>
              <a:t>Carotenoids</a:t>
            </a:r>
            <a:endParaRPr lang="en-US" sz="4400" cap="none" dirty="0"/>
          </a:p>
        </p:txBody>
      </p:sp>
    </p:spTree>
    <p:extLst>
      <p:ext uri="{BB962C8B-B14F-4D97-AF65-F5344CB8AC3E}">
        <p14:creationId xmlns:p14="http://schemas.microsoft.com/office/powerpoint/2010/main" val="76871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2" y="570821"/>
            <a:ext cx="5005917" cy="5289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14" y="202945"/>
            <a:ext cx="1633729" cy="36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0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What happens when chlorophyll absorbs light?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2610" y="1596177"/>
            <a:ext cx="6276735" cy="4957022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/>
              <a:t>W</a:t>
            </a:r>
            <a:r>
              <a:rPr lang="en-US" sz="4400" cap="none" dirty="0" smtClean="0"/>
              <a:t>hen a photon is absorbed, an electron is moved to a higher electron shell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/>
              <a:t>G</a:t>
            </a:r>
            <a:r>
              <a:rPr lang="en-US" sz="4400" cap="none" dirty="0" smtClean="0"/>
              <a:t>round state to Excited state</a:t>
            </a:r>
            <a:endParaRPr lang="en-US" sz="4400" cap="none" dirty="0"/>
          </a:p>
        </p:txBody>
      </p:sp>
    </p:spTree>
    <p:extLst>
      <p:ext uri="{BB962C8B-B14F-4D97-AF65-F5344CB8AC3E}">
        <p14:creationId xmlns:p14="http://schemas.microsoft.com/office/powerpoint/2010/main" val="19509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What happens when chlorophyll absorbs light?</a:t>
            </a:r>
            <a:endParaRPr lang="en-US" sz="5400" dirty="0"/>
          </a:p>
        </p:txBody>
      </p:sp>
      <p:sp>
        <p:nvSpPr>
          <p:cNvPr id="6" name="Oval 5"/>
          <p:cNvSpPr/>
          <p:nvPr/>
        </p:nvSpPr>
        <p:spPr>
          <a:xfrm>
            <a:off x="1790973" y="3822192"/>
            <a:ext cx="2214099" cy="213969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0624" y="2139696"/>
            <a:ext cx="347472" cy="384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90973" y="3648456"/>
            <a:ext cx="384048" cy="3474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89220" y="3456432"/>
            <a:ext cx="2817603" cy="28712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8096" y="2862072"/>
            <a:ext cx="4271500" cy="40599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139 L 0.00156 -0.00116 C 0.00481 -0.00209 0.0082 -0.00232 0.01145 -0.00348 C 0.01263 -0.00371 0.0138 -0.00533 0.01484 -0.00533 C 0.01757 -0.00533 0.02005 -0.00417 0.02265 -0.00348 C 0.02304 -0.00139 0.02382 0.00046 0.02382 0.00277 C 0.02382 0.00972 0.0233 0.01666 0.02265 0.02361 C 0.02213 0.03009 0.02109 0.03032 0.0194 0.03611 C 0.01849 0.03889 0.01783 0.04143 0.01718 0.04444 C 0.01822 0.04583 0.01914 0.04814 0.02044 0.04861 C 0.02239 0.04884 0.02421 0.04722 0.02604 0.04629 C 0.02825 0.04537 0.03085 0.04467 0.03281 0.04213 C 0.03385 0.04097 0.03489 0.03912 0.03606 0.03819 C 0.0375 0.03703 0.03906 0.0368 0.04062 0.03611 C 0.04205 0.0368 0.04375 0.03657 0.04505 0.03819 C 0.04895 0.04305 0.04752 0.05532 0.04622 0.06111 C 0.04544 0.06412 0.04322 0.06527 0.04166 0.06713 C 0.04127 0.06944 0.04088 0.07129 0.04062 0.07338 C 0.0401 0.07685 0.0401 0.08055 0.03945 0.08402 C 0.03893 0.08634 0.03632 0.08819 0.03724 0.09004 C 0.03828 0.09213 0.04023 0.08912 0.04166 0.08819 C 0.04362 0.0868 0.04544 0.08518 0.04739 0.08402 C 0.04843 0.0831 0.0496 0.08287 0.05065 0.08171 C 0.0526 0.08009 0.05442 0.07754 0.05625 0.07569 C 0.06041 0.07615 0.06458 0.07523 0.06849 0.07754 C 0.06966 0.07847 0.06966 0.08171 0.06966 0.08402 C 0.06966 0.08819 0.06953 0.09236 0.06849 0.09652 C 0.06796 0.09907 0.06614 0.10023 0.06523 0.10254 C 0.0582 0.11944 0.0638 0.11134 0.05729 0.11921 C 0.05807 0.12199 0.05807 0.12662 0.05963 0.12754 C 0.06119 0.12847 0.0625 0.1243 0.06406 0.12338 C 0.06549 0.12245 0.06705 0.12199 0.06849 0.12129 C 0.07083 0.12014 0.07304 0.11875 0.07526 0.11713 L 0.07864 0.11504 L 0.08203 0.11296 C 0.08346 0.11365 0.08567 0.11273 0.08645 0.11504 C 0.08815 0.12037 0.0832 0.12754 0.08203 0.12963 C 0.08164 0.13171 0.08138 0.13402 0.08085 0.13588 C 0.07591 0.15254 0.07734 0.14282 0.07421 0.15671 C 0.07369 0.15879 0.07187 0.1625 0.07304 0.16296 C 0.07669 0.16458 0.08046 0.16134 0.08424 0.16088 C 0.08606 0.15879 0.08789 0.15671 0.08984 0.15463 C 0.09101 0.15324 0.09179 0.15069 0.09322 0.15046 C 0.09622 0.14976 0.09908 0.15185 0.10208 0.15254 C 0.10169 0.15671 0.10195 0.16111 0.10091 0.16504 C 0.10039 0.16782 0.09869 0.16898 0.09765 0.17129 C 0.09362 0.18032 0.09674 0.1743 0.09427 0.18356 C 0.09362 0.18611 0.09283 0.18773 0.09205 0.19004 C 0.09362 0.19074 0.09492 0.19189 0.09648 0.19189 C 0.09987 0.19189 0.10247 0.18935 0.10546 0.18773 C 0.10703 0.18703 0.10846 0.18657 0.10989 0.18588 C 0.11145 0.18657 0.11341 0.18564 0.11445 0.18773 C 0.11614 0.19166 0.11744 0.20833 0.11783 0.21273 C 0.11783 0.21412 0.11783 0.21551 0.11783 0.21713 L 0.11783 0.21736 " pathEditMode="relative" rAng="0" ptsTypes="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023 L 0.00391 -0.11737 " pathEditMode="relative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393</TotalTime>
  <Words>172</Words>
  <Application>Microsoft Macintosh PowerPoint</Application>
  <PresentationFormat>Widescreen</PresentationFormat>
  <Paragraphs>56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Tw Cen MT</vt:lpstr>
      <vt:lpstr>Arial</vt:lpstr>
      <vt:lpstr>Droplet</vt:lpstr>
      <vt:lpstr>Photosynthesis: Stage 1-Light dependent Reactions</vt:lpstr>
      <vt:lpstr>Why?</vt:lpstr>
      <vt:lpstr>Sunlight</vt:lpstr>
      <vt:lpstr>PowerPoint Presentation</vt:lpstr>
      <vt:lpstr>Pigments</vt:lpstr>
      <vt:lpstr>Pigments of Photosynthesis</vt:lpstr>
      <vt:lpstr>PowerPoint Presentation</vt:lpstr>
      <vt:lpstr>What happens when chlorophyll absorbs light?</vt:lpstr>
      <vt:lpstr>What happens when chlorophyll absorbs light?</vt:lpstr>
      <vt:lpstr>PHotosystems</vt:lpstr>
      <vt:lpstr>PHotosystems</vt:lpstr>
      <vt:lpstr>PHotosystems</vt:lpstr>
      <vt:lpstr>PHotosystems</vt:lpstr>
      <vt:lpstr>Why?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Photosynthesis: Stage 1-Light dependent REactions</dc:title>
  <dc:creator>Athena Palma</dc:creator>
  <cp:lastModifiedBy>Athena Palma</cp:lastModifiedBy>
  <cp:revision>22</cp:revision>
  <dcterms:created xsi:type="dcterms:W3CDTF">2016-09-22T18:40:42Z</dcterms:created>
  <dcterms:modified xsi:type="dcterms:W3CDTF">2016-09-23T03:32:39Z</dcterms:modified>
</cp:coreProperties>
</file>