
<file path=[Content_Types].xml><?xml version="1.0" encoding="utf-8"?>
<Types xmlns="http://schemas.openxmlformats.org/package/2006/content-types">
  <Default Extension="xml" ContentType="application/xml"/>
  <Default Extension="png" ContentType="image/png"/>
  <Default Extension="jpeg" ContentType="image/jpeg"/>
  <Default Extension="rels" ContentType="application/vnd.openxmlformats-package.relationships+xml"/>
  <Default Extension="gif" ContentType="image/gif"/>
  <Default Extension="wav" ContentType="audio/wav"/>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62" r:id="rId4"/>
    <p:sldId id="258" r:id="rId5"/>
    <p:sldId id="260" r:id="rId6"/>
    <p:sldId id="261" r:id="rId7"/>
    <p:sldId id="264" r:id="rId8"/>
    <p:sldId id="265"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81"/>
    <p:restoredTop sz="94671"/>
  </p:normalViewPr>
  <p:slideViewPr>
    <p:cSldViewPr snapToGrid="0" snapToObjects="1">
      <p:cViewPr>
        <p:scale>
          <a:sx n="70" d="100"/>
          <a:sy n="70" d="100"/>
        </p:scale>
        <p:origin x="-728" y="-15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C377C9-FD76-9F47-BCCC-E72A28F53764}" type="datetimeFigureOut">
              <a:rPr lang="en-US" smtClean="0"/>
              <a:t>8/30/16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72963F-A095-434F-B2AC-432F8F1EE7D1}" type="slidenum">
              <a:rPr lang="en-US" smtClean="0"/>
              <a:t>‹#›</a:t>
            </a:fld>
            <a:endParaRPr lang="en-US"/>
          </a:p>
        </p:txBody>
      </p:sp>
    </p:spTree>
    <p:extLst>
      <p:ext uri="{BB962C8B-B14F-4D97-AF65-F5344CB8AC3E}">
        <p14:creationId xmlns:p14="http://schemas.microsoft.com/office/powerpoint/2010/main" val="651830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9632D6C4-6843-46A8-AFB7-03362C06CA8A}" type="slidenum">
              <a:rPr lang="en-US" altLang="en-US"/>
              <a:pPr/>
              <a:t>5</a:t>
            </a:fld>
            <a:endParaRPr lang="en-US" altLang="en-US"/>
          </a:p>
        </p:txBody>
      </p:sp>
      <p:sp>
        <p:nvSpPr>
          <p:cNvPr id="378882" name="Rectangle 2"/>
          <p:cNvSpPr>
            <a:spLocks noGrp="1" noRot="1" noChangeAspect="1" noChangeArrowheads="1" noTextEdit="1"/>
          </p:cNvSpPr>
          <p:nvPr>
            <p:ph type="sldImg"/>
          </p:nvPr>
        </p:nvSpPr>
        <p:spPr>
          <a:ln/>
        </p:spPr>
      </p:sp>
      <p:sp>
        <p:nvSpPr>
          <p:cNvPr id="378883" name="Rectangle 3"/>
          <p:cNvSpPr>
            <a:spLocks noGrp="1" noChangeArrowheads="1"/>
          </p:cNvSpPr>
          <p:nvPr>
            <p:ph type="body" idx="1"/>
          </p:nvPr>
        </p:nvSpPr>
        <p:spPr>
          <a:xfrm>
            <a:off x="914400" y="4343400"/>
            <a:ext cx="5334000" cy="4114800"/>
          </a:xfrm>
          <a:ln/>
        </p:spPr>
        <p:txBody>
          <a:bodyPr/>
          <a:lstStyle/>
          <a:p>
            <a:pPr marL="914400" indent="-914400">
              <a:tabLst>
                <a:tab pos="1147763" algn="l"/>
                <a:tab pos="1536700" algn="l"/>
              </a:tabLst>
            </a:pPr>
            <a:r>
              <a:rPr lang="en-US" altLang="en-US" dirty="0"/>
              <a:t>Not a happy molecule</a:t>
            </a:r>
          </a:p>
          <a:p>
            <a:pPr marL="914400" indent="-914400">
              <a:tabLst>
                <a:tab pos="1147763" algn="l"/>
                <a:tab pos="1536700" algn="l"/>
              </a:tabLst>
            </a:pPr>
            <a:r>
              <a:rPr lang="en-US" altLang="en-US" b="1" dirty="0"/>
              <a:t>Add 1</a:t>
            </a:r>
            <a:r>
              <a:rPr lang="en-US" altLang="en-US" b="1" baseline="30000" dirty="0"/>
              <a:t>st</a:t>
            </a:r>
            <a:r>
              <a:rPr lang="en-US" altLang="en-US" b="1" dirty="0"/>
              <a:t> Pi</a:t>
            </a:r>
            <a:r>
              <a:rPr lang="en-US" altLang="en-US" dirty="0"/>
              <a:t>	</a:t>
            </a:r>
            <a:r>
              <a:rPr lang="en-US" altLang="en-US" dirty="0">
                <a:sym typeface="Wingdings" charset="2"/>
              </a:rPr>
              <a:t></a:t>
            </a:r>
            <a:r>
              <a:rPr lang="en-US" altLang="en-US" dirty="0"/>
              <a:t>	</a:t>
            </a:r>
            <a:r>
              <a:rPr lang="en-US" altLang="en-US" dirty="0" err="1"/>
              <a:t>Kerplunk</a:t>
            </a:r>
            <a:r>
              <a:rPr lang="en-US" altLang="en-US" dirty="0"/>
              <a:t>!</a:t>
            </a:r>
            <a:br>
              <a:rPr lang="en-US" altLang="en-US" dirty="0"/>
            </a:br>
            <a:r>
              <a:rPr lang="en-US" altLang="en-US" dirty="0"/>
              <a:t>	Big negatively charged functional group</a:t>
            </a:r>
          </a:p>
          <a:p>
            <a:pPr marL="914400" indent="-914400">
              <a:tabLst>
                <a:tab pos="1147763" algn="l"/>
                <a:tab pos="1536700" algn="l"/>
              </a:tabLst>
            </a:pPr>
            <a:r>
              <a:rPr lang="en-US" altLang="en-US" b="1" dirty="0"/>
              <a:t>Add 2</a:t>
            </a:r>
            <a:r>
              <a:rPr lang="en-US" altLang="en-US" b="1" baseline="30000" dirty="0"/>
              <a:t>nd</a:t>
            </a:r>
            <a:r>
              <a:rPr lang="en-US" altLang="en-US" b="1" dirty="0"/>
              <a:t> Pi</a:t>
            </a:r>
            <a:r>
              <a:rPr lang="en-US" altLang="en-US" dirty="0"/>
              <a:t> 	</a:t>
            </a:r>
            <a:r>
              <a:rPr lang="en-US" altLang="en-US" dirty="0">
                <a:sym typeface="Wingdings" charset="2"/>
              </a:rPr>
              <a:t></a:t>
            </a:r>
            <a:r>
              <a:rPr lang="en-US" altLang="en-US" dirty="0"/>
              <a:t>	EASY or DIFFICULT to add?</a:t>
            </a:r>
            <a:br>
              <a:rPr lang="en-US" altLang="en-US" dirty="0"/>
            </a:br>
            <a:r>
              <a:rPr lang="en-US" altLang="en-US" dirty="0"/>
              <a:t>	</a:t>
            </a:r>
            <a:r>
              <a:rPr lang="en-US" altLang="en-US" b="1" dirty="0"/>
              <a:t>DIFFICULT</a:t>
            </a:r>
            <a:r>
              <a:rPr lang="en-US" altLang="en-US" dirty="0">
                <a:sym typeface="Wingdings" charset="2"/>
              </a:rPr>
              <a:t></a:t>
            </a:r>
            <a:r>
              <a:rPr lang="en-US" altLang="en-US" dirty="0"/>
              <a:t> takes energy to add </a:t>
            </a:r>
            <a:r>
              <a:rPr lang="en-US" altLang="en-US" dirty="0">
                <a:sym typeface="Wingdings" charset="2"/>
              </a:rPr>
              <a:t>=</a:t>
            </a:r>
            <a:r>
              <a:rPr lang="en-US" altLang="en-US" dirty="0"/>
              <a:t> same charges repel </a:t>
            </a:r>
            <a:br>
              <a:rPr lang="en-US" altLang="en-US" dirty="0"/>
            </a:br>
            <a:r>
              <a:rPr lang="en-US" altLang="en-US" dirty="0">
                <a:sym typeface="Wingdings" charset="2"/>
              </a:rPr>
              <a:t></a:t>
            </a:r>
            <a:r>
              <a:rPr lang="en-US" altLang="en-US" dirty="0"/>
              <a:t>	Is it STABLE or UNSTABLE?</a:t>
            </a:r>
            <a:br>
              <a:rPr lang="en-US" altLang="en-US" dirty="0"/>
            </a:br>
            <a:r>
              <a:rPr lang="en-US" altLang="en-US" dirty="0"/>
              <a:t>	</a:t>
            </a:r>
            <a:r>
              <a:rPr lang="en-US" altLang="en-US" b="1" dirty="0"/>
              <a:t>UNSTABLE</a:t>
            </a:r>
            <a:r>
              <a:rPr lang="en-US" altLang="en-US" dirty="0"/>
              <a:t> = 2 negatively charged functional groups not </a:t>
            </a:r>
            <a:r>
              <a:rPr lang="en-US" altLang="en-US" dirty="0" smtClean="0"/>
              <a:t>strongly </a:t>
            </a:r>
            <a:r>
              <a:rPr lang="en-US" altLang="en-US" dirty="0"/>
              <a:t>bonded to each other</a:t>
            </a:r>
            <a:br>
              <a:rPr lang="en-US" altLang="en-US" dirty="0"/>
            </a:br>
            <a:r>
              <a:rPr lang="en-US" altLang="en-US" dirty="0"/>
              <a:t>	So if it releases Pi </a:t>
            </a:r>
            <a:r>
              <a:rPr lang="en-US" altLang="en-US" dirty="0">
                <a:sym typeface="Wingdings" charset="2"/>
              </a:rPr>
              <a:t></a:t>
            </a:r>
            <a:r>
              <a:rPr lang="en-US" altLang="en-US" dirty="0"/>
              <a:t> releases ENERGY</a:t>
            </a:r>
          </a:p>
          <a:p>
            <a:pPr marL="914400" indent="-914400">
              <a:tabLst>
                <a:tab pos="1147763" algn="l"/>
                <a:tab pos="1536700" algn="l"/>
              </a:tabLst>
            </a:pPr>
            <a:r>
              <a:rPr lang="en-US" altLang="en-US" b="1" dirty="0"/>
              <a:t>Add 3</a:t>
            </a:r>
            <a:r>
              <a:rPr lang="en-US" altLang="en-US" b="1" baseline="30000" dirty="0"/>
              <a:t>rd</a:t>
            </a:r>
            <a:r>
              <a:rPr lang="en-US" altLang="en-US" b="1" dirty="0"/>
              <a:t> Pi</a:t>
            </a:r>
            <a:r>
              <a:rPr lang="en-US" altLang="en-US" dirty="0"/>
              <a:t>	</a:t>
            </a:r>
            <a:r>
              <a:rPr lang="en-US" altLang="en-US" dirty="0">
                <a:sym typeface="Wingdings" charset="2"/>
              </a:rPr>
              <a:t></a:t>
            </a:r>
            <a:r>
              <a:rPr lang="en-US" altLang="en-US" dirty="0"/>
              <a:t>	MORE or LESS UNSTABLE?</a:t>
            </a:r>
            <a:br>
              <a:rPr lang="en-US" altLang="en-US" dirty="0"/>
            </a:br>
            <a:r>
              <a:rPr lang="en-US" altLang="en-US" dirty="0"/>
              <a:t>	</a:t>
            </a:r>
            <a:r>
              <a:rPr lang="en-US" altLang="en-US" b="1" dirty="0"/>
              <a:t>MORE</a:t>
            </a:r>
            <a:r>
              <a:rPr lang="en-US" altLang="en-US" dirty="0"/>
              <a:t> = like an unstable currency</a:t>
            </a:r>
            <a:br>
              <a:rPr lang="en-US" altLang="en-US" dirty="0"/>
            </a:br>
            <a:r>
              <a:rPr lang="en-US" altLang="en-US" dirty="0"/>
              <a:t>	 • Hot stuff!</a:t>
            </a:r>
            <a:br>
              <a:rPr lang="en-US" altLang="en-US" dirty="0"/>
            </a:br>
            <a:r>
              <a:rPr lang="en-US" altLang="en-US" dirty="0"/>
              <a:t>	 • Doesn’t stick around </a:t>
            </a:r>
            <a:br>
              <a:rPr lang="en-US" altLang="en-US" dirty="0"/>
            </a:br>
            <a:r>
              <a:rPr lang="en-US" altLang="en-US" dirty="0"/>
              <a:t>	 • Can’t store it up</a:t>
            </a:r>
            <a:br>
              <a:rPr lang="en-US" altLang="en-US" dirty="0"/>
            </a:br>
            <a:r>
              <a:rPr lang="en-US" altLang="en-US" dirty="0"/>
              <a:t>	 • Dangerous to store = wants to give its Pi to anything</a:t>
            </a:r>
          </a:p>
        </p:txBody>
      </p:sp>
    </p:spTree>
    <p:extLst>
      <p:ext uri="{BB962C8B-B14F-4D97-AF65-F5344CB8AC3E}">
        <p14:creationId xmlns:p14="http://schemas.microsoft.com/office/powerpoint/2010/main" val="206353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8009F84C-866A-4884-879C-95C51D335A6B}" type="slidenum">
              <a:rPr lang="en-US" altLang="en-US"/>
              <a:pPr/>
              <a:t>6</a:t>
            </a:fld>
            <a:endParaRPr lang="en-US" altLang="en-US"/>
          </a:p>
        </p:txBody>
      </p:sp>
      <p:sp>
        <p:nvSpPr>
          <p:cNvPr id="380930" name="Rectangle 2"/>
          <p:cNvSpPr>
            <a:spLocks noGrp="1" noRot="1" noChangeAspect="1" noChangeArrowheads="1" noTextEdit="1"/>
          </p:cNvSpPr>
          <p:nvPr>
            <p:ph type="sldImg"/>
          </p:nvPr>
        </p:nvSpPr>
        <p:spPr>
          <a:ln/>
        </p:spPr>
      </p:sp>
      <p:sp>
        <p:nvSpPr>
          <p:cNvPr id="380931" name="Rectangle 3"/>
          <p:cNvSpPr>
            <a:spLocks noGrp="1" noChangeArrowheads="1"/>
          </p:cNvSpPr>
          <p:nvPr>
            <p:ph type="body" idx="1"/>
          </p:nvPr>
        </p:nvSpPr>
        <p:spPr>
          <a:ln/>
        </p:spPr>
        <p:txBody>
          <a:bodyPr/>
          <a:lstStyle/>
          <a:p>
            <a:r>
              <a:rPr lang="en-US" altLang="en-US" dirty="0"/>
              <a:t>How does ATP transfer energy?</a:t>
            </a:r>
          </a:p>
          <a:p>
            <a:r>
              <a:rPr lang="en-US" altLang="en-US" dirty="0"/>
              <a:t>By phosphorylating </a:t>
            </a:r>
          </a:p>
          <a:p>
            <a:r>
              <a:rPr lang="en-US" altLang="en-US" dirty="0"/>
              <a:t>Think of the 3rd Pi as the bad boyfriend ATP tries to dump off on someone else = phosphorylating </a:t>
            </a:r>
          </a:p>
          <a:p>
            <a:r>
              <a:rPr lang="en-US" altLang="en-US" dirty="0"/>
              <a:t>How does phosphorylating provide energy?</a:t>
            </a:r>
          </a:p>
          <a:p>
            <a:r>
              <a:rPr lang="en-US" altLang="en-US" dirty="0"/>
              <a:t>Pi is very electronegative. Got lots of OXYGEN!! OXYGEN is very electronegative. Steals e’s from other atoms in the molecule it is bonded to. As e’s fall to electronegative atom, they release energy.</a:t>
            </a:r>
          </a:p>
          <a:p>
            <a:r>
              <a:rPr lang="en-US" altLang="en-US" dirty="0"/>
              <a:t>Makes the other molecule “unhappy” = unstable. Starts looking for a better partner to bond to. Pi is again the bad boyfriend you want to dump.</a:t>
            </a:r>
          </a:p>
          <a:p>
            <a:r>
              <a:rPr lang="en-US" altLang="en-US" dirty="0"/>
              <a:t>You’ve got to find someone else to give him away to. You give him away and then bond with someone new that makes you happier (monomers get together).</a:t>
            </a:r>
          </a:p>
          <a:p>
            <a:r>
              <a:rPr lang="en-US" altLang="en-US" dirty="0"/>
              <a:t>Eventually the bad boyfriend gets dumped and goes off alone into the cytoplasm as a free agent = free Pi.</a:t>
            </a:r>
          </a:p>
        </p:txBody>
      </p:sp>
    </p:spTree>
    <p:extLst>
      <p:ext uri="{BB962C8B-B14F-4D97-AF65-F5344CB8AC3E}">
        <p14:creationId xmlns:p14="http://schemas.microsoft.com/office/powerpoint/2010/main" val="114646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8/30/16</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8/30/16</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8/30/16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8/30/16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8/30/16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8/30/16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8/30/16</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8/30/16</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8/30/16</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audio" Target="../media/audio1.wav"/></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audio" Target="../media/audio2.wav"/></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ATP</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5964150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27437"/>
          </a:xfrm>
        </p:spPr>
        <p:txBody>
          <a:bodyPr/>
          <a:lstStyle/>
          <a:p>
            <a:pPr algn="ctr"/>
            <a:r>
              <a:rPr lang="en-US" dirty="0" smtClean="0"/>
              <a:t>ATP Structure</a:t>
            </a:r>
            <a:endParaRPr lang="en-US" dirty="0"/>
          </a:p>
        </p:txBody>
      </p:sp>
      <p:pic>
        <p:nvPicPr>
          <p:cNvPr id="8" name="Picture 7"/>
          <p:cNvPicPr>
            <a:picLocks noChangeAspect="1"/>
          </p:cNvPicPr>
          <p:nvPr/>
        </p:nvPicPr>
        <p:blipFill>
          <a:blip r:embed="rId2"/>
          <a:stretch>
            <a:fillRect/>
          </a:stretch>
        </p:blipFill>
        <p:spPr>
          <a:xfrm>
            <a:off x="2099731" y="1655233"/>
            <a:ext cx="8794511" cy="3898900"/>
          </a:xfrm>
          <a:prstGeom prst="rect">
            <a:avLst/>
          </a:prstGeom>
        </p:spPr>
      </p:pic>
    </p:spTree>
    <p:extLst>
      <p:ext uri="{BB962C8B-B14F-4D97-AF65-F5344CB8AC3E}">
        <p14:creationId xmlns:p14="http://schemas.microsoft.com/office/powerpoint/2010/main" val="63678357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04548"/>
          </a:xfrm>
        </p:spPr>
        <p:txBody>
          <a:bodyPr/>
          <a:lstStyle/>
          <a:p>
            <a:pPr algn="ctr"/>
            <a:r>
              <a:rPr lang="en-US" dirty="0" err="1" smtClean="0"/>
              <a:t>ADp</a:t>
            </a:r>
            <a:r>
              <a:rPr lang="en-US" dirty="0" smtClean="0"/>
              <a:t> </a:t>
            </a:r>
            <a:r>
              <a:rPr lang="en-US" dirty="0" smtClean="0">
                <a:sym typeface="Wingdings"/>
              </a:rPr>
              <a:t></a:t>
            </a:r>
            <a:r>
              <a:rPr lang="en-US" dirty="0" err="1" smtClean="0">
                <a:sym typeface="Wingdings"/>
              </a:rPr>
              <a:t>Atp</a:t>
            </a:r>
            <a:endParaRPr lang="en-US" dirty="0"/>
          </a:p>
        </p:txBody>
      </p:sp>
      <p:sp>
        <p:nvSpPr>
          <p:cNvPr id="3" name="Content Placeholder 2"/>
          <p:cNvSpPr>
            <a:spLocks noGrp="1"/>
          </p:cNvSpPr>
          <p:nvPr>
            <p:ph idx="1"/>
          </p:nvPr>
        </p:nvSpPr>
        <p:spPr>
          <a:xfrm>
            <a:off x="931333" y="1286934"/>
            <a:ext cx="10922000" cy="1320800"/>
          </a:xfrm>
        </p:spPr>
        <p:txBody>
          <a:bodyPr>
            <a:normAutofit/>
          </a:bodyPr>
          <a:lstStyle/>
          <a:p>
            <a:pPr marL="0" indent="0" algn="ctr">
              <a:buNone/>
            </a:pPr>
            <a:r>
              <a:rPr lang="en-US" altLang="en-US" sz="3600" dirty="0"/>
              <a:t>Both are </a:t>
            </a:r>
            <a:r>
              <a:rPr lang="en-US" altLang="en-US" sz="3600" u="sng" dirty="0">
                <a:solidFill>
                  <a:srgbClr val="FFC000"/>
                </a:solidFill>
              </a:rPr>
              <a:t>energy storing molecules</a:t>
            </a:r>
            <a:r>
              <a:rPr lang="en-US" altLang="en-US" sz="3600" dirty="0">
                <a:solidFill>
                  <a:srgbClr val="FFC000"/>
                </a:solidFill>
              </a:rPr>
              <a:t> </a:t>
            </a:r>
            <a:r>
              <a:rPr lang="en-US" altLang="en-US" sz="3600" dirty="0"/>
              <a:t>with one difference between them– the # of phosphates they have</a:t>
            </a:r>
            <a:endParaRPr lang="en-US" sz="3600" dirty="0"/>
          </a:p>
        </p:txBody>
      </p:sp>
      <p:pic>
        <p:nvPicPr>
          <p:cNvPr id="7" name="Picture 6"/>
          <p:cNvPicPr>
            <a:picLocks noChangeAspect="1"/>
          </p:cNvPicPr>
          <p:nvPr/>
        </p:nvPicPr>
        <p:blipFill>
          <a:blip r:embed="rId2"/>
          <a:stretch>
            <a:fillRect/>
          </a:stretch>
        </p:blipFill>
        <p:spPr>
          <a:xfrm>
            <a:off x="1570566" y="2607734"/>
            <a:ext cx="9453033" cy="4170456"/>
          </a:xfrm>
          <a:prstGeom prst="rect">
            <a:avLst/>
          </a:prstGeom>
        </p:spPr>
      </p:pic>
      <p:sp>
        <p:nvSpPr>
          <p:cNvPr id="8" name="Rectangle 7"/>
          <p:cNvSpPr/>
          <p:nvPr/>
        </p:nvSpPr>
        <p:spPr>
          <a:xfrm>
            <a:off x="1727200" y="4453467"/>
            <a:ext cx="8805333" cy="40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894415" y="4859866"/>
            <a:ext cx="8805333" cy="18457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39785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atp"/>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472267" y="423334"/>
            <a:ext cx="7239000" cy="58356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367867" y="3939116"/>
            <a:ext cx="3352800" cy="11853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048000" y="423334"/>
            <a:ext cx="5164667" cy="914400"/>
          </a:xfrm>
          <a:prstGeom prst="rect">
            <a:avLst/>
          </a:prstGeom>
          <a:noFill/>
        </p:spPr>
        <p:txBody>
          <a:bodyPr wrap="square" rtlCol="0">
            <a:spAutoFit/>
          </a:bodyPr>
          <a:lstStyle/>
          <a:p>
            <a:r>
              <a:rPr lang="en-US" sz="5400" dirty="0" smtClean="0"/>
              <a:t>ATP Hydrolysis</a:t>
            </a:r>
            <a:endParaRPr lang="en-US" sz="5400" dirty="0"/>
          </a:p>
        </p:txBody>
      </p:sp>
      <p:sp>
        <p:nvSpPr>
          <p:cNvPr id="5" name="TextBox 4"/>
          <p:cNvSpPr txBox="1"/>
          <p:nvPr/>
        </p:nvSpPr>
        <p:spPr>
          <a:xfrm>
            <a:off x="3509433" y="1266825"/>
            <a:ext cx="6201834" cy="923330"/>
          </a:xfrm>
          <a:prstGeom prst="rect">
            <a:avLst/>
          </a:prstGeom>
          <a:noFill/>
        </p:spPr>
        <p:txBody>
          <a:bodyPr wrap="square" rtlCol="0">
            <a:spAutoFit/>
          </a:bodyPr>
          <a:lstStyle/>
          <a:p>
            <a:r>
              <a:rPr lang="en-US" sz="5400" dirty="0" smtClean="0"/>
              <a:t>ATP </a:t>
            </a:r>
            <a:r>
              <a:rPr lang="en-US" sz="5400" dirty="0" err="1" smtClean="0"/>
              <a:t>Phosphorolation</a:t>
            </a:r>
            <a:endParaRPr lang="en-US" sz="5400" dirty="0"/>
          </a:p>
        </p:txBody>
      </p:sp>
    </p:spTree>
    <p:extLst>
      <p:ext uri="{BB962C8B-B14F-4D97-AF65-F5344CB8AC3E}">
        <p14:creationId xmlns:p14="http://schemas.microsoft.com/office/powerpoint/2010/main" val="7169153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1159240" y="179578"/>
            <a:ext cx="10178322" cy="888081"/>
          </a:xfrm>
        </p:spPr>
        <p:txBody>
          <a:bodyPr/>
          <a:lstStyle/>
          <a:p>
            <a:pPr algn="ctr"/>
            <a:r>
              <a:rPr lang="en-US" altLang="en-US" dirty="0"/>
              <a:t>How does ATP store energy?</a:t>
            </a:r>
          </a:p>
        </p:txBody>
      </p:sp>
      <p:sp>
        <p:nvSpPr>
          <p:cNvPr id="377938" name="Rectangle 82" descr="Rectangle: Click to edit Master text styles&#10;Second level&#10;Third level&#10;Fourth level&#10;Fifth level"/>
          <p:cNvSpPr>
            <a:spLocks noGrp="1" noChangeArrowheads="1"/>
          </p:cNvSpPr>
          <p:nvPr>
            <p:ph idx="1"/>
          </p:nvPr>
        </p:nvSpPr>
        <p:spPr>
          <a:xfrm>
            <a:off x="3076047" y="3117031"/>
            <a:ext cx="8315325" cy="2770187"/>
          </a:xfrm>
          <a:noFill/>
          <a:ln/>
        </p:spPr>
        <p:txBody>
          <a:bodyPr>
            <a:noAutofit/>
          </a:bodyPr>
          <a:lstStyle/>
          <a:p>
            <a:pPr marL="0" indent="0">
              <a:lnSpc>
                <a:spcPct val="90000"/>
              </a:lnSpc>
              <a:buNone/>
            </a:pPr>
            <a:r>
              <a:rPr lang="en-US" altLang="en-US" sz="2800" dirty="0"/>
              <a:t>Each negative PO</a:t>
            </a:r>
            <a:r>
              <a:rPr lang="en-US" altLang="en-US" sz="2800" baseline="-25000" dirty="0"/>
              <a:t>4</a:t>
            </a:r>
            <a:r>
              <a:rPr lang="en-US" altLang="en-US" sz="2800" dirty="0"/>
              <a:t> more difficult to add</a:t>
            </a:r>
          </a:p>
          <a:p>
            <a:pPr marL="457200" lvl="1" indent="0">
              <a:lnSpc>
                <a:spcPct val="90000"/>
              </a:lnSpc>
              <a:buNone/>
            </a:pPr>
            <a:r>
              <a:rPr lang="en-US" altLang="en-US" sz="2800" dirty="0" smtClean="0"/>
              <a:t>- a </a:t>
            </a:r>
            <a:r>
              <a:rPr lang="en-US" altLang="en-US" sz="2800" dirty="0"/>
              <a:t>lot of stored energy in each </a:t>
            </a:r>
            <a:r>
              <a:rPr lang="en-US" altLang="en-US" sz="2800" dirty="0" smtClean="0"/>
              <a:t>bond</a:t>
            </a:r>
          </a:p>
          <a:p>
            <a:pPr marL="857250" lvl="2" indent="0">
              <a:lnSpc>
                <a:spcPct val="90000"/>
              </a:lnSpc>
              <a:buNone/>
            </a:pPr>
            <a:r>
              <a:rPr lang="en-US" altLang="en-US" sz="2800" dirty="0" smtClean="0"/>
              <a:t>*most energy stored in 3rd P</a:t>
            </a:r>
            <a:r>
              <a:rPr lang="en-US" altLang="en-US" sz="2800" baseline="-25000" dirty="0" smtClean="0"/>
              <a:t>i</a:t>
            </a:r>
          </a:p>
          <a:p>
            <a:pPr marL="857250" lvl="2" indent="0">
              <a:lnSpc>
                <a:spcPct val="90000"/>
              </a:lnSpc>
              <a:buNone/>
            </a:pPr>
            <a:r>
              <a:rPr lang="en-US" altLang="en-US" sz="2800" dirty="0" smtClean="0"/>
              <a:t>*3rd </a:t>
            </a:r>
            <a:r>
              <a:rPr lang="en-US" altLang="en-US" sz="2800" dirty="0"/>
              <a:t>P</a:t>
            </a:r>
            <a:r>
              <a:rPr lang="en-US" altLang="en-US" sz="2800" baseline="-25000" dirty="0"/>
              <a:t>i</a:t>
            </a:r>
            <a:r>
              <a:rPr lang="en-US" altLang="en-US" sz="2800" dirty="0"/>
              <a:t> is hardest group to keep bonded to molecule </a:t>
            </a:r>
            <a:endParaRPr lang="en-US" altLang="en-US" sz="2800" dirty="0" smtClean="0"/>
          </a:p>
          <a:p>
            <a:pPr marL="0" indent="0">
              <a:lnSpc>
                <a:spcPct val="90000"/>
              </a:lnSpc>
              <a:buNone/>
            </a:pPr>
            <a:r>
              <a:rPr lang="en-US" altLang="en-US" sz="2800" dirty="0" smtClean="0"/>
              <a:t>Bonding of negative P</a:t>
            </a:r>
            <a:r>
              <a:rPr lang="en-US" altLang="en-US" sz="2800" baseline="-25000" dirty="0" smtClean="0"/>
              <a:t>i </a:t>
            </a:r>
            <a:r>
              <a:rPr lang="en-US" altLang="en-US" sz="2800" dirty="0" smtClean="0"/>
              <a:t>groups is unstable</a:t>
            </a:r>
          </a:p>
          <a:p>
            <a:pPr marL="457200" lvl="1" indent="0">
              <a:lnSpc>
                <a:spcPct val="90000"/>
              </a:lnSpc>
              <a:buNone/>
            </a:pPr>
            <a:r>
              <a:rPr lang="en-US" altLang="en-US" sz="2800" dirty="0" smtClean="0"/>
              <a:t>- P</a:t>
            </a:r>
            <a:r>
              <a:rPr lang="en-US" altLang="en-US" sz="2800" baseline="-25000" dirty="0" smtClean="0"/>
              <a:t>i </a:t>
            </a:r>
            <a:r>
              <a:rPr lang="en-US" altLang="en-US" sz="2800" dirty="0"/>
              <a:t>groups “pop” off easily &amp; release energy</a:t>
            </a:r>
          </a:p>
          <a:p>
            <a:pPr marL="457200" lvl="1" indent="0">
              <a:lnSpc>
                <a:spcPct val="90000"/>
              </a:lnSpc>
              <a:buNone/>
            </a:pPr>
            <a:r>
              <a:rPr lang="en-US" altLang="en-US" sz="2800" i="1" dirty="0" smtClean="0">
                <a:solidFill>
                  <a:srgbClr val="FF0000"/>
                </a:solidFill>
              </a:rPr>
              <a:t>- Spring </a:t>
            </a:r>
            <a:r>
              <a:rPr lang="en-US" altLang="en-US" sz="2800" i="1" dirty="0">
                <a:solidFill>
                  <a:srgbClr val="FF0000"/>
                </a:solidFill>
              </a:rPr>
              <a:t>Loaded!</a:t>
            </a:r>
          </a:p>
        </p:txBody>
      </p:sp>
      <p:grpSp>
        <p:nvGrpSpPr>
          <p:cNvPr id="377859" name="Group 3"/>
          <p:cNvGrpSpPr>
            <a:grpSpLocks/>
          </p:cNvGrpSpPr>
          <p:nvPr/>
        </p:nvGrpSpPr>
        <p:grpSpPr bwMode="auto">
          <a:xfrm>
            <a:off x="3572935" y="1208071"/>
            <a:ext cx="2133600" cy="1524000"/>
            <a:chOff x="432" y="1152"/>
            <a:chExt cx="1344" cy="960"/>
          </a:xfrm>
        </p:grpSpPr>
        <p:sp>
          <p:nvSpPr>
            <p:cNvPr id="377860" name="Line 4"/>
            <p:cNvSpPr>
              <a:spLocks noChangeShapeType="1"/>
            </p:cNvSpPr>
            <p:nvPr/>
          </p:nvSpPr>
          <p:spPr bwMode="auto">
            <a:xfrm>
              <a:off x="1776" y="1776"/>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77861" name="Group 5"/>
            <p:cNvGrpSpPr>
              <a:grpSpLocks/>
            </p:cNvGrpSpPr>
            <p:nvPr/>
          </p:nvGrpSpPr>
          <p:grpSpPr bwMode="auto">
            <a:xfrm>
              <a:off x="432" y="1152"/>
              <a:ext cx="1344" cy="960"/>
              <a:chOff x="432" y="1152"/>
              <a:chExt cx="1344" cy="960"/>
            </a:xfrm>
          </p:grpSpPr>
          <p:sp>
            <p:nvSpPr>
              <p:cNvPr id="377862" name="Line 6"/>
              <p:cNvSpPr>
                <a:spLocks noChangeShapeType="1"/>
              </p:cNvSpPr>
              <p:nvPr/>
            </p:nvSpPr>
            <p:spPr bwMode="auto">
              <a:xfrm>
                <a:off x="1324" y="163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77863" name="Group 7"/>
              <p:cNvGrpSpPr>
                <a:grpSpLocks/>
              </p:cNvGrpSpPr>
              <p:nvPr/>
            </p:nvGrpSpPr>
            <p:grpSpPr bwMode="auto">
              <a:xfrm>
                <a:off x="432" y="1152"/>
                <a:ext cx="1091" cy="540"/>
                <a:chOff x="432" y="1152"/>
                <a:chExt cx="1091" cy="540"/>
              </a:xfrm>
            </p:grpSpPr>
            <p:sp>
              <p:nvSpPr>
                <p:cNvPr id="377864" name="AutoShape 8"/>
                <p:cNvSpPr>
                  <a:spLocks noChangeArrowheads="1"/>
                </p:cNvSpPr>
                <p:nvPr/>
              </p:nvSpPr>
              <p:spPr bwMode="auto">
                <a:xfrm rot="-1800000">
                  <a:off x="432" y="1152"/>
                  <a:ext cx="624" cy="540"/>
                </a:xfrm>
                <a:prstGeom prst="hexagon">
                  <a:avLst>
                    <a:gd name="adj" fmla="val 28889"/>
                    <a:gd name="vf" fmla="val 115470"/>
                  </a:avLst>
                </a:prstGeom>
                <a:solidFill>
                  <a:srgbClr val="FFCC1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65" name="AutoShape 9"/>
                <p:cNvSpPr>
                  <a:spLocks noChangeArrowheads="1"/>
                </p:cNvSpPr>
                <p:nvPr/>
              </p:nvSpPr>
              <p:spPr bwMode="auto">
                <a:xfrm rot="5400000">
                  <a:off x="1008" y="1165"/>
                  <a:ext cx="528" cy="502"/>
                </a:xfrm>
                <a:prstGeom prst="pentagon">
                  <a:avLst/>
                </a:prstGeom>
                <a:solidFill>
                  <a:srgbClr val="FFCC1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77866" name="AutoShape 10"/>
              <p:cNvSpPr>
                <a:spLocks noChangeArrowheads="1"/>
              </p:cNvSpPr>
              <p:nvPr/>
            </p:nvSpPr>
            <p:spPr bwMode="auto">
              <a:xfrm>
                <a:off x="1296" y="1728"/>
                <a:ext cx="480" cy="384"/>
              </a:xfrm>
              <a:prstGeom prst="pentagon">
                <a:avLst/>
              </a:prstGeom>
              <a:solidFill>
                <a:srgbClr val="0C8F0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377867" name="Group 11"/>
          <p:cNvGrpSpPr>
            <a:grpSpLocks/>
          </p:cNvGrpSpPr>
          <p:nvPr/>
        </p:nvGrpSpPr>
        <p:grpSpPr bwMode="auto">
          <a:xfrm>
            <a:off x="5554134" y="1557322"/>
            <a:ext cx="1225550" cy="1055688"/>
            <a:chOff x="1680" y="1372"/>
            <a:chExt cx="772" cy="665"/>
          </a:xfrm>
        </p:grpSpPr>
        <p:sp>
          <p:nvSpPr>
            <p:cNvPr id="377868" name="Oval 12"/>
            <p:cNvSpPr>
              <a:spLocks noChangeArrowheads="1"/>
            </p:cNvSpPr>
            <p:nvPr/>
          </p:nvSpPr>
          <p:spPr bwMode="auto">
            <a:xfrm>
              <a:off x="1776" y="1392"/>
              <a:ext cx="624" cy="624"/>
            </a:xfrm>
            <a:prstGeom prst="ellipse">
              <a:avLst/>
            </a:prstGeom>
            <a:solidFill>
              <a:srgbClr val="FFFF00"/>
            </a:solidFill>
            <a:ln w="28575">
              <a:solidFill>
                <a:srgbClr val="FFEA1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solidFill>
                    <a:srgbClr val="CC0000"/>
                  </a:solidFill>
                </a:rPr>
                <a:t>P</a:t>
              </a:r>
              <a:endParaRPr lang="en-US" altLang="en-US">
                <a:solidFill>
                  <a:srgbClr val="CC0000"/>
                </a:solidFill>
              </a:endParaRPr>
            </a:p>
          </p:txBody>
        </p:sp>
        <p:sp>
          <p:nvSpPr>
            <p:cNvPr id="377869" name="Text Box 13"/>
            <p:cNvSpPr txBox="1">
              <a:spLocks noChangeArrowheads="1"/>
            </p:cNvSpPr>
            <p:nvPr/>
          </p:nvSpPr>
          <p:spPr bwMode="auto">
            <a:xfrm>
              <a:off x="1968" y="1372"/>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endParaRPr lang="en-US" altLang="en-US" b="1">
                <a:solidFill>
                  <a:srgbClr val="CC0000"/>
                </a:solidFill>
              </a:endParaRPr>
            </a:p>
          </p:txBody>
        </p:sp>
        <p:sp>
          <p:nvSpPr>
            <p:cNvPr id="377870" name="Rectangle 14"/>
            <p:cNvSpPr>
              <a:spLocks noChangeArrowheads="1"/>
            </p:cNvSpPr>
            <p:nvPr/>
          </p:nvSpPr>
          <p:spPr bwMode="auto">
            <a:xfrm>
              <a:off x="2160"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p>
          </p:txBody>
        </p:sp>
        <p:sp>
          <p:nvSpPr>
            <p:cNvPr id="377871" name="Rectangle 15"/>
            <p:cNvSpPr>
              <a:spLocks noChangeArrowheads="1"/>
            </p:cNvSpPr>
            <p:nvPr/>
          </p:nvSpPr>
          <p:spPr bwMode="auto">
            <a:xfrm>
              <a:off x="1956" y="1804"/>
              <a:ext cx="244"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endParaRPr lang="en-US" altLang="en-US" b="1" baseline="30000">
                <a:solidFill>
                  <a:srgbClr val="CC0000"/>
                </a:solidFill>
              </a:endParaRPr>
            </a:p>
          </p:txBody>
        </p:sp>
        <p:sp>
          <p:nvSpPr>
            <p:cNvPr id="377872" name="Rectangle 16"/>
            <p:cNvSpPr>
              <a:spLocks noChangeArrowheads="1"/>
            </p:cNvSpPr>
            <p:nvPr/>
          </p:nvSpPr>
          <p:spPr bwMode="auto">
            <a:xfrm>
              <a:off x="1680"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baseline="30000">
                  <a:solidFill>
                    <a:srgbClr val="CC0000"/>
                  </a:solidFill>
                </a:rPr>
                <a:t>–</a:t>
              </a:r>
              <a:r>
                <a:rPr lang="en-US" altLang="en-US" b="1">
                  <a:solidFill>
                    <a:srgbClr val="CC0000"/>
                  </a:solidFill>
                </a:rPr>
                <a:t>O</a:t>
              </a:r>
            </a:p>
          </p:txBody>
        </p:sp>
      </p:grpSp>
      <p:grpSp>
        <p:nvGrpSpPr>
          <p:cNvPr id="377873" name="Group 17"/>
          <p:cNvGrpSpPr>
            <a:grpSpLocks/>
          </p:cNvGrpSpPr>
          <p:nvPr/>
        </p:nvGrpSpPr>
        <p:grpSpPr bwMode="auto">
          <a:xfrm>
            <a:off x="7306733" y="1557322"/>
            <a:ext cx="1225550" cy="1055688"/>
            <a:chOff x="2748" y="1372"/>
            <a:chExt cx="772" cy="665"/>
          </a:xfrm>
        </p:grpSpPr>
        <p:sp>
          <p:nvSpPr>
            <p:cNvPr id="377874" name="Oval 18"/>
            <p:cNvSpPr>
              <a:spLocks noChangeArrowheads="1"/>
            </p:cNvSpPr>
            <p:nvPr/>
          </p:nvSpPr>
          <p:spPr bwMode="auto">
            <a:xfrm>
              <a:off x="2844" y="1392"/>
              <a:ext cx="624" cy="624"/>
            </a:xfrm>
            <a:prstGeom prst="ellipse">
              <a:avLst/>
            </a:prstGeom>
            <a:solidFill>
              <a:srgbClr val="FFCC66"/>
            </a:solidFill>
            <a:ln w="28575">
              <a:solidFill>
                <a:srgbClr val="FFEA1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solidFill>
                    <a:srgbClr val="CC0000"/>
                  </a:solidFill>
                </a:rPr>
                <a:t>P</a:t>
              </a:r>
              <a:endParaRPr lang="en-US" altLang="en-US">
                <a:solidFill>
                  <a:srgbClr val="CC0000"/>
                </a:solidFill>
              </a:endParaRPr>
            </a:p>
          </p:txBody>
        </p:sp>
        <p:sp>
          <p:nvSpPr>
            <p:cNvPr id="377875" name="Text Box 19"/>
            <p:cNvSpPr txBox="1">
              <a:spLocks noChangeArrowheads="1"/>
            </p:cNvSpPr>
            <p:nvPr/>
          </p:nvSpPr>
          <p:spPr bwMode="auto">
            <a:xfrm>
              <a:off x="3036" y="1372"/>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endParaRPr lang="en-US" altLang="en-US" b="1">
                <a:solidFill>
                  <a:srgbClr val="CC0000"/>
                </a:solidFill>
              </a:endParaRPr>
            </a:p>
          </p:txBody>
        </p:sp>
        <p:sp>
          <p:nvSpPr>
            <p:cNvPr id="377876" name="Rectangle 20"/>
            <p:cNvSpPr>
              <a:spLocks noChangeArrowheads="1"/>
            </p:cNvSpPr>
            <p:nvPr/>
          </p:nvSpPr>
          <p:spPr bwMode="auto">
            <a:xfrm>
              <a:off x="3228"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p>
          </p:txBody>
        </p:sp>
        <p:sp>
          <p:nvSpPr>
            <p:cNvPr id="377877" name="Rectangle 21"/>
            <p:cNvSpPr>
              <a:spLocks noChangeArrowheads="1"/>
            </p:cNvSpPr>
            <p:nvPr/>
          </p:nvSpPr>
          <p:spPr bwMode="auto">
            <a:xfrm>
              <a:off x="3024" y="1804"/>
              <a:ext cx="244"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endParaRPr lang="en-US" altLang="en-US" b="1" baseline="30000">
                <a:solidFill>
                  <a:srgbClr val="CC0000"/>
                </a:solidFill>
              </a:endParaRPr>
            </a:p>
          </p:txBody>
        </p:sp>
        <p:sp>
          <p:nvSpPr>
            <p:cNvPr id="377878" name="Rectangle 22"/>
            <p:cNvSpPr>
              <a:spLocks noChangeArrowheads="1"/>
            </p:cNvSpPr>
            <p:nvPr/>
          </p:nvSpPr>
          <p:spPr bwMode="auto">
            <a:xfrm>
              <a:off x="2748"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baseline="30000">
                  <a:solidFill>
                    <a:srgbClr val="CC0000"/>
                  </a:solidFill>
                </a:rPr>
                <a:t>–</a:t>
              </a:r>
              <a:r>
                <a:rPr lang="en-US" altLang="en-US" b="1">
                  <a:solidFill>
                    <a:srgbClr val="CC0000"/>
                  </a:solidFill>
                </a:rPr>
                <a:t>O</a:t>
              </a:r>
            </a:p>
          </p:txBody>
        </p:sp>
      </p:grpSp>
      <p:grpSp>
        <p:nvGrpSpPr>
          <p:cNvPr id="377879" name="Group 23"/>
          <p:cNvGrpSpPr>
            <a:grpSpLocks/>
          </p:cNvGrpSpPr>
          <p:nvPr/>
        </p:nvGrpSpPr>
        <p:grpSpPr bwMode="auto">
          <a:xfrm>
            <a:off x="7992533" y="1557322"/>
            <a:ext cx="1225550" cy="1055688"/>
            <a:chOff x="3792" y="1372"/>
            <a:chExt cx="772" cy="665"/>
          </a:xfrm>
        </p:grpSpPr>
        <p:sp>
          <p:nvSpPr>
            <p:cNvPr id="377880" name="Oval 24"/>
            <p:cNvSpPr>
              <a:spLocks noChangeArrowheads="1"/>
            </p:cNvSpPr>
            <p:nvPr/>
          </p:nvSpPr>
          <p:spPr bwMode="auto">
            <a:xfrm>
              <a:off x="3888" y="1392"/>
              <a:ext cx="624" cy="624"/>
            </a:xfrm>
            <a:prstGeom prst="ellipse">
              <a:avLst/>
            </a:prstGeom>
            <a:solidFill>
              <a:srgbClr val="FF8000"/>
            </a:solidFill>
            <a:ln w="28575">
              <a:solidFill>
                <a:srgbClr val="FFEA1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solidFill>
                    <a:srgbClr val="CC0000"/>
                  </a:solidFill>
                </a:rPr>
                <a:t>P</a:t>
              </a:r>
              <a:endParaRPr lang="en-US" altLang="en-US">
                <a:solidFill>
                  <a:srgbClr val="CC0000"/>
                </a:solidFill>
              </a:endParaRPr>
            </a:p>
          </p:txBody>
        </p:sp>
        <p:sp>
          <p:nvSpPr>
            <p:cNvPr id="377881" name="Text Box 25"/>
            <p:cNvSpPr txBox="1">
              <a:spLocks noChangeArrowheads="1"/>
            </p:cNvSpPr>
            <p:nvPr/>
          </p:nvSpPr>
          <p:spPr bwMode="auto">
            <a:xfrm>
              <a:off x="4080" y="1372"/>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endParaRPr lang="en-US" altLang="en-US" b="1">
                <a:solidFill>
                  <a:srgbClr val="CC0000"/>
                </a:solidFill>
              </a:endParaRPr>
            </a:p>
          </p:txBody>
        </p:sp>
        <p:sp>
          <p:nvSpPr>
            <p:cNvPr id="377882" name="Rectangle 26"/>
            <p:cNvSpPr>
              <a:spLocks noChangeArrowheads="1"/>
            </p:cNvSpPr>
            <p:nvPr/>
          </p:nvSpPr>
          <p:spPr bwMode="auto">
            <a:xfrm>
              <a:off x="4272"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p>
          </p:txBody>
        </p:sp>
        <p:sp>
          <p:nvSpPr>
            <p:cNvPr id="377883" name="Rectangle 27"/>
            <p:cNvSpPr>
              <a:spLocks noChangeArrowheads="1"/>
            </p:cNvSpPr>
            <p:nvPr/>
          </p:nvSpPr>
          <p:spPr bwMode="auto">
            <a:xfrm>
              <a:off x="4068" y="1804"/>
              <a:ext cx="244"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endParaRPr lang="en-US" altLang="en-US" b="1" baseline="30000">
                <a:solidFill>
                  <a:srgbClr val="CC0000"/>
                </a:solidFill>
              </a:endParaRPr>
            </a:p>
          </p:txBody>
        </p:sp>
        <p:sp>
          <p:nvSpPr>
            <p:cNvPr id="377884" name="Rectangle 28"/>
            <p:cNvSpPr>
              <a:spLocks noChangeArrowheads="1"/>
            </p:cNvSpPr>
            <p:nvPr/>
          </p:nvSpPr>
          <p:spPr bwMode="auto">
            <a:xfrm>
              <a:off x="3792"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baseline="30000">
                  <a:solidFill>
                    <a:srgbClr val="CC0000"/>
                  </a:solidFill>
                </a:rPr>
                <a:t>–</a:t>
              </a:r>
              <a:r>
                <a:rPr lang="en-US" altLang="en-US" b="1">
                  <a:solidFill>
                    <a:srgbClr val="CC0000"/>
                  </a:solidFill>
                </a:rPr>
                <a:t>O</a:t>
              </a:r>
            </a:p>
          </p:txBody>
        </p:sp>
      </p:grpSp>
      <p:grpSp>
        <p:nvGrpSpPr>
          <p:cNvPr id="377885" name="Group 29"/>
          <p:cNvGrpSpPr>
            <a:grpSpLocks/>
          </p:cNvGrpSpPr>
          <p:nvPr/>
        </p:nvGrpSpPr>
        <p:grpSpPr bwMode="auto">
          <a:xfrm>
            <a:off x="3572935" y="1208071"/>
            <a:ext cx="4192588" cy="1752600"/>
            <a:chOff x="432" y="1152"/>
            <a:chExt cx="2641" cy="1104"/>
          </a:xfrm>
        </p:grpSpPr>
        <p:sp>
          <p:nvSpPr>
            <p:cNvPr id="377886" name="AutoShape 30"/>
            <p:cNvSpPr>
              <a:spLocks noChangeArrowheads="1"/>
            </p:cNvSpPr>
            <p:nvPr/>
          </p:nvSpPr>
          <p:spPr bwMode="auto">
            <a:xfrm>
              <a:off x="1969" y="1152"/>
              <a:ext cx="1104" cy="1104"/>
            </a:xfrm>
            <a:prstGeom prst="sun">
              <a:avLst>
                <a:gd name="adj" fmla="val 25000"/>
              </a:avLst>
            </a:prstGeom>
            <a:solidFill>
              <a:srgbClr val="FFF798"/>
            </a:solidFill>
            <a:ln w="9525">
              <a:solidFill>
                <a:srgbClr val="FFF79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77887" name="Group 31"/>
            <p:cNvGrpSpPr>
              <a:grpSpLocks/>
            </p:cNvGrpSpPr>
            <p:nvPr/>
          </p:nvGrpSpPr>
          <p:grpSpPr bwMode="auto">
            <a:xfrm>
              <a:off x="432" y="1152"/>
              <a:ext cx="2452" cy="960"/>
              <a:chOff x="432" y="1152"/>
              <a:chExt cx="2452" cy="960"/>
            </a:xfrm>
          </p:grpSpPr>
          <p:grpSp>
            <p:nvGrpSpPr>
              <p:cNvPr id="377888" name="Group 32"/>
              <p:cNvGrpSpPr>
                <a:grpSpLocks/>
              </p:cNvGrpSpPr>
              <p:nvPr/>
            </p:nvGrpSpPr>
            <p:grpSpPr bwMode="auto">
              <a:xfrm>
                <a:off x="432" y="1152"/>
                <a:ext cx="1344" cy="960"/>
                <a:chOff x="432" y="1152"/>
                <a:chExt cx="1344" cy="960"/>
              </a:xfrm>
            </p:grpSpPr>
            <p:sp>
              <p:nvSpPr>
                <p:cNvPr id="377889" name="Line 33"/>
                <p:cNvSpPr>
                  <a:spLocks noChangeShapeType="1"/>
                </p:cNvSpPr>
                <p:nvPr/>
              </p:nvSpPr>
              <p:spPr bwMode="auto">
                <a:xfrm>
                  <a:off x="1776" y="1776"/>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77890" name="Group 34"/>
                <p:cNvGrpSpPr>
                  <a:grpSpLocks/>
                </p:cNvGrpSpPr>
                <p:nvPr/>
              </p:nvGrpSpPr>
              <p:grpSpPr bwMode="auto">
                <a:xfrm>
                  <a:off x="432" y="1152"/>
                  <a:ext cx="1344" cy="960"/>
                  <a:chOff x="432" y="1152"/>
                  <a:chExt cx="1344" cy="960"/>
                </a:xfrm>
              </p:grpSpPr>
              <p:sp>
                <p:nvSpPr>
                  <p:cNvPr id="377891" name="Line 35"/>
                  <p:cNvSpPr>
                    <a:spLocks noChangeShapeType="1"/>
                  </p:cNvSpPr>
                  <p:nvPr/>
                </p:nvSpPr>
                <p:spPr bwMode="auto">
                  <a:xfrm>
                    <a:off x="1324" y="163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77892" name="Group 36"/>
                  <p:cNvGrpSpPr>
                    <a:grpSpLocks/>
                  </p:cNvGrpSpPr>
                  <p:nvPr/>
                </p:nvGrpSpPr>
                <p:grpSpPr bwMode="auto">
                  <a:xfrm>
                    <a:off x="432" y="1152"/>
                    <a:ext cx="1091" cy="540"/>
                    <a:chOff x="432" y="1152"/>
                    <a:chExt cx="1091" cy="540"/>
                  </a:xfrm>
                </p:grpSpPr>
                <p:sp>
                  <p:nvSpPr>
                    <p:cNvPr id="377893" name="AutoShape 37"/>
                    <p:cNvSpPr>
                      <a:spLocks noChangeArrowheads="1"/>
                    </p:cNvSpPr>
                    <p:nvPr/>
                  </p:nvSpPr>
                  <p:spPr bwMode="auto">
                    <a:xfrm rot="-1800000">
                      <a:off x="432" y="1152"/>
                      <a:ext cx="624" cy="540"/>
                    </a:xfrm>
                    <a:prstGeom prst="hexagon">
                      <a:avLst>
                        <a:gd name="adj" fmla="val 28889"/>
                        <a:gd name="vf" fmla="val 115470"/>
                      </a:avLst>
                    </a:prstGeom>
                    <a:solidFill>
                      <a:srgbClr val="FFCC1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94" name="AutoShape 38"/>
                    <p:cNvSpPr>
                      <a:spLocks noChangeArrowheads="1"/>
                    </p:cNvSpPr>
                    <p:nvPr/>
                  </p:nvSpPr>
                  <p:spPr bwMode="auto">
                    <a:xfrm rot="5400000">
                      <a:off x="1008" y="1165"/>
                      <a:ext cx="528" cy="502"/>
                    </a:xfrm>
                    <a:prstGeom prst="pentagon">
                      <a:avLst/>
                    </a:prstGeom>
                    <a:solidFill>
                      <a:srgbClr val="FFCC1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77895" name="AutoShape 39"/>
                  <p:cNvSpPr>
                    <a:spLocks noChangeArrowheads="1"/>
                  </p:cNvSpPr>
                  <p:nvPr/>
                </p:nvSpPr>
                <p:spPr bwMode="auto">
                  <a:xfrm>
                    <a:off x="1296" y="1728"/>
                    <a:ext cx="480" cy="384"/>
                  </a:xfrm>
                  <a:prstGeom prst="pentagon">
                    <a:avLst/>
                  </a:prstGeom>
                  <a:solidFill>
                    <a:srgbClr val="0C8F0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377896" name="Group 40"/>
              <p:cNvGrpSpPr>
                <a:grpSpLocks/>
              </p:cNvGrpSpPr>
              <p:nvPr/>
            </p:nvGrpSpPr>
            <p:grpSpPr bwMode="auto">
              <a:xfrm>
                <a:off x="1680" y="1372"/>
                <a:ext cx="772" cy="665"/>
                <a:chOff x="1680" y="1372"/>
                <a:chExt cx="772" cy="665"/>
              </a:xfrm>
            </p:grpSpPr>
            <p:sp>
              <p:nvSpPr>
                <p:cNvPr id="377897" name="Oval 41"/>
                <p:cNvSpPr>
                  <a:spLocks noChangeArrowheads="1"/>
                </p:cNvSpPr>
                <p:nvPr/>
              </p:nvSpPr>
              <p:spPr bwMode="auto">
                <a:xfrm>
                  <a:off x="1776" y="1392"/>
                  <a:ext cx="624" cy="624"/>
                </a:xfrm>
                <a:prstGeom prst="ellipse">
                  <a:avLst/>
                </a:prstGeom>
                <a:solidFill>
                  <a:srgbClr val="FFFF00"/>
                </a:solidFill>
                <a:ln w="28575">
                  <a:solidFill>
                    <a:srgbClr val="FFEA1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solidFill>
                        <a:srgbClr val="CC0000"/>
                      </a:solidFill>
                    </a:rPr>
                    <a:t>P</a:t>
                  </a:r>
                  <a:endParaRPr lang="en-US" altLang="en-US">
                    <a:solidFill>
                      <a:srgbClr val="CC0000"/>
                    </a:solidFill>
                  </a:endParaRPr>
                </a:p>
              </p:txBody>
            </p:sp>
            <p:sp>
              <p:nvSpPr>
                <p:cNvPr id="377898" name="Text Box 42"/>
                <p:cNvSpPr txBox="1">
                  <a:spLocks noChangeArrowheads="1"/>
                </p:cNvSpPr>
                <p:nvPr/>
              </p:nvSpPr>
              <p:spPr bwMode="auto">
                <a:xfrm>
                  <a:off x="1968" y="1372"/>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endParaRPr lang="en-US" altLang="en-US" b="1">
                    <a:solidFill>
                      <a:srgbClr val="CC0000"/>
                    </a:solidFill>
                  </a:endParaRPr>
                </a:p>
              </p:txBody>
            </p:sp>
            <p:sp>
              <p:nvSpPr>
                <p:cNvPr id="377899" name="Rectangle 43"/>
                <p:cNvSpPr>
                  <a:spLocks noChangeArrowheads="1"/>
                </p:cNvSpPr>
                <p:nvPr/>
              </p:nvSpPr>
              <p:spPr bwMode="auto">
                <a:xfrm>
                  <a:off x="2160"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p>
              </p:txBody>
            </p:sp>
            <p:sp>
              <p:nvSpPr>
                <p:cNvPr id="377900" name="Rectangle 44"/>
                <p:cNvSpPr>
                  <a:spLocks noChangeArrowheads="1"/>
                </p:cNvSpPr>
                <p:nvPr/>
              </p:nvSpPr>
              <p:spPr bwMode="auto">
                <a:xfrm>
                  <a:off x="1956" y="1804"/>
                  <a:ext cx="244"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endParaRPr lang="en-US" altLang="en-US" b="1" baseline="30000">
                    <a:solidFill>
                      <a:srgbClr val="CC0000"/>
                    </a:solidFill>
                  </a:endParaRPr>
                </a:p>
              </p:txBody>
            </p:sp>
            <p:sp>
              <p:nvSpPr>
                <p:cNvPr id="377901" name="Rectangle 45"/>
                <p:cNvSpPr>
                  <a:spLocks noChangeArrowheads="1"/>
                </p:cNvSpPr>
                <p:nvPr/>
              </p:nvSpPr>
              <p:spPr bwMode="auto">
                <a:xfrm>
                  <a:off x="1680"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baseline="30000">
                      <a:solidFill>
                        <a:srgbClr val="CC0000"/>
                      </a:solidFill>
                    </a:rPr>
                    <a:t>–</a:t>
                  </a:r>
                  <a:r>
                    <a:rPr lang="en-US" altLang="en-US" b="1">
                      <a:solidFill>
                        <a:srgbClr val="CC0000"/>
                      </a:solidFill>
                    </a:rPr>
                    <a:t>O</a:t>
                  </a:r>
                </a:p>
              </p:txBody>
            </p:sp>
          </p:grpSp>
          <p:grpSp>
            <p:nvGrpSpPr>
              <p:cNvPr id="377902" name="Group 46"/>
              <p:cNvGrpSpPr>
                <a:grpSpLocks/>
              </p:cNvGrpSpPr>
              <p:nvPr/>
            </p:nvGrpSpPr>
            <p:grpSpPr bwMode="auto">
              <a:xfrm>
                <a:off x="2112" y="1372"/>
                <a:ext cx="772" cy="665"/>
                <a:chOff x="2748" y="1372"/>
                <a:chExt cx="772" cy="665"/>
              </a:xfrm>
            </p:grpSpPr>
            <p:sp>
              <p:nvSpPr>
                <p:cNvPr id="377903" name="Oval 47"/>
                <p:cNvSpPr>
                  <a:spLocks noChangeArrowheads="1"/>
                </p:cNvSpPr>
                <p:nvPr/>
              </p:nvSpPr>
              <p:spPr bwMode="auto">
                <a:xfrm>
                  <a:off x="2844" y="1392"/>
                  <a:ext cx="624" cy="624"/>
                </a:xfrm>
                <a:prstGeom prst="ellipse">
                  <a:avLst/>
                </a:prstGeom>
                <a:solidFill>
                  <a:srgbClr val="FFCC66"/>
                </a:solidFill>
                <a:ln w="28575">
                  <a:solidFill>
                    <a:srgbClr val="FFEA1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solidFill>
                        <a:srgbClr val="CC0000"/>
                      </a:solidFill>
                    </a:rPr>
                    <a:t>P</a:t>
                  </a:r>
                  <a:endParaRPr lang="en-US" altLang="en-US">
                    <a:solidFill>
                      <a:srgbClr val="CC0000"/>
                    </a:solidFill>
                  </a:endParaRPr>
                </a:p>
              </p:txBody>
            </p:sp>
            <p:sp>
              <p:nvSpPr>
                <p:cNvPr id="377904" name="Text Box 48"/>
                <p:cNvSpPr txBox="1">
                  <a:spLocks noChangeArrowheads="1"/>
                </p:cNvSpPr>
                <p:nvPr/>
              </p:nvSpPr>
              <p:spPr bwMode="auto">
                <a:xfrm>
                  <a:off x="3036" y="1372"/>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endParaRPr lang="en-US" altLang="en-US" b="1">
                    <a:solidFill>
                      <a:srgbClr val="CC0000"/>
                    </a:solidFill>
                  </a:endParaRPr>
                </a:p>
              </p:txBody>
            </p:sp>
            <p:sp>
              <p:nvSpPr>
                <p:cNvPr id="377905" name="Rectangle 49"/>
                <p:cNvSpPr>
                  <a:spLocks noChangeArrowheads="1"/>
                </p:cNvSpPr>
                <p:nvPr/>
              </p:nvSpPr>
              <p:spPr bwMode="auto">
                <a:xfrm>
                  <a:off x="3228"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p>
              </p:txBody>
            </p:sp>
            <p:sp>
              <p:nvSpPr>
                <p:cNvPr id="377906" name="Rectangle 50"/>
                <p:cNvSpPr>
                  <a:spLocks noChangeArrowheads="1"/>
                </p:cNvSpPr>
                <p:nvPr/>
              </p:nvSpPr>
              <p:spPr bwMode="auto">
                <a:xfrm>
                  <a:off x="3024" y="1804"/>
                  <a:ext cx="244"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endParaRPr lang="en-US" altLang="en-US" b="1" baseline="30000">
                    <a:solidFill>
                      <a:srgbClr val="CC0000"/>
                    </a:solidFill>
                  </a:endParaRPr>
                </a:p>
              </p:txBody>
            </p:sp>
            <p:sp>
              <p:nvSpPr>
                <p:cNvPr id="377907" name="Rectangle 51"/>
                <p:cNvSpPr>
                  <a:spLocks noChangeArrowheads="1"/>
                </p:cNvSpPr>
                <p:nvPr/>
              </p:nvSpPr>
              <p:spPr bwMode="auto">
                <a:xfrm>
                  <a:off x="2748"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baseline="30000">
                      <a:solidFill>
                        <a:srgbClr val="CC0000"/>
                      </a:solidFill>
                    </a:rPr>
                    <a:t>–</a:t>
                  </a:r>
                  <a:r>
                    <a:rPr lang="en-US" altLang="en-US" b="1">
                      <a:solidFill>
                        <a:srgbClr val="CC0000"/>
                      </a:solidFill>
                    </a:rPr>
                    <a:t>O</a:t>
                  </a:r>
                </a:p>
              </p:txBody>
            </p:sp>
          </p:grpSp>
        </p:grpSp>
      </p:grpSp>
      <p:grpSp>
        <p:nvGrpSpPr>
          <p:cNvPr id="377908" name="Group 52"/>
          <p:cNvGrpSpPr>
            <a:grpSpLocks/>
          </p:cNvGrpSpPr>
          <p:nvPr/>
        </p:nvGrpSpPr>
        <p:grpSpPr bwMode="auto">
          <a:xfrm>
            <a:off x="3572935" y="1208071"/>
            <a:ext cx="4876800" cy="1752600"/>
            <a:chOff x="432" y="1152"/>
            <a:chExt cx="3072" cy="1104"/>
          </a:xfrm>
        </p:grpSpPr>
        <p:sp>
          <p:nvSpPr>
            <p:cNvPr id="377909" name="AutoShape 53"/>
            <p:cNvSpPr>
              <a:spLocks noChangeArrowheads="1"/>
            </p:cNvSpPr>
            <p:nvPr/>
          </p:nvSpPr>
          <p:spPr bwMode="auto">
            <a:xfrm>
              <a:off x="1969" y="1152"/>
              <a:ext cx="1104" cy="1104"/>
            </a:xfrm>
            <a:prstGeom prst="sun">
              <a:avLst>
                <a:gd name="adj" fmla="val 25000"/>
              </a:avLst>
            </a:prstGeom>
            <a:solidFill>
              <a:srgbClr val="FFF798"/>
            </a:solidFill>
            <a:ln w="9525">
              <a:solidFill>
                <a:srgbClr val="FFF79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910" name="AutoShape 54"/>
            <p:cNvSpPr>
              <a:spLocks noChangeArrowheads="1"/>
            </p:cNvSpPr>
            <p:nvPr/>
          </p:nvSpPr>
          <p:spPr bwMode="auto">
            <a:xfrm>
              <a:off x="2400" y="1152"/>
              <a:ext cx="1104" cy="1104"/>
            </a:xfrm>
            <a:prstGeom prst="sun">
              <a:avLst>
                <a:gd name="adj" fmla="val 25000"/>
              </a:avLst>
            </a:prstGeom>
            <a:solidFill>
              <a:srgbClr val="FFF798"/>
            </a:solidFill>
            <a:ln w="9525">
              <a:solidFill>
                <a:srgbClr val="FFF79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77911" name="Group 55"/>
            <p:cNvGrpSpPr>
              <a:grpSpLocks/>
            </p:cNvGrpSpPr>
            <p:nvPr/>
          </p:nvGrpSpPr>
          <p:grpSpPr bwMode="auto">
            <a:xfrm>
              <a:off x="432" y="1152"/>
              <a:ext cx="2884" cy="960"/>
              <a:chOff x="432" y="1152"/>
              <a:chExt cx="2884" cy="960"/>
            </a:xfrm>
          </p:grpSpPr>
          <p:grpSp>
            <p:nvGrpSpPr>
              <p:cNvPr id="377912" name="Group 56"/>
              <p:cNvGrpSpPr>
                <a:grpSpLocks/>
              </p:cNvGrpSpPr>
              <p:nvPr/>
            </p:nvGrpSpPr>
            <p:grpSpPr bwMode="auto">
              <a:xfrm>
                <a:off x="432" y="1152"/>
                <a:ext cx="1344" cy="960"/>
                <a:chOff x="432" y="1152"/>
                <a:chExt cx="1344" cy="960"/>
              </a:xfrm>
            </p:grpSpPr>
            <p:sp>
              <p:nvSpPr>
                <p:cNvPr id="377913" name="Line 57"/>
                <p:cNvSpPr>
                  <a:spLocks noChangeShapeType="1"/>
                </p:cNvSpPr>
                <p:nvPr/>
              </p:nvSpPr>
              <p:spPr bwMode="auto">
                <a:xfrm>
                  <a:off x="1776" y="1776"/>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77914" name="Group 58"/>
                <p:cNvGrpSpPr>
                  <a:grpSpLocks/>
                </p:cNvGrpSpPr>
                <p:nvPr/>
              </p:nvGrpSpPr>
              <p:grpSpPr bwMode="auto">
                <a:xfrm>
                  <a:off x="432" y="1152"/>
                  <a:ext cx="1344" cy="960"/>
                  <a:chOff x="432" y="1152"/>
                  <a:chExt cx="1344" cy="960"/>
                </a:xfrm>
              </p:grpSpPr>
              <p:sp>
                <p:nvSpPr>
                  <p:cNvPr id="377915" name="Line 59"/>
                  <p:cNvSpPr>
                    <a:spLocks noChangeShapeType="1"/>
                  </p:cNvSpPr>
                  <p:nvPr/>
                </p:nvSpPr>
                <p:spPr bwMode="auto">
                  <a:xfrm>
                    <a:off x="1324" y="163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77916" name="Group 60"/>
                  <p:cNvGrpSpPr>
                    <a:grpSpLocks/>
                  </p:cNvGrpSpPr>
                  <p:nvPr/>
                </p:nvGrpSpPr>
                <p:grpSpPr bwMode="auto">
                  <a:xfrm>
                    <a:off x="432" y="1152"/>
                    <a:ext cx="1091" cy="540"/>
                    <a:chOff x="432" y="1152"/>
                    <a:chExt cx="1091" cy="540"/>
                  </a:xfrm>
                </p:grpSpPr>
                <p:sp>
                  <p:nvSpPr>
                    <p:cNvPr id="377917" name="AutoShape 61"/>
                    <p:cNvSpPr>
                      <a:spLocks noChangeArrowheads="1"/>
                    </p:cNvSpPr>
                    <p:nvPr/>
                  </p:nvSpPr>
                  <p:spPr bwMode="auto">
                    <a:xfrm rot="-1800000">
                      <a:off x="432" y="1152"/>
                      <a:ext cx="624" cy="540"/>
                    </a:xfrm>
                    <a:prstGeom prst="hexagon">
                      <a:avLst>
                        <a:gd name="adj" fmla="val 28889"/>
                        <a:gd name="vf" fmla="val 115470"/>
                      </a:avLst>
                    </a:prstGeom>
                    <a:solidFill>
                      <a:srgbClr val="FFCC1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918" name="AutoShape 62"/>
                    <p:cNvSpPr>
                      <a:spLocks noChangeArrowheads="1"/>
                    </p:cNvSpPr>
                    <p:nvPr/>
                  </p:nvSpPr>
                  <p:spPr bwMode="auto">
                    <a:xfrm rot="5400000">
                      <a:off x="1008" y="1165"/>
                      <a:ext cx="528" cy="502"/>
                    </a:xfrm>
                    <a:prstGeom prst="pentagon">
                      <a:avLst/>
                    </a:prstGeom>
                    <a:solidFill>
                      <a:srgbClr val="FFCC1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77919" name="AutoShape 63"/>
                  <p:cNvSpPr>
                    <a:spLocks noChangeArrowheads="1"/>
                  </p:cNvSpPr>
                  <p:nvPr/>
                </p:nvSpPr>
                <p:spPr bwMode="auto">
                  <a:xfrm>
                    <a:off x="1296" y="1728"/>
                    <a:ext cx="480" cy="384"/>
                  </a:xfrm>
                  <a:prstGeom prst="pentagon">
                    <a:avLst/>
                  </a:prstGeom>
                  <a:solidFill>
                    <a:srgbClr val="0C8F0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377920" name="Group 64"/>
              <p:cNvGrpSpPr>
                <a:grpSpLocks/>
              </p:cNvGrpSpPr>
              <p:nvPr/>
            </p:nvGrpSpPr>
            <p:grpSpPr bwMode="auto">
              <a:xfrm>
                <a:off x="1680" y="1372"/>
                <a:ext cx="772" cy="665"/>
                <a:chOff x="1680" y="1372"/>
                <a:chExt cx="772" cy="665"/>
              </a:xfrm>
            </p:grpSpPr>
            <p:sp>
              <p:nvSpPr>
                <p:cNvPr id="377921" name="Oval 65"/>
                <p:cNvSpPr>
                  <a:spLocks noChangeArrowheads="1"/>
                </p:cNvSpPr>
                <p:nvPr/>
              </p:nvSpPr>
              <p:spPr bwMode="auto">
                <a:xfrm>
                  <a:off x="1776" y="1392"/>
                  <a:ext cx="624" cy="624"/>
                </a:xfrm>
                <a:prstGeom prst="ellipse">
                  <a:avLst/>
                </a:prstGeom>
                <a:solidFill>
                  <a:srgbClr val="FFFF00"/>
                </a:solidFill>
                <a:ln w="28575">
                  <a:solidFill>
                    <a:srgbClr val="FFEA1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solidFill>
                        <a:srgbClr val="CC0000"/>
                      </a:solidFill>
                    </a:rPr>
                    <a:t>P</a:t>
                  </a:r>
                  <a:endParaRPr lang="en-US" altLang="en-US">
                    <a:solidFill>
                      <a:srgbClr val="CC0000"/>
                    </a:solidFill>
                  </a:endParaRPr>
                </a:p>
              </p:txBody>
            </p:sp>
            <p:sp>
              <p:nvSpPr>
                <p:cNvPr id="377922" name="Text Box 66"/>
                <p:cNvSpPr txBox="1">
                  <a:spLocks noChangeArrowheads="1"/>
                </p:cNvSpPr>
                <p:nvPr/>
              </p:nvSpPr>
              <p:spPr bwMode="auto">
                <a:xfrm>
                  <a:off x="1968" y="1372"/>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endParaRPr lang="en-US" altLang="en-US" b="1">
                    <a:solidFill>
                      <a:srgbClr val="CC0000"/>
                    </a:solidFill>
                  </a:endParaRPr>
                </a:p>
              </p:txBody>
            </p:sp>
            <p:sp>
              <p:nvSpPr>
                <p:cNvPr id="377923" name="Rectangle 67"/>
                <p:cNvSpPr>
                  <a:spLocks noChangeArrowheads="1"/>
                </p:cNvSpPr>
                <p:nvPr/>
              </p:nvSpPr>
              <p:spPr bwMode="auto">
                <a:xfrm>
                  <a:off x="2160"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p>
              </p:txBody>
            </p:sp>
            <p:sp>
              <p:nvSpPr>
                <p:cNvPr id="377924" name="Rectangle 68"/>
                <p:cNvSpPr>
                  <a:spLocks noChangeArrowheads="1"/>
                </p:cNvSpPr>
                <p:nvPr/>
              </p:nvSpPr>
              <p:spPr bwMode="auto">
                <a:xfrm>
                  <a:off x="1956" y="1804"/>
                  <a:ext cx="244"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endParaRPr lang="en-US" altLang="en-US" b="1" baseline="30000">
                    <a:solidFill>
                      <a:srgbClr val="CC0000"/>
                    </a:solidFill>
                  </a:endParaRPr>
                </a:p>
              </p:txBody>
            </p:sp>
            <p:sp>
              <p:nvSpPr>
                <p:cNvPr id="377925" name="Rectangle 69"/>
                <p:cNvSpPr>
                  <a:spLocks noChangeArrowheads="1"/>
                </p:cNvSpPr>
                <p:nvPr/>
              </p:nvSpPr>
              <p:spPr bwMode="auto">
                <a:xfrm>
                  <a:off x="1680"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baseline="30000">
                      <a:solidFill>
                        <a:srgbClr val="CC0000"/>
                      </a:solidFill>
                    </a:rPr>
                    <a:t>–</a:t>
                  </a:r>
                  <a:r>
                    <a:rPr lang="en-US" altLang="en-US" b="1">
                      <a:solidFill>
                        <a:srgbClr val="CC0000"/>
                      </a:solidFill>
                    </a:rPr>
                    <a:t>O</a:t>
                  </a:r>
                </a:p>
              </p:txBody>
            </p:sp>
          </p:grpSp>
          <p:grpSp>
            <p:nvGrpSpPr>
              <p:cNvPr id="377926" name="Group 70"/>
              <p:cNvGrpSpPr>
                <a:grpSpLocks/>
              </p:cNvGrpSpPr>
              <p:nvPr/>
            </p:nvGrpSpPr>
            <p:grpSpPr bwMode="auto">
              <a:xfrm>
                <a:off x="2112" y="1372"/>
                <a:ext cx="772" cy="665"/>
                <a:chOff x="2748" y="1372"/>
                <a:chExt cx="772" cy="665"/>
              </a:xfrm>
            </p:grpSpPr>
            <p:sp>
              <p:nvSpPr>
                <p:cNvPr id="377927" name="Oval 71"/>
                <p:cNvSpPr>
                  <a:spLocks noChangeArrowheads="1"/>
                </p:cNvSpPr>
                <p:nvPr/>
              </p:nvSpPr>
              <p:spPr bwMode="auto">
                <a:xfrm>
                  <a:off x="2844" y="1392"/>
                  <a:ext cx="624" cy="624"/>
                </a:xfrm>
                <a:prstGeom prst="ellipse">
                  <a:avLst/>
                </a:prstGeom>
                <a:solidFill>
                  <a:srgbClr val="FFCC66"/>
                </a:solidFill>
                <a:ln w="28575">
                  <a:solidFill>
                    <a:srgbClr val="FFEA1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solidFill>
                        <a:srgbClr val="CC0000"/>
                      </a:solidFill>
                    </a:rPr>
                    <a:t>P</a:t>
                  </a:r>
                  <a:endParaRPr lang="en-US" altLang="en-US">
                    <a:solidFill>
                      <a:srgbClr val="CC0000"/>
                    </a:solidFill>
                  </a:endParaRPr>
                </a:p>
              </p:txBody>
            </p:sp>
            <p:sp>
              <p:nvSpPr>
                <p:cNvPr id="377928" name="Text Box 72"/>
                <p:cNvSpPr txBox="1">
                  <a:spLocks noChangeArrowheads="1"/>
                </p:cNvSpPr>
                <p:nvPr/>
              </p:nvSpPr>
              <p:spPr bwMode="auto">
                <a:xfrm>
                  <a:off x="3036" y="1372"/>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endParaRPr lang="en-US" altLang="en-US" b="1">
                    <a:solidFill>
                      <a:srgbClr val="CC0000"/>
                    </a:solidFill>
                  </a:endParaRPr>
                </a:p>
              </p:txBody>
            </p:sp>
            <p:sp>
              <p:nvSpPr>
                <p:cNvPr id="377929" name="Rectangle 73"/>
                <p:cNvSpPr>
                  <a:spLocks noChangeArrowheads="1"/>
                </p:cNvSpPr>
                <p:nvPr/>
              </p:nvSpPr>
              <p:spPr bwMode="auto">
                <a:xfrm>
                  <a:off x="3228"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p>
              </p:txBody>
            </p:sp>
            <p:sp>
              <p:nvSpPr>
                <p:cNvPr id="377930" name="Rectangle 74"/>
                <p:cNvSpPr>
                  <a:spLocks noChangeArrowheads="1"/>
                </p:cNvSpPr>
                <p:nvPr/>
              </p:nvSpPr>
              <p:spPr bwMode="auto">
                <a:xfrm>
                  <a:off x="3024" y="1804"/>
                  <a:ext cx="244"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endParaRPr lang="en-US" altLang="en-US" b="1" baseline="30000">
                    <a:solidFill>
                      <a:srgbClr val="CC0000"/>
                    </a:solidFill>
                  </a:endParaRPr>
                </a:p>
              </p:txBody>
            </p:sp>
            <p:sp>
              <p:nvSpPr>
                <p:cNvPr id="377931" name="Rectangle 75"/>
                <p:cNvSpPr>
                  <a:spLocks noChangeArrowheads="1"/>
                </p:cNvSpPr>
                <p:nvPr/>
              </p:nvSpPr>
              <p:spPr bwMode="auto">
                <a:xfrm>
                  <a:off x="2748"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baseline="30000">
                      <a:solidFill>
                        <a:srgbClr val="CC0000"/>
                      </a:solidFill>
                    </a:rPr>
                    <a:t>–</a:t>
                  </a:r>
                  <a:r>
                    <a:rPr lang="en-US" altLang="en-US" b="1">
                      <a:solidFill>
                        <a:srgbClr val="CC0000"/>
                      </a:solidFill>
                    </a:rPr>
                    <a:t>O</a:t>
                  </a:r>
                </a:p>
              </p:txBody>
            </p:sp>
          </p:grpSp>
          <p:grpSp>
            <p:nvGrpSpPr>
              <p:cNvPr id="377932" name="Group 76"/>
              <p:cNvGrpSpPr>
                <a:grpSpLocks/>
              </p:cNvGrpSpPr>
              <p:nvPr/>
            </p:nvGrpSpPr>
            <p:grpSpPr bwMode="auto">
              <a:xfrm>
                <a:off x="2544" y="1372"/>
                <a:ext cx="772" cy="665"/>
                <a:chOff x="3792" y="1372"/>
                <a:chExt cx="772" cy="665"/>
              </a:xfrm>
            </p:grpSpPr>
            <p:sp>
              <p:nvSpPr>
                <p:cNvPr id="377933" name="Oval 77"/>
                <p:cNvSpPr>
                  <a:spLocks noChangeArrowheads="1"/>
                </p:cNvSpPr>
                <p:nvPr/>
              </p:nvSpPr>
              <p:spPr bwMode="auto">
                <a:xfrm>
                  <a:off x="3888" y="1392"/>
                  <a:ext cx="624" cy="624"/>
                </a:xfrm>
                <a:prstGeom prst="ellipse">
                  <a:avLst/>
                </a:prstGeom>
                <a:solidFill>
                  <a:srgbClr val="FF8000"/>
                </a:solidFill>
                <a:ln w="28575">
                  <a:solidFill>
                    <a:srgbClr val="FFEA1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solidFill>
                        <a:srgbClr val="CC0000"/>
                      </a:solidFill>
                    </a:rPr>
                    <a:t>P</a:t>
                  </a:r>
                  <a:endParaRPr lang="en-US" altLang="en-US">
                    <a:solidFill>
                      <a:srgbClr val="CC0000"/>
                    </a:solidFill>
                  </a:endParaRPr>
                </a:p>
              </p:txBody>
            </p:sp>
            <p:sp>
              <p:nvSpPr>
                <p:cNvPr id="377934" name="Text Box 78"/>
                <p:cNvSpPr txBox="1">
                  <a:spLocks noChangeArrowheads="1"/>
                </p:cNvSpPr>
                <p:nvPr/>
              </p:nvSpPr>
              <p:spPr bwMode="auto">
                <a:xfrm>
                  <a:off x="4080" y="1372"/>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endParaRPr lang="en-US" altLang="en-US" b="1">
                    <a:solidFill>
                      <a:srgbClr val="CC0000"/>
                    </a:solidFill>
                  </a:endParaRPr>
                </a:p>
              </p:txBody>
            </p:sp>
            <p:sp>
              <p:nvSpPr>
                <p:cNvPr id="377935" name="Rectangle 79"/>
                <p:cNvSpPr>
                  <a:spLocks noChangeArrowheads="1"/>
                </p:cNvSpPr>
                <p:nvPr/>
              </p:nvSpPr>
              <p:spPr bwMode="auto">
                <a:xfrm>
                  <a:off x="4272"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p>
              </p:txBody>
            </p:sp>
            <p:sp>
              <p:nvSpPr>
                <p:cNvPr id="377936" name="Rectangle 80"/>
                <p:cNvSpPr>
                  <a:spLocks noChangeArrowheads="1"/>
                </p:cNvSpPr>
                <p:nvPr/>
              </p:nvSpPr>
              <p:spPr bwMode="auto">
                <a:xfrm>
                  <a:off x="4068" y="1804"/>
                  <a:ext cx="244"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endParaRPr lang="en-US" altLang="en-US" b="1" baseline="30000">
                    <a:solidFill>
                      <a:srgbClr val="CC0000"/>
                    </a:solidFill>
                  </a:endParaRPr>
                </a:p>
              </p:txBody>
            </p:sp>
            <p:sp>
              <p:nvSpPr>
                <p:cNvPr id="377937" name="Rectangle 81"/>
                <p:cNvSpPr>
                  <a:spLocks noChangeArrowheads="1"/>
                </p:cNvSpPr>
                <p:nvPr/>
              </p:nvSpPr>
              <p:spPr bwMode="auto">
                <a:xfrm>
                  <a:off x="3792"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baseline="30000">
                      <a:solidFill>
                        <a:srgbClr val="CC0000"/>
                      </a:solidFill>
                    </a:rPr>
                    <a:t>–</a:t>
                  </a:r>
                  <a:r>
                    <a:rPr lang="en-US" altLang="en-US" b="1">
                      <a:solidFill>
                        <a:srgbClr val="CC0000"/>
                      </a:solidFill>
                    </a:rPr>
                    <a:t>O</a:t>
                  </a:r>
                </a:p>
              </p:txBody>
            </p:sp>
          </p:grpSp>
        </p:grpSp>
      </p:grpSp>
      <p:sp>
        <p:nvSpPr>
          <p:cNvPr id="377944" name="Rectangle 88"/>
          <p:cNvSpPr>
            <a:spLocks noChangeArrowheads="1"/>
          </p:cNvSpPr>
          <p:nvPr/>
        </p:nvSpPr>
        <p:spPr bwMode="auto">
          <a:xfrm>
            <a:off x="986367" y="3607697"/>
            <a:ext cx="10786533" cy="1077218"/>
          </a:xfrm>
          <a:prstGeom prst="rect">
            <a:avLst/>
          </a:prstGeom>
          <a:solidFill>
            <a:srgbClr val="FFCC1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3200" b="1" u="sng" dirty="0"/>
              <a:t>Instability</a:t>
            </a:r>
            <a:r>
              <a:rPr lang="en-US" altLang="en-US" sz="3200" b="1" dirty="0"/>
              <a:t> of its P bonds makes ATP an excellent energy donor</a:t>
            </a:r>
          </a:p>
        </p:txBody>
      </p:sp>
      <p:sp>
        <p:nvSpPr>
          <p:cNvPr id="377950" name="Rectangle 94"/>
          <p:cNvSpPr>
            <a:spLocks noChangeArrowheads="1"/>
          </p:cNvSpPr>
          <p:nvPr/>
        </p:nvSpPr>
        <p:spPr bwMode="auto">
          <a:xfrm>
            <a:off x="3709461" y="2328689"/>
            <a:ext cx="957313" cy="492443"/>
          </a:xfrm>
          <a:prstGeom prst="rect">
            <a:avLst/>
          </a:prstGeom>
          <a:noFill/>
          <a:ln>
            <a:noFill/>
          </a:ln>
          <a:effectLst>
            <a:outerShdw blurRad="12700" dist="35921" dir="2700000" algn="ctr" rotWithShape="0">
              <a:srgbClr val="808080"/>
            </a:outerShdw>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p>
            <a:r>
              <a:rPr lang="en-US" altLang="en-US" sz="2600" b="1">
                <a:solidFill>
                  <a:srgbClr val="FFEA18"/>
                </a:solidFill>
              </a:rPr>
              <a:t>AMP</a:t>
            </a:r>
            <a:endParaRPr lang="en-US" altLang="en-US" sz="2600" b="1">
              <a:solidFill>
                <a:srgbClr val="FFEA18"/>
              </a:solidFill>
              <a:effectLst>
                <a:outerShdw blurRad="38100" dist="38100" dir="2700000" algn="tl">
                  <a:srgbClr val="C0C0C0"/>
                </a:outerShdw>
              </a:effectLst>
            </a:endParaRPr>
          </a:p>
        </p:txBody>
      </p:sp>
      <p:sp>
        <p:nvSpPr>
          <p:cNvPr id="377951" name="Rectangle 95"/>
          <p:cNvSpPr>
            <a:spLocks noChangeArrowheads="1"/>
          </p:cNvSpPr>
          <p:nvPr/>
        </p:nvSpPr>
        <p:spPr bwMode="auto">
          <a:xfrm>
            <a:off x="3709461" y="2328689"/>
            <a:ext cx="930063" cy="49244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12700" dist="35921" dir="2700000" algn="ctr" rotWithShape="0">
                    <a:srgbClr val="808080"/>
                  </a:outerShdw>
                </a:effectLst>
              </a14:hiddenEffects>
            </a:ext>
          </a:extLst>
        </p:spPr>
        <p:txBody>
          <a:bodyPr wrap="none" anchor="ctr">
            <a:spAutoFit/>
          </a:bodyPr>
          <a:lstStyle/>
          <a:p>
            <a:r>
              <a:rPr lang="en-US" altLang="en-US" sz="2600" b="1">
                <a:solidFill>
                  <a:srgbClr val="FF6404"/>
                </a:solidFill>
              </a:rPr>
              <a:t>ADP</a:t>
            </a:r>
            <a:endParaRPr lang="en-US" altLang="en-US" sz="2600" b="1">
              <a:solidFill>
                <a:srgbClr val="FF6404"/>
              </a:solidFill>
              <a:effectLst>
                <a:outerShdw blurRad="38100" dist="38100" dir="2700000" algn="tl">
                  <a:srgbClr val="C0C0C0"/>
                </a:outerShdw>
              </a:effectLst>
            </a:endParaRPr>
          </a:p>
        </p:txBody>
      </p:sp>
      <p:sp>
        <p:nvSpPr>
          <p:cNvPr id="377952" name="Rectangle 96"/>
          <p:cNvSpPr>
            <a:spLocks noChangeArrowheads="1"/>
          </p:cNvSpPr>
          <p:nvPr/>
        </p:nvSpPr>
        <p:spPr bwMode="auto">
          <a:xfrm>
            <a:off x="3728510" y="2328689"/>
            <a:ext cx="862800" cy="49244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12700" dist="35921" dir="2700000" algn="ctr" rotWithShape="0">
                    <a:srgbClr val="808080"/>
                  </a:outerShdw>
                </a:effectLst>
              </a14:hiddenEffects>
            </a:ext>
          </a:extLst>
        </p:spPr>
        <p:txBody>
          <a:bodyPr wrap="none" anchor="ctr">
            <a:spAutoFit/>
          </a:bodyPr>
          <a:lstStyle/>
          <a:p>
            <a:r>
              <a:rPr lang="en-US" altLang="en-US" sz="2600" b="1">
                <a:solidFill>
                  <a:srgbClr val="CC0000"/>
                </a:solidFill>
              </a:rPr>
              <a:t>ATP</a:t>
            </a:r>
            <a:endParaRPr lang="en-US" altLang="en-US" sz="2600" b="1">
              <a:solidFill>
                <a:srgbClr val="FF6404"/>
              </a:solidFill>
              <a:effectLst>
                <a:outerShdw blurRad="38100" dist="38100" dir="2700000" algn="tl">
                  <a:srgbClr val="C0C0C0"/>
                </a:outerShdw>
              </a:effectLst>
            </a:endParaRPr>
          </a:p>
        </p:txBody>
      </p:sp>
    </p:spTree>
    <p:extLst>
      <p:ext uri="{BB962C8B-B14F-4D97-AF65-F5344CB8AC3E}">
        <p14:creationId xmlns:p14="http://schemas.microsoft.com/office/powerpoint/2010/main" val="10078697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377873"/>
                                        </p:tgtEl>
                                        <p:attrNameLst>
                                          <p:attrName>style.visibility</p:attrName>
                                        </p:attrNameLst>
                                      </p:cBhvr>
                                      <p:to>
                                        <p:strVal val="visible"/>
                                      </p:to>
                                    </p:set>
                                    <p:anim calcmode="lin" valueType="num">
                                      <p:cBhvr>
                                        <p:cTn id="7" dur="1000" fill="hold"/>
                                        <p:tgtEl>
                                          <p:spTgt spid="377873"/>
                                        </p:tgtEl>
                                        <p:attrNameLst>
                                          <p:attrName>ppt_w</p:attrName>
                                        </p:attrNameLst>
                                      </p:cBhvr>
                                      <p:tavLst>
                                        <p:tav tm="0">
                                          <p:val>
                                            <p:fltVal val="0"/>
                                          </p:val>
                                        </p:tav>
                                        <p:tav tm="100000">
                                          <p:val>
                                            <p:strVal val="#ppt_w"/>
                                          </p:val>
                                        </p:tav>
                                      </p:tavLst>
                                    </p:anim>
                                    <p:anim calcmode="lin" valueType="num">
                                      <p:cBhvr>
                                        <p:cTn id="8" dur="1000" fill="hold"/>
                                        <p:tgtEl>
                                          <p:spTgt spid="377873"/>
                                        </p:tgtEl>
                                        <p:attrNameLst>
                                          <p:attrName>ppt_h</p:attrName>
                                        </p:attrNameLst>
                                      </p:cBhvr>
                                      <p:tavLst>
                                        <p:tav tm="0">
                                          <p:val>
                                            <p:fltVal val="0"/>
                                          </p:val>
                                        </p:tav>
                                        <p:tav tm="100000">
                                          <p:val>
                                            <p:strVal val="#ppt_h"/>
                                          </p:val>
                                        </p:tav>
                                      </p:tavLst>
                                    </p:anim>
                                    <p:anim calcmode="lin" valueType="num">
                                      <p:cBhvr>
                                        <p:cTn id="9" dur="1000" fill="hold"/>
                                        <p:tgtEl>
                                          <p:spTgt spid="37787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7787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xit" presetSubtype="8" fill="hold" nodeType="clickEffect">
                                  <p:stCondLst>
                                    <p:cond delay="0"/>
                                  </p:stCondLst>
                                  <p:childTnLst>
                                    <p:anim calcmode="lin" valueType="num">
                                      <p:cBhvr>
                                        <p:cTn id="14" dur="500"/>
                                        <p:tgtEl>
                                          <p:spTgt spid="377873"/>
                                        </p:tgtEl>
                                        <p:attrNameLst>
                                          <p:attrName>ppt_x</p:attrName>
                                        </p:attrNameLst>
                                      </p:cBhvr>
                                      <p:tavLst>
                                        <p:tav tm="0">
                                          <p:val>
                                            <p:strVal val="ppt_x"/>
                                          </p:val>
                                        </p:tav>
                                        <p:tav tm="100000">
                                          <p:val>
                                            <p:strVal val="ppt_x-ppt_w/2"/>
                                          </p:val>
                                        </p:tav>
                                      </p:tavLst>
                                    </p:anim>
                                    <p:anim calcmode="lin" valueType="num">
                                      <p:cBhvr>
                                        <p:cTn id="15" dur="500"/>
                                        <p:tgtEl>
                                          <p:spTgt spid="377873"/>
                                        </p:tgtEl>
                                        <p:attrNameLst>
                                          <p:attrName>ppt_y</p:attrName>
                                        </p:attrNameLst>
                                      </p:cBhvr>
                                      <p:tavLst>
                                        <p:tav tm="0">
                                          <p:val>
                                            <p:strVal val="ppt_y"/>
                                          </p:val>
                                        </p:tav>
                                        <p:tav tm="100000">
                                          <p:val>
                                            <p:strVal val="ppt_y"/>
                                          </p:val>
                                        </p:tav>
                                      </p:tavLst>
                                    </p:anim>
                                    <p:anim calcmode="lin" valueType="num">
                                      <p:cBhvr>
                                        <p:cTn id="16" dur="500"/>
                                        <p:tgtEl>
                                          <p:spTgt spid="377873"/>
                                        </p:tgtEl>
                                        <p:attrNameLst>
                                          <p:attrName>ppt_w</p:attrName>
                                        </p:attrNameLst>
                                      </p:cBhvr>
                                      <p:tavLst>
                                        <p:tav tm="0">
                                          <p:val>
                                            <p:strVal val="ppt_w"/>
                                          </p:val>
                                        </p:tav>
                                        <p:tav tm="100000">
                                          <p:val>
                                            <p:fltVal val="0"/>
                                          </p:val>
                                        </p:tav>
                                      </p:tavLst>
                                    </p:anim>
                                    <p:anim calcmode="lin" valueType="num">
                                      <p:cBhvr>
                                        <p:cTn id="17" dur="500"/>
                                        <p:tgtEl>
                                          <p:spTgt spid="377873"/>
                                        </p:tgtEl>
                                        <p:attrNameLst>
                                          <p:attrName>ppt_h</p:attrName>
                                        </p:attrNameLst>
                                      </p:cBhvr>
                                      <p:tavLst>
                                        <p:tav tm="0">
                                          <p:val>
                                            <p:strVal val="ppt_h"/>
                                          </p:val>
                                        </p:tav>
                                        <p:tav tm="100000">
                                          <p:val>
                                            <p:strVal val="ppt_h"/>
                                          </p:val>
                                        </p:tav>
                                      </p:tavLst>
                                    </p:anim>
                                    <p:set>
                                      <p:cBhvr>
                                        <p:cTn id="18" dur="1" fill="hold">
                                          <p:stCondLst>
                                            <p:cond delay="499"/>
                                          </p:stCondLst>
                                        </p:cTn>
                                        <p:tgtEl>
                                          <p:spTgt spid="377873"/>
                                        </p:tgtEl>
                                        <p:attrNameLst>
                                          <p:attrName>style.visibility</p:attrName>
                                        </p:attrNameLst>
                                      </p:cBhvr>
                                      <p:to>
                                        <p:strVal val="hidden"/>
                                      </p:to>
                                    </p:set>
                                  </p:childTnLst>
                                </p:cTn>
                              </p:par>
                            </p:childTnLst>
                          </p:cTn>
                        </p:par>
                        <p:par>
                          <p:cTn id="19" fill="hold" nodeType="afterGroup">
                            <p:stCondLst>
                              <p:cond delay="500"/>
                            </p:stCondLst>
                            <p:childTnLst>
                              <p:par>
                                <p:cTn id="20" presetID="22" presetClass="entr" presetSubtype="2" fill="hold" nodeType="afterEffect">
                                  <p:stCondLst>
                                    <p:cond delay="0"/>
                                  </p:stCondLst>
                                  <p:childTnLst>
                                    <p:set>
                                      <p:cBhvr>
                                        <p:cTn id="21" dur="1" fill="hold">
                                          <p:stCondLst>
                                            <p:cond delay="0"/>
                                          </p:stCondLst>
                                        </p:cTn>
                                        <p:tgtEl>
                                          <p:spTgt spid="377885"/>
                                        </p:tgtEl>
                                        <p:attrNameLst>
                                          <p:attrName>style.visibility</p:attrName>
                                        </p:attrNameLst>
                                      </p:cBhvr>
                                      <p:to>
                                        <p:strVal val="visible"/>
                                      </p:to>
                                    </p:set>
                                    <p:animEffect transition="in" filter="wipe(right)">
                                      <p:cBhvr>
                                        <p:cTn id="22" dur="500"/>
                                        <p:tgtEl>
                                          <p:spTgt spid="377885"/>
                                        </p:tgtEl>
                                      </p:cBhvr>
                                    </p:animEffect>
                                  </p:childTnLst>
                                </p:cTn>
                              </p:par>
                            </p:childTnLst>
                          </p:cTn>
                        </p:par>
                        <p:par>
                          <p:cTn id="23" fill="hold" nodeType="afterGroup">
                            <p:stCondLst>
                              <p:cond delay="1000"/>
                            </p:stCondLst>
                            <p:childTnLst>
                              <p:par>
                                <p:cTn id="24" presetID="22" presetClass="exit" presetSubtype="2" fill="hold" grpId="0" nodeType="afterEffect">
                                  <p:stCondLst>
                                    <p:cond delay="0"/>
                                  </p:stCondLst>
                                  <p:childTnLst>
                                    <p:animEffect transition="out" filter="wipe(right)">
                                      <p:cBhvr>
                                        <p:cTn id="25" dur="500"/>
                                        <p:tgtEl>
                                          <p:spTgt spid="377950">
                                            <p:txEl>
                                              <p:pRg st="0" end="0"/>
                                            </p:txEl>
                                          </p:spTgt>
                                        </p:tgtEl>
                                      </p:cBhvr>
                                    </p:animEffect>
                                    <p:set>
                                      <p:cBhvr>
                                        <p:cTn id="26" dur="1" fill="hold">
                                          <p:stCondLst>
                                            <p:cond delay="499"/>
                                          </p:stCondLst>
                                        </p:cTn>
                                        <p:tgtEl>
                                          <p:spTgt spid="377950">
                                            <p:txEl>
                                              <p:pRg st="0" end="0"/>
                                            </p:txEl>
                                          </p:spTgt>
                                        </p:tgtEl>
                                        <p:attrNameLst>
                                          <p:attrName>style.visibility</p:attrName>
                                        </p:attrNameLst>
                                      </p:cBhvr>
                                      <p:to>
                                        <p:strVal val="hidden"/>
                                      </p:to>
                                    </p:set>
                                  </p:childTnLst>
                                </p:cTn>
                              </p:par>
                              <p:par>
                                <p:cTn id="27" presetID="22" presetClass="entr" presetSubtype="2" fill="hold" grpId="1" nodeType="withEffect">
                                  <p:stCondLst>
                                    <p:cond delay="0"/>
                                  </p:stCondLst>
                                  <p:childTnLst>
                                    <p:set>
                                      <p:cBhvr>
                                        <p:cTn id="28" dur="1" fill="hold">
                                          <p:stCondLst>
                                            <p:cond delay="0"/>
                                          </p:stCondLst>
                                        </p:cTn>
                                        <p:tgtEl>
                                          <p:spTgt spid="377951">
                                            <p:txEl>
                                              <p:pRg st="0" end="0"/>
                                            </p:txEl>
                                          </p:spTgt>
                                        </p:tgtEl>
                                        <p:attrNameLst>
                                          <p:attrName>style.visibility</p:attrName>
                                        </p:attrNameLst>
                                      </p:cBhvr>
                                      <p:to>
                                        <p:strVal val="visible"/>
                                      </p:to>
                                    </p:set>
                                    <p:animEffect transition="in" filter="wipe(right)">
                                      <p:cBhvr>
                                        <p:cTn id="29" dur="500"/>
                                        <p:tgtEl>
                                          <p:spTgt spid="377951">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5" presetClass="entr" presetSubtype="0" fill="hold" nodeType="clickEffect">
                                  <p:stCondLst>
                                    <p:cond delay="0"/>
                                  </p:stCondLst>
                                  <p:childTnLst>
                                    <p:set>
                                      <p:cBhvr>
                                        <p:cTn id="33" dur="1" fill="hold">
                                          <p:stCondLst>
                                            <p:cond delay="0"/>
                                          </p:stCondLst>
                                        </p:cTn>
                                        <p:tgtEl>
                                          <p:spTgt spid="377879"/>
                                        </p:tgtEl>
                                        <p:attrNameLst>
                                          <p:attrName>style.visibility</p:attrName>
                                        </p:attrNameLst>
                                      </p:cBhvr>
                                      <p:to>
                                        <p:strVal val="visible"/>
                                      </p:to>
                                    </p:set>
                                    <p:anim calcmode="lin" valueType="num">
                                      <p:cBhvr>
                                        <p:cTn id="34" dur="1000" fill="hold"/>
                                        <p:tgtEl>
                                          <p:spTgt spid="377879"/>
                                        </p:tgtEl>
                                        <p:attrNameLst>
                                          <p:attrName>ppt_w</p:attrName>
                                        </p:attrNameLst>
                                      </p:cBhvr>
                                      <p:tavLst>
                                        <p:tav tm="0">
                                          <p:val>
                                            <p:fltVal val="0"/>
                                          </p:val>
                                        </p:tav>
                                        <p:tav tm="100000">
                                          <p:val>
                                            <p:strVal val="#ppt_w"/>
                                          </p:val>
                                        </p:tav>
                                      </p:tavLst>
                                    </p:anim>
                                    <p:anim calcmode="lin" valueType="num">
                                      <p:cBhvr>
                                        <p:cTn id="35" dur="1000" fill="hold"/>
                                        <p:tgtEl>
                                          <p:spTgt spid="377879"/>
                                        </p:tgtEl>
                                        <p:attrNameLst>
                                          <p:attrName>ppt_h</p:attrName>
                                        </p:attrNameLst>
                                      </p:cBhvr>
                                      <p:tavLst>
                                        <p:tav tm="0">
                                          <p:val>
                                            <p:fltVal val="0"/>
                                          </p:val>
                                        </p:tav>
                                        <p:tav tm="100000">
                                          <p:val>
                                            <p:strVal val="#ppt_h"/>
                                          </p:val>
                                        </p:tav>
                                      </p:tavLst>
                                    </p:anim>
                                    <p:anim calcmode="lin" valueType="num">
                                      <p:cBhvr>
                                        <p:cTn id="36" dur="1000" fill="hold"/>
                                        <p:tgtEl>
                                          <p:spTgt spid="377879"/>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37787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7" presetClass="exit" presetSubtype="8" fill="hold" nodeType="clickEffect">
                                  <p:stCondLst>
                                    <p:cond delay="0"/>
                                  </p:stCondLst>
                                  <p:childTnLst>
                                    <p:anim calcmode="lin" valueType="num">
                                      <p:cBhvr>
                                        <p:cTn id="41" dur="500"/>
                                        <p:tgtEl>
                                          <p:spTgt spid="377879"/>
                                        </p:tgtEl>
                                        <p:attrNameLst>
                                          <p:attrName>ppt_x</p:attrName>
                                        </p:attrNameLst>
                                      </p:cBhvr>
                                      <p:tavLst>
                                        <p:tav tm="0">
                                          <p:val>
                                            <p:strVal val="ppt_x"/>
                                          </p:val>
                                        </p:tav>
                                        <p:tav tm="100000">
                                          <p:val>
                                            <p:strVal val="ppt_x-ppt_w/2"/>
                                          </p:val>
                                        </p:tav>
                                      </p:tavLst>
                                    </p:anim>
                                    <p:anim calcmode="lin" valueType="num">
                                      <p:cBhvr>
                                        <p:cTn id="42" dur="500"/>
                                        <p:tgtEl>
                                          <p:spTgt spid="377879"/>
                                        </p:tgtEl>
                                        <p:attrNameLst>
                                          <p:attrName>ppt_y</p:attrName>
                                        </p:attrNameLst>
                                      </p:cBhvr>
                                      <p:tavLst>
                                        <p:tav tm="0">
                                          <p:val>
                                            <p:strVal val="ppt_y"/>
                                          </p:val>
                                        </p:tav>
                                        <p:tav tm="100000">
                                          <p:val>
                                            <p:strVal val="ppt_y"/>
                                          </p:val>
                                        </p:tav>
                                      </p:tavLst>
                                    </p:anim>
                                    <p:anim calcmode="lin" valueType="num">
                                      <p:cBhvr>
                                        <p:cTn id="43" dur="500"/>
                                        <p:tgtEl>
                                          <p:spTgt spid="377879"/>
                                        </p:tgtEl>
                                        <p:attrNameLst>
                                          <p:attrName>ppt_w</p:attrName>
                                        </p:attrNameLst>
                                      </p:cBhvr>
                                      <p:tavLst>
                                        <p:tav tm="0">
                                          <p:val>
                                            <p:strVal val="ppt_w"/>
                                          </p:val>
                                        </p:tav>
                                        <p:tav tm="100000">
                                          <p:val>
                                            <p:fltVal val="0"/>
                                          </p:val>
                                        </p:tav>
                                      </p:tavLst>
                                    </p:anim>
                                    <p:anim calcmode="lin" valueType="num">
                                      <p:cBhvr>
                                        <p:cTn id="44" dur="500"/>
                                        <p:tgtEl>
                                          <p:spTgt spid="377879"/>
                                        </p:tgtEl>
                                        <p:attrNameLst>
                                          <p:attrName>ppt_h</p:attrName>
                                        </p:attrNameLst>
                                      </p:cBhvr>
                                      <p:tavLst>
                                        <p:tav tm="0">
                                          <p:val>
                                            <p:strVal val="ppt_h"/>
                                          </p:val>
                                        </p:tav>
                                        <p:tav tm="100000">
                                          <p:val>
                                            <p:strVal val="ppt_h"/>
                                          </p:val>
                                        </p:tav>
                                      </p:tavLst>
                                    </p:anim>
                                    <p:set>
                                      <p:cBhvr>
                                        <p:cTn id="45" dur="1" fill="hold">
                                          <p:stCondLst>
                                            <p:cond delay="499"/>
                                          </p:stCondLst>
                                        </p:cTn>
                                        <p:tgtEl>
                                          <p:spTgt spid="377879"/>
                                        </p:tgtEl>
                                        <p:attrNameLst>
                                          <p:attrName>style.visibility</p:attrName>
                                        </p:attrNameLst>
                                      </p:cBhvr>
                                      <p:to>
                                        <p:strVal val="hidden"/>
                                      </p:to>
                                    </p:set>
                                  </p:childTnLst>
                                </p:cTn>
                              </p:par>
                            </p:childTnLst>
                          </p:cTn>
                        </p:par>
                        <p:par>
                          <p:cTn id="46" fill="hold" nodeType="afterGroup">
                            <p:stCondLst>
                              <p:cond delay="500"/>
                            </p:stCondLst>
                            <p:childTnLst>
                              <p:par>
                                <p:cTn id="47" presetID="22" presetClass="entr" presetSubtype="2" fill="hold" nodeType="afterEffect">
                                  <p:stCondLst>
                                    <p:cond delay="0"/>
                                  </p:stCondLst>
                                  <p:childTnLst>
                                    <p:set>
                                      <p:cBhvr>
                                        <p:cTn id="48" dur="1" fill="hold">
                                          <p:stCondLst>
                                            <p:cond delay="0"/>
                                          </p:stCondLst>
                                        </p:cTn>
                                        <p:tgtEl>
                                          <p:spTgt spid="377908"/>
                                        </p:tgtEl>
                                        <p:attrNameLst>
                                          <p:attrName>style.visibility</p:attrName>
                                        </p:attrNameLst>
                                      </p:cBhvr>
                                      <p:to>
                                        <p:strVal val="visible"/>
                                      </p:to>
                                    </p:set>
                                    <p:animEffect transition="in" filter="wipe(right)">
                                      <p:cBhvr>
                                        <p:cTn id="49" dur="500"/>
                                        <p:tgtEl>
                                          <p:spTgt spid="377908"/>
                                        </p:tgtEl>
                                      </p:cBhvr>
                                    </p:animEffect>
                                  </p:childTnLst>
                                </p:cTn>
                              </p:par>
                            </p:childTnLst>
                          </p:cTn>
                        </p:par>
                        <p:par>
                          <p:cTn id="50" fill="hold" nodeType="afterGroup">
                            <p:stCondLst>
                              <p:cond delay="1000"/>
                            </p:stCondLst>
                            <p:childTnLst>
                              <p:par>
                                <p:cTn id="51" presetID="22" presetClass="exit" presetSubtype="2" fill="hold" grpId="0" nodeType="afterEffect">
                                  <p:stCondLst>
                                    <p:cond delay="0"/>
                                  </p:stCondLst>
                                  <p:childTnLst>
                                    <p:animEffect transition="out" filter="wipe(right)">
                                      <p:cBhvr>
                                        <p:cTn id="52" dur="500"/>
                                        <p:tgtEl>
                                          <p:spTgt spid="377951">
                                            <p:txEl>
                                              <p:pRg st="0" end="0"/>
                                            </p:txEl>
                                          </p:spTgt>
                                        </p:tgtEl>
                                      </p:cBhvr>
                                    </p:animEffect>
                                    <p:set>
                                      <p:cBhvr>
                                        <p:cTn id="53" dur="1" fill="hold">
                                          <p:stCondLst>
                                            <p:cond delay="499"/>
                                          </p:stCondLst>
                                        </p:cTn>
                                        <p:tgtEl>
                                          <p:spTgt spid="377951">
                                            <p:txEl>
                                              <p:pRg st="0" end="0"/>
                                            </p:txEl>
                                          </p:spTgt>
                                        </p:tgtEl>
                                        <p:attrNameLst>
                                          <p:attrName>style.visibility</p:attrName>
                                        </p:attrNameLst>
                                      </p:cBhvr>
                                      <p:to>
                                        <p:strVal val="hidden"/>
                                      </p:to>
                                    </p:set>
                                  </p:childTnLst>
                                </p:cTn>
                              </p:par>
                              <p:par>
                                <p:cTn id="54" presetID="22" presetClass="entr" presetSubtype="2" fill="hold" grpId="0" nodeType="withEffect">
                                  <p:stCondLst>
                                    <p:cond delay="0"/>
                                  </p:stCondLst>
                                  <p:childTnLst>
                                    <p:set>
                                      <p:cBhvr>
                                        <p:cTn id="55" dur="1" fill="hold">
                                          <p:stCondLst>
                                            <p:cond delay="0"/>
                                          </p:stCondLst>
                                        </p:cTn>
                                        <p:tgtEl>
                                          <p:spTgt spid="377952">
                                            <p:txEl>
                                              <p:pRg st="0" end="0"/>
                                            </p:txEl>
                                          </p:spTgt>
                                        </p:tgtEl>
                                        <p:attrNameLst>
                                          <p:attrName>style.visibility</p:attrName>
                                        </p:attrNameLst>
                                      </p:cBhvr>
                                      <p:to>
                                        <p:strVal val="visible"/>
                                      </p:to>
                                    </p:set>
                                    <p:animEffect transition="in" filter="wipe(right)">
                                      <p:cBhvr>
                                        <p:cTn id="56" dur="500"/>
                                        <p:tgtEl>
                                          <p:spTgt spid="377952">
                                            <p:txEl>
                                              <p:pRg st="0" end="0"/>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377944"/>
                                        </p:tgtEl>
                                        <p:attrNameLst>
                                          <p:attrName>style.visibility</p:attrName>
                                        </p:attrNameLst>
                                      </p:cBhvr>
                                      <p:to>
                                        <p:strVal val="visible"/>
                                      </p:to>
                                    </p:set>
                                    <p:animEffect transition="in" filter="wipe(left)">
                                      <p:cBhvr>
                                        <p:cTn id="61" dur="500"/>
                                        <p:tgtEl>
                                          <p:spTgt spid="377944"/>
                                        </p:tgtEl>
                                      </p:cBhvr>
                                    </p:animEffect>
                                  </p:childTnLst>
                                  <p:subTnLst>
                                    <p:audio>
                                      <p:cMediaNode>
                                        <p:cTn display="0" masterRel="sameClick">
                                          <p:stCondLst>
                                            <p:cond evt="begin" delay="0">
                                              <p:tn val="59"/>
                                            </p:cond>
                                          </p:stCondLst>
                                          <p:endCondLst>
                                            <p:cond evt="onStopAudio" delay="0">
                                              <p:tgtEl>
                                                <p:sldTgt/>
                                              </p:tgtEl>
                                            </p:cond>
                                          </p:endCondLst>
                                        </p:cTn>
                                        <p:tgtEl>
                                          <p:sndTgt r:embed="rId3"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944" grpId="0" animBg="1" autoUpdateAnimBg="0"/>
      <p:bldP spid="377950" grpId="0" build="p" autoUpdateAnimBg="0"/>
      <p:bldP spid="377951" grpId="0" build="p" autoUpdateAnimBg="0"/>
      <p:bldP spid="377951" grpId="1" build="allAtOnce" autoUpdateAnimBg="0"/>
      <p:bldP spid="37795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1387838" y="194958"/>
            <a:ext cx="10178322" cy="730453"/>
          </a:xfrm>
        </p:spPr>
        <p:txBody>
          <a:bodyPr>
            <a:normAutofit fontScale="90000"/>
          </a:bodyPr>
          <a:lstStyle/>
          <a:p>
            <a:pPr algn="ctr"/>
            <a:r>
              <a:rPr lang="en-US" altLang="en-US" dirty="0"/>
              <a:t>How does ATP transfer energy? </a:t>
            </a:r>
          </a:p>
        </p:txBody>
      </p:sp>
      <p:sp>
        <p:nvSpPr>
          <p:cNvPr id="379954" name="Rectangle 50" descr="Rectangle: Click to edit Master text styles&#10;Second level&#10;Third level&#10;Fourth level&#10;Fifth level"/>
          <p:cNvSpPr>
            <a:spLocks noGrp="1" noChangeArrowheads="1"/>
          </p:cNvSpPr>
          <p:nvPr>
            <p:ph idx="1"/>
          </p:nvPr>
        </p:nvSpPr>
        <p:spPr>
          <a:xfrm>
            <a:off x="2324099" y="3039222"/>
            <a:ext cx="8305800" cy="3236913"/>
          </a:xfrm>
          <a:noFill/>
          <a:ln/>
        </p:spPr>
        <p:txBody>
          <a:bodyPr>
            <a:noAutofit/>
          </a:bodyPr>
          <a:lstStyle/>
          <a:p>
            <a:pPr marL="0" indent="0">
              <a:lnSpc>
                <a:spcPct val="90000"/>
              </a:lnSpc>
              <a:buNone/>
            </a:pPr>
            <a:r>
              <a:rPr lang="en-US" altLang="en-US" sz="3200" dirty="0"/>
              <a:t>ATP </a:t>
            </a:r>
            <a:r>
              <a:rPr lang="en-US" altLang="en-US" sz="3200" dirty="0">
                <a:sym typeface="Symbol" charset="2"/>
              </a:rPr>
              <a:t> </a:t>
            </a:r>
            <a:r>
              <a:rPr lang="en-US" altLang="en-US" sz="3200" dirty="0" smtClean="0"/>
              <a:t>ADP</a:t>
            </a:r>
          </a:p>
          <a:p>
            <a:pPr marL="0" indent="0">
              <a:lnSpc>
                <a:spcPct val="90000"/>
              </a:lnSpc>
              <a:buNone/>
            </a:pPr>
            <a:r>
              <a:rPr lang="en-US" altLang="en-US" sz="3200" dirty="0" smtClean="0"/>
              <a:t>	releases </a:t>
            </a:r>
            <a:r>
              <a:rPr lang="en-US" altLang="en-US" sz="3200" dirty="0"/>
              <a:t>energy </a:t>
            </a:r>
            <a:endParaRPr lang="en-US" altLang="en-US" sz="3200" dirty="0" smtClean="0"/>
          </a:p>
          <a:p>
            <a:pPr marL="0" indent="0">
              <a:lnSpc>
                <a:spcPct val="90000"/>
              </a:lnSpc>
              <a:buNone/>
            </a:pPr>
            <a:r>
              <a:rPr lang="en-US" altLang="en-US" sz="3200" u="sng" dirty="0" smtClean="0"/>
              <a:t>Phosphorylation </a:t>
            </a:r>
            <a:r>
              <a:rPr lang="en-US" altLang="en-US" sz="3200" i="1" u="sng" dirty="0"/>
              <a:t>(adding phosphates</a:t>
            </a:r>
            <a:r>
              <a:rPr lang="en-US" altLang="en-US" sz="3200" i="1" u="sng" dirty="0" smtClean="0"/>
              <a:t>!)</a:t>
            </a:r>
            <a:endParaRPr lang="en-US" altLang="en-US" sz="3200" i="1" u="sng" dirty="0"/>
          </a:p>
          <a:p>
            <a:pPr marL="0" indent="0">
              <a:lnSpc>
                <a:spcPct val="90000"/>
              </a:lnSpc>
              <a:buNone/>
            </a:pPr>
            <a:r>
              <a:rPr lang="en-US" altLang="en-US" sz="3200" dirty="0" smtClean="0"/>
              <a:t>	released </a:t>
            </a:r>
            <a:r>
              <a:rPr lang="en-US" altLang="en-US" sz="3200" dirty="0"/>
              <a:t>P</a:t>
            </a:r>
            <a:r>
              <a:rPr lang="en-US" altLang="en-US" sz="3200" baseline="-25000" dirty="0"/>
              <a:t>i</a:t>
            </a:r>
            <a:r>
              <a:rPr lang="en-US" altLang="en-US" sz="3200" dirty="0"/>
              <a:t> </a:t>
            </a:r>
            <a:r>
              <a:rPr lang="en-US" altLang="en-US" sz="3200" dirty="0" smtClean="0"/>
              <a:t>transfers </a:t>
            </a:r>
            <a:r>
              <a:rPr lang="en-US" altLang="en-US" sz="3200" dirty="0"/>
              <a:t>to other </a:t>
            </a:r>
            <a:r>
              <a:rPr lang="en-US" altLang="en-US" sz="3200" dirty="0" smtClean="0"/>
              <a:t>molecules…</a:t>
            </a:r>
          </a:p>
          <a:p>
            <a:pPr marL="0" indent="0">
              <a:lnSpc>
                <a:spcPct val="90000"/>
              </a:lnSpc>
              <a:buNone/>
            </a:pPr>
            <a:r>
              <a:rPr lang="en-US" altLang="en-US" sz="3200" dirty="0" smtClean="0"/>
              <a:t>		</a:t>
            </a:r>
            <a:r>
              <a:rPr lang="en-US" altLang="en-US" sz="3200" u="sng" dirty="0" smtClean="0"/>
              <a:t>causing </a:t>
            </a:r>
            <a:r>
              <a:rPr lang="en-US" altLang="en-US" sz="3200" u="sng" dirty="0" smtClean="0">
                <a:solidFill>
                  <a:srgbClr val="FF0000"/>
                </a:solidFill>
              </a:rPr>
              <a:t>instability</a:t>
            </a:r>
            <a:r>
              <a:rPr lang="en-US" altLang="en-US" sz="3200" u="sng" dirty="0" smtClean="0"/>
              <a:t> in them!!!</a:t>
            </a:r>
            <a:endParaRPr lang="en-US" altLang="en-US" sz="3200" u="sng" dirty="0"/>
          </a:p>
          <a:p>
            <a:pPr marL="0" indent="0">
              <a:lnSpc>
                <a:spcPct val="90000"/>
              </a:lnSpc>
              <a:buNone/>
            </a:pPr>
            <a:r>
              <a:rPr lang="en-US" altLang="en-US" sz="3200" u="sng" dirty="0" smtClean="0">
                <a:solidFill>
                  <a:srgbClr val="CC0000"/>
                </a:solidFill>
              </a:rPr>
              <a:t>Kinase-</a:t>
            </a:r>
            <a:r>
              <a:rPr lang="en-US" altLang="en-US" sz="3200" dirty="0" smtClean="0">
                <a:solidFill>
                  <a:schemeClr val="tx1"/>
                </a:solidFill>
              </a:rPr>
              <a:t>the enzyme that phosphorylates</a:t>
            </a:r>
            <a:endParaRPr lang="en-US" altLang="en-US" sz="3200" dirty="0"/>
          </a:p>
        </p:txBody>
      </p:sp>
      <p:sp>
        <p:nvSpPr>
          <p:cNvPr id="379907" name="AutoShape 3"/>
          <p:cNvSpPr>
            <a:spLocks noChangeArrowheads="1"/>
          </p:cNvSpPr>
          <p:nvPr/>
        </p:nvSpPr>
        <p:spPr bwMode="auto">
          <a:xfrm>
            <a:off x="4802188" y="1219943"/>
            <a:ext cx="1752600" cy="1752600"/>
          </a:xfrm>
          <a:prstGeom prst="sun">
            <a:avLst>
              <a:gd name="adj" fmla="val 25000"/>
            </a:avLst>
          </a:prstGeom>
          <a:solidFill>
            <a:srgbClr val="FFF798"/>
          </a:solidFill>
          <a:ln w="9525">
            <a:solidFill>
              <a:srgbClr val="FFF79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79908" name="Group 4"/>
          <p:cNvGrpSpPr>
            <a:grpSpLocks/>
          </p:cNvGrpSpPr>
          <p:nvPr/>
        </p:nvGrpSpPr>
        <p:grpSpPr bwMode="auto">
          <a:xfrm>
            <a:off x="2362200" y="1219943"/>
            <a:ext cx="2133600" cy="1524000"/>
            <a:chOff x="432" y="1152"/>
            <a:chExt cx="1344" cy="960"/>
          </a:xfrm>
        </p:grpSpPr>
        <p:sp>
          <p:nvSpPr>
            <p:cNvPr id="379909" name="Line 5"/>
            <p:cNvSpPr>
              <a:spLocks noChangeShapeType="1"/>
            </p:cNvSpPr>
            <p:nvPr/>
          </p:nvSpPr>
          <p:spPr bwMode="auto">
            <a:xfrm>
              <a:off x="1776" y="1776"/>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79910" name="Group 6"/>
            <p:cNvGrpSpPr>
              <a:grpSpLocks/>
            </p:cNvGrpSpPr>
            <p:nvPr/>
          </p:nvGrpSpPr>
          <p:grpSpPr bwMode="auto">
            <a:xfrm>
              <a:off x="432" y="1152"/>
              <a:ext cx="1344" cy="960"/>
              <a:chOff x="432" y="1152"/>
              <a:chExt cx="1344" cy="960"/>
            </a:xfrm>
          </p:grpSpPr>
          <p:sp>
            <p:nvSpPr>
              <p:cNvPr id="379911" name="Line 7"/>
              <p:cNvSpPr>
                <a:spLocks noChangeShapeType="1"/>
              </p:cNvSpPr>
              <p:nvPr/>
            </p:nvSpPr>
            <p:spPr bwMode="auto">
              <a:xfrm>
                <a:off x="1324" y="163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79912" name="Group 8"/>
              <p:cNvGrpSpPr>
                <a:grpSpLocks/>
              </p:cNvGrpSpPr>
              <p:nvPr/>
            </p:nvGrpSpPr>
            <p:grpSpPr bwMode="auto">
              <a:xfrm>
                <a:off x="432" y="1152"/>
                <a:ext cx="1091" cy="540"/>
                <a:chOff x="432" y="1152"/>
                <a:chExt cx="1091" cy="540"/>
              </a:xfrm>
            </p:grpSpPr>
            <p:sp>
              <p:nvSpPr>
                <p:cNvPr id="379913" name="AutoShape 9"/>
                <p:cNvSpPr>
                  <a:spLocks noChangeArrowheads="1"/>
                </p:cNvSpPr>
                <p:nvPr/>
              </p:nvSpPr>
              <p:spPr bwMode="auto">
                <a:xfrm rot="-1800000">
                  <a:off x="432" y="1152"/>
                  <a:ext cx="624" cy="540"/>
                </a:xfrm>
                <a:prstGeom prst="hexagon">
                  <a:avLst>
                    <a:gd name="adj" fmla="val 28889"/>
                    <a:gd name="vf" fmla="val 115470"/>
                  </a:avLst>
                </a:prstGeom>
                <a:solidFill>
                  <a:srgbClr val="FFCC1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914" name="AutoShape 10"/>
                <p:cNvSpPr>
                  <a:spLocks noChangeArrowheads="1"/>
                </p:cNvSpPr>
                <p:nvPr/>
              </p:nvSpPr>
              <p:spPr bwMode="auto">
                <a:xfrm rot="5400000">
                  <a:off x="1008" y="1165"/>
                  <a:ext cx="528" cy="502"/>
                </a:xfrm>
                <a:prstGeom prst="pentagon">
                  <a:avLst/>
                </a:prstGeom>
                <a:solidFill>
                  <a:srgbClr val="FFCC1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79915" name="AutoShape 11"/>
              <p:cNvSpPr>
                <a:spLocks noChangeArrowheads="1"/>
              </p:cNvSpPr>
              <p:nvPr/>
            </p:nvSpPr>
            <p:spPr bwMode="auto">
              <a:xfrm>
                <a:off x="1296" y="1728"/>
                <a:ext cx="480" cy="384"/>
              </a:xfrm>
              <a:prstGeom prst="pentagon">
                <a:avLst/>
              </a:prstGeom>
              <a:solidFill>
                <a:srgbClr val="0C8F0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379916" name="Group 12"/>
          <p:cNvGrpSpPr>
            <a:grpSpLocks/>
          </p:cNvGrpSpPr>
          <p:nvPr/>
        </p:nvGrpSpPr>
        <p:grpSpPr bwMode="auto">
          <a:xfrm>
            <a:off x="4343399" y="1569194"/>
            <a:ext cx="1225550" cy="1055688"/>
            <a:chOff x="1680" y="1372"/>
            <a:chExt cx="772" cy="665"/>
          </a:xfrm>
        </p:grpSpPr>
        <p:sp>
          <p:nvSpPr>
            <p:cNvPr id="379917" name="Oval 13"/>
            <p:cNvSpPr>
              <a:spLocks noChangeArrowheads="1"/>
            </p:cNvSpPr>
            <p:nvPr/>
          </p:nvSpPr>
          <p:spPr bwMode="auto">
            <a:xfrm>
              <a:off x="1776" y="1392"/>
              <a:ext cx="624" cy="624"/>
            </a:xfrm>
            <a:prstGeom prst="ellipse">
              <a:avLst/>
            </a:prstGeom>
            <a:solidFill>
              <a:srgbClr val="FFFF00"/>
            </a:solidFill>
            <a:ln w="28575">
              <a:solidFill>
                <a:srgbClr val="FFEA1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solidFill>
                    <a:srgbClr val="CC0000"/>
                  </a:solidFill>
                </a:rPr>
                <a:t>P</a:t>
              </a:r>
              <a:endParaRPr lang="en-US" altLang="en-US">
                <a:solidFill>
                  <a:srgbClr val="CC0000"/>
                </a:solidFill>
              </a:endParaRPr>
            </a:p>
          </p:txBody>
        </p:sp>
        <p:sp>
          <p:nvSpPr>
            <p:cNvPr id="379918" name="Text Box 14"/>
            <p:cNvSpPr txBox="1">
              <a:spLocks noChangeArrowheads="1"/>
            </p:cNvSpPr>
            <p:nvPr/>
          </p:nvSpPr>
          <p:spPr bwMode="auto">
            <a:xfrm>
              <a:off x="1968" y="1372"/>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endParaRPr lang="en-US" altLang="en-US" b="1">
                <a:solidFill>
                  <a:srgbClr val="CC0000"/>
                </a:solidFill>
              </a:endParaRPr>
            </a:p>
          </p:txBody>
        </p:sp>
        <p:sp>
          <p:nvSpPr>
            <p:cNvPr id="379919" name="Rectangle 15"/>
            <p:cNvSpPr>
              <a:spLocks noChangeArrowheads="1"/>
            </p:cNvSpPr>
            <p:nvPr/>
          </p:nvSpPr>
          <p:spPr bwMode="auto">
            <a:xfrm>
              <a:off x="2160"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p>
          </p:txBody>
        </p:sp>
        <p:sp>
          <p:nvSpPr>
            <p:cNvPr id="379920" name="Rectangle 16"/>
            <p:cNvSpPr>
              <a:spLocks noChangeArrowheads="1"/>
            </p:cNvSpPr>
            <p:nvPr/>
          </p:nvSpPr>
          <p:spPr bwMode="auto">
            <a:xfrm>
              <a:off x="1956" y="1804"/>
              <a:ext cx="244"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endParaRPr lang="en-US" altLang="en-US" b="1" baseline="30000">
                <a:solidFill>
                  <a:srgbClr val="CC0000"/>
                </a:solidFill>
              </a:endParaRPr>
            </a:p>
          </p:txBody>
        </p:sp>
        <p:sp>
          <p:nvSpPr>
            <p:cNvPr id="379921" name="Rectangle 17"/>
            <p:cNvSpPr>
              <a:spLocks noChangeArrowheads="1"/>
            </p:cNvSpPr>
            <p:nvPr/>
          </p:nvSpPr>
          <p:spPr bwMode="auto">
            <a:xfrm>
              <a:off x="1680"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baseline="30000">
                  <a:solidFill>
                    <a:srgbClr val="CC0000"/>
                  </a:solidFill>
                </a:rPr>
                <a:t>–</a:t>
              </a:r>
              <a:r>
                <a:rPr lang="en-US" altLang="en-US" b="1">
                  <a:solidFill>
                    <a:srgbClr val="CC0000"/>
                  </a:solidFill>
                </a:rPr>
                <a:t>O</a:t>
              </a:r>
            </a:p>
          </p:txBody>
        </p:sp>
      </p:grpSp>
      <p:grpSp>
        <p:nvGrpSpPr>
          <p:cNvPr id="379922" name="Group 18"/>
          <p:cNvGrpSpPr>
            <a:grpSpLocks/>
          </p:cNvGrpSpPr>
          <p:nvPr/>
        </p:nvGrpSpPr>
        <p:grpSpPr bwMode="auto">
          <a:xfrm>
            <a:off x="5029198" y="1569194"/>
            <a:ext cx="1225550" cy="1055688"/>
            <a:chOff x="2748" y="1372"/>
            <a:chExt cx="772" cy="665"/>
          </a:xfrm>
        </p:grpSpPr>
        <p:sp>
          <p:nvSpPr>
            <p:cNvPr id="379923" name="Oval 19"/>
            <p:cNvSpPr>
              <a:spLocks noChangeArrowheads="1"/>
            </p:cNvSpPr>
            <p:nvPr/>
          </p:nvSpPr>
          <p:spPr bwMode="auto">
            <a:xfrm>
              <a:off x="2844" y="1392"/>
              <a:ext cx="624" cy="624"/>
            </a:xfrm>
            <a:prstGeom prst="ellipse">
              <a:avLst/>
            </a:prstGeom>
            <a:solidFill>
              <a:srgbClr val="FFCC66"/>
            </a:solidFill>
            <a:ln w="28575">
              <a:solidFill>
                <a:srgbClr val="FFEA1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solidFill>
                    <a:srgbClr val="CC0000"/>
                  </a:solidFill>
                </a:rPr>
                <a:t>P</a:t>
              </a:r>
              <a:endParaRPr lang="en-US" altLang="en-US">
                <a:solidFill>
                  <a:srgbClr val="CC0000"/>
                </a:solidFill>
              </a:endParaRPr>
            </a:p>
          </p:txBody>
        </p:sp>
        <p:sp>
          <p:nvSpPr>
            <p:cNvPr id="379924" name="Text Box 20"/>
            <p:cNvSpPr txBox="1">
              <a:spLocks noChangeArrowheads="1"/>
            </p:cNvSpPr>
            <p:nvPr/>
          </p:nvSpPr>
          <p:spPr bwMode="auto">
            <a:xfrm>
              <a:off x="3036" y="1372"/>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endParaRPr lang="en-US" altLang="en-US" b="1">
                <a:solidFill>
                  <a:srgbClr val="CC0000"/>
                </a:solidFill>
              </a:endParaRPr>
            </a:p>
          </p:txBody>
        </p:sp>
        <p:sp>
          <p:nvSpPr>
            <p:cNvPr id="379925" name="Rectangle 21"/>
            <p:cNvSpPr>
              <a:spLocks noChangeArrowheads="1"/>
            </p:cNvSpPr>
            <p:nvPr/>
          </p:nvSpPr>
          <p:spPr bwMode="auto">
            <a:xfrm>
              <a:off x="3228"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p>
          </p:txBody>
        </p:sp>
        <p:sp>
          <p:nvSpPr>
            <p:cNvPr id="379926" name="Rectangle 22"/>
            <p:cNvSpPr>
              <a:spLocks noChangeArrowheads="1"/>
            </p:cNvSpPr>
            <p:nvPr/>
          </p:nvSpPr>
          <p:spPr bwMode="auto">
            <a:xfrm>
              <a:off x="3024" y="1804"/>
              <a:ext cx="244"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endParaRPr lang="en-US" altLang="en-US" b="1" baseline="30000">
                <a:solidFill>
                  <a:srgbClr val="CC0000"/>
                </a:solidFill>
              </a:endParaRPr>
            </a:p>
          </p:txBody>
        </p:sp>
        <p:sp>
          <p:nvSpPr>
            <p:cNvPr id="379927" name="Rectangle 23"/>
            <p:cNvSpPr>
              <a:spLocks noChangeArrowheads="1"/>
            </p:cNvSpPr>
            <p:nvPr/>
          </p:nvSpPr>
          <p:spPr bwMode="auto">
            <a:xfrm>
              <a:off x="2748"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baseline="30000">
                  <a:solidFill>
                    <a:srgbClr val="CC0000"/>
                  </a:solidFill>
                </a:rPr>
                <a:t>–</a:t>
              </a:r>
              <a:r>
                <a:rPr lang="en-US" altLang="en-US" b="1">
                  <a:solidFill>
                    <a:srgbClr val="CC0000"/>
                  </a:solidFill>
                </a:rPr>
                <a:t>O</a:t>
              </a:r>
            </a:p>
          </p:txBody>
        </p:sp>
      </p:grpSp>
      <p:grpSp>
        <p:nvGrpSpPr>
          <p:cNvPr id="379928" name="Group 24"/>
          <p:cNvGrpSpPr>
            <a:grpSpLocks/>
          </p:cNvGrpSpPr>
          <p:nvPr/>
        </p:nvGrpSpPr>
        <p:grpSpPr bwMode="auto">
          <a:xfrm>
            <a:off x="5486400" y="1219943"/>
            <a:ext cx="1752600" cy="1752600"/>
            <a:chOff x="2400" y="1008"/>
            <a:chExt cx="1104" cy="1104"/>
          </a:xfrm>
        </p:grpSpPr>
        <p:sp>
          <p:nvSpPr>
            <p:cNvPr id="379929" name="AutoShape 25"/>
            <p:cNvSpPr>
              <a:spLocks noChangeArrowheads="1"/>
            </p:cNvSpPr>
            <p:nvPr/>
          </p:nvSpPr>
          <p:spPr bwMode="auto">
            <a:xfrm>
              <a:off x="2400" y="1008"/>
              <a:ext cx="1104" cy="1104"/>
            </a:xfrm>
            <a:prstGeom prst="sun">
              <a:avLst>
                <a:gd name="adj" fmla="val 25000"/>
              </a:avLst>
            </a:prstGeom>
            <a:solidFill>
              <a:srgbClr val="FFF798"/>
            </a:solidFill>
            <a:ln w="9525">
              <a:solidFill>
                <a:srgbClr val="FFF79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79930" name="Group 26"/>
            <p:cNvGrpSpPr>
              <a:grpSpLocks/>
            </p:cNvGrpSpPr>
            <p:nvPr/>
          </p:nvGrpSpPr>
          <p:grpSpPr bwMode="auto">
            <a:xfrm>
              <a:off x="2544" y="1228"/>
              <a:ext cx="772" cy="665"/>
              <a:chOff x="3792" y="1372"/>
              <a:chExt cx="772" cy="665"/>
            </a:xfrm>
          </p:grpSpPr>
          <p:sp>
            <p:nvSpPr>
              <p:cNvPr id="379931" name="Oval 27"/>
              <p:cNvSpPr>
                <a:spLocks noChangeArrowheads="1"/>
              </p:cNvSpPr>
              <p:nvPr/>
            </p:nvSpPr>
            <p:spPr bwMode="auto">
              <a:xfrm>
                <a:off x="3888" y="1392"/>
                <a:ext cx="624" cy="624"/>
              </a:xfrm>
              <a:prstGeom prst="ellipse">
                <a:avLst/>
              </a:prstGeom>
              <a:solidFill>
                <a:srgbClr val="FF8000"/>
              </a:solidFill>
              <a:ln w="28575">
                <a:solidFill>
                  <a:srgbClr val="FFEA1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solidFill>
                      <a:srgbClr val="CC0000"/>
                    </a:solidFill>
                  </a:rPr>
                  <a:t>P</a:t>
                </a:r>
                <a:endParaRPr lang="en-US" altLang="en-US">
                  <a:solidFill>
                    <a:srgbClr val="CC0000"/>
                  </a:solidFill>
                </a:endParaRPr>
              </a:p>
            </p:txBody>
          </p:sp>
          <p:sp>
            <p:nvSpPr>
              <p:cNvPr id="379932" name="Text Box 28"/>
              <p:cNvSpPr txBox="1">
                <a:spLocks noChangeArrowheads="1"/>
              </p:cNvSpPr>
              <p:nvPr/>
            </p:nvSpPr>
            <p:spPr bwMode="auto">
              <a:xfrm>
                <a:off x="4080" y="1372"/>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endParaRPr lang="en-US" altLang="en-US" b="1">
                  <a:solidFill>
                    <a:srgbClr val="CC0000"/>
                  </a:solidFill>
                </a:endParaRPr>
              </a:p>
            </p:txBody>
          </p:sp>
          <p:sp>
            <p:nvSpPr>
              <p:cNvPr id="379933" name="Rectangle 29"/>
              <p:cNvSpPr>
                <a:spLocks noChangeArrowheads="1"/>
              </p:cNvSpPr>
              <p:nvPr/>
            </p:nvSpPr>
            <p:spPr bwMode="auto">
              <a:xfrm>
                <a:off x="4272"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p>
            </p:txBody>
          </p:sp>
          <p:sp>
            <p:nvSpPr>
              <p:cNvPr id="379934" name="Rectangle 30"/>
              <p:cNvSpPr>
                <a:spLocks noChangeArrowheads="1"/>
              </p:cNvSpPr>
              <p:nvPr/>
            </p:nvSpPr>
            <p:spPr bwMode="auto">
              <a:xfrm>
                <a:off x="4068" y="1804"/>
                <a:ext cx="244"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endParaRPr lang="en-US" altLang="en-US" b="1" baseline="30000">
                  <a:solidFill>
                    <a:srgbClr val="CC0000"/>
                  </a:solidFill>
                </a:endParaRPr>
              </a:p>
            </p:txBody>
          </p:sp>
          <p:sp>
            <p:nvSpPr>
              <p:cNvPr id="379935" name="Rectangle 31"/>
              <p:cNvSpPr>
                <a:spLocks noChangeArrowheads="1"/>
              </p:cNvSpPr>
              <p:nvPr/>
            </p:nvSpPr>
            <p:spPr bwMode="auto">
              <a:xfrm>
                <a:off x="3792"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baseline="30000">
                    <a:solidFill>
                      <a:srgbClr val="CC0000"/>
                    </a:solidFill>
                  </a:rPr>
                  <a:t>–</a:t>
                </a:r>
                <a:r>
                  <a:rPr lang="en-US" altLang="en-US" b="1">
                    <a:solidFill>
                      <a:srgbClr val="CC0000"/>
                    </a:solidFill>
                  </a:rPr>
                  <a:t>O</a:t>
                </a:r>
              </a:p>
            </p:txBody>
          </p:sp>
        </p:grpSp>
      </p:grpSp>
      <p:sp>
        <p:nvSpPr>
          <p:cNvPr id="379937" name="AutoShape 33"/>
          <p:cNvSpPr>
            <a:spLocks noChangeArrowheads="1"/>
          </p:cNvSpPr>
          <p:nvPr/>
        </p:nvSpPr>
        <p:spPr bwMode="auto">
          <a:xfrm>
            <a:off x="8863564" y="1123106"/>
            <a:ext cx="1946275" cy="1946275"/>
          </a:xfrm>
          <a:prstGeom prst="sun">
            <a:avLst>
              <a:gd name="adj" fmla="val 25000"/>
            </a:avLst>
          </a:prstGeom>
          <a:solidFill>
            <a:srgbClr val="CC0000"/>
          </a:solidFill>
          <a:ln w="9525">
            <a:solidFill>
              <a:srgbClr val="FFEA1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b="1" dirty="0">
                <a:solidFill>
                  <a:srgbClr val="FFEA18"/>
                </a:solidFill>
              </a:rPr>
              <a:t>7.3</a:t>
            </a:r>
          </a:p>
          <a:p>
            <a:r>
              <a:rPr lang="en-US" altLang="en-US" sz="2000" b="1" dirty="0" smtClean="0">
                <a:solidFill>
                  <a:srgbClr val="FFEA18"/>
                </a:solidFill>
              </a:rPr>
              <a:t>Free</a:t>
            </a:r>
          </a:p>
          <a:p>
            <a:r>
              <a:rPr lang="en-US" altLang="en-US" sz="2000" b="1" dirty="0" smtClean="0">
                <a:solidFill>
                  <a:srgbClr val="FFEA18"/>
                </a:solidFill>
              </a:rPr>
              <a:t>energy</a:t>
            </a:r>
            <a:endParaRPr lang="en-US" altLang="en-US" sz="2000" b="1" dirty="0">
              <a:solidFill>
                <a:srgbClr val="FFEA18"/>
              </a:solidFill>
            </a:endParaRPr>
          </a:p>
        </p:txBody>
      </p:sp>
      <p:sp>
        <p:nvSpPr>
          <p:cNvPr id="379944" name="Text Box 40"/>
          <p:cNvSpPr txBox="1">
            <a:spLocks noChangeArrowheads="1"/>
          </p:cNvSpPr>
          <p:nvPr/>
        </p:nvSpPr>
        <p:spPr bwMode="auto">
          <a:xfrm>
            <a:off x="8610600" y="1911577"/>
            <a:ext cx="319318" cy="369332"/>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0F116A"/>
                </a:solidFill>
              </a:rPr>
              <a:t>+</a:t>
            </a:r>
            <a:endParaRPr lang="en-US" altLang="en-US">
              <a:solidFill>
                <a:srgbClr val="0F116A"/>
              </a:solidFill>
            </a:endParaRPr>
          </a:p>
        </p:txBody>
      </p:sp>
      <p:grpSp>
        <p:nvGrpSpPr>
          <p:cNvPr id="379952" name="Group 48"/>
          <p:cNvGrpSpPr>
            <a:grpSpLocks/>
          </p:cNvGrpSpPr>
          <p:nvPr/>
        </p:nvGrpSpPr>
        <p:grpSpPr bwMode="auto">
          <a:xfrm>
            <a:off x="6629399" y="1607294"/>
            <a:ext cx="1987550" cy="1055688"/>
            <a:chOff x="3120" y="1228"/>
            <a:chExt cx="1252" cy="665"/>
          </a:xfrm>
        </p:grpSpPr>
        <p:grpSp>
          <p:nvGrpSpPr>
            <p:cNvPr id="379938" name="Group 34"/>
            <p:cNvGrpSpPr>
              <a:grpSpLocks/>
            </p:cNvGrpSpPr>
            <p:nvPr/>
          </p:nvGrpSpPr>
          <p:grpSpPr bwMode="auto">
            <a:xfrm>
              <a:off x="3600" y="1228"/>
              <a:ext cx="772" cy="665"/>
              <a:chOff x="3792" y="1372"/>
              <a:chExt cx="772" cy="665"/>
            </a:xfrm>
          </p:grpSpPr>
          <p:sp>
            <p:nvSpPr>
              <p:cNvPr id="379939" name="Oval 35"/>
              <p:cNvSpPr>
                <a:spLocks noChangeArrowheads="1"/>
              </p:cNvSpPr>
              <p:nvPr/>
            </p:nvSpPr>
            <p:spPr bwMode="auto">
              <a:xfrm>
                <a:off x="3888" y="1392"/>
                <a:ext cx="624" cy="624"/>
              </a:xfrm>
              <a:prstGeom prst="ellipse">
                <a:avLst/>
              </a:prstGeom>
              <a:solidFill>
                <a:srgbClr val="FF8000"/>
              </a:solidFill>
              <a:ln w="28575">
                <a:solidFill>
                  <a:srgbClr val="FFEA1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b="1">
                    <a:solidFill>
                      <a:srgbClr val="CC0000"/>
                    </a:solidFill>
                  </a:rPr>
                  <a:t>P</a:t>
                </a:r>
                <a:endParaRPr lang="en-US" altLang="en-US">
                  <a:solidFill>
                    <a:srgbClr val="CC0000"/>
                  </a:solidFill>
                </a:endParaRPr>
              </a:p>
            </p:txBody>
          </p:sp>
          <p:sp>
            <p:nvSpPr>
              <p:cNvPr id="379940" name="Text Box 36"/>
              <p:cNvSpPr txBox="1">
                <a:spLocks noChangeArrowheads="1"/>
              </p:cNvSpPr>
              <p:nvPr/>
            </p:nvSpPr>
            <p:spPr bwMode="auto">
              <a:xfrm>
                <a:off x="4080" y="1372"/>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endParaRPr lang="en-US" altLang="en-US" b="1">
                  <a:solidFill>
                    <a:srgbClr val="CC0000"/>
                  </a:solidFill>
                </a:endParaRPr>
              </a:p>
            </p:txBody>
          </p:sp>
          <p:sp>
            <p:nvSpPr>
              <p:cNvPr id="379941" name="Rectangle 37"/>
              <p:cNvSpPr>
                <a:spLocks noChangeArrowheads="1"/>
              </p:cNvSpPr>
              <p:nvPr/>
            </p:nvSpPr>
            <p:spPr bwMode="auto">
              <a:xfrm>
                <a:off x="4272"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r>
                  <a:rPr lang="en-US" altLang="en-US" b="1" baseline="30000">
                    <a:solidFill>
                      <a:srgbClr val="CC0000"/>
                    </a:solidFill>
                  </a:rPr>
                  <a:t>–</a:t>
                </a:r>
              </a:p>
            </p:txBody>
          </p:sp>
          <p:sp>
            <p:nvSpPr>
              <p:cNvPr id="379942" name="Rectangle 38"/>
              <p:cNvSpPr>
                <a:spLocks noChangeArrowheads="1"/>
              </p:cNvSpPr>
              <p:nvPr/>
            </p:nvSpPr>
            <p:spPr bwMode="auto">
              <a:xfrm>
                <a:off x="4068" y="1804"/>
                <a:ext cx="244"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solidFill>
                      <a:srgbClr val="CC0000"/>
                    </a:solidFill>
                  </a:rPr>
                  <a:t>O</a:t>
                </a:r>
                <a:endParaRPr lang="en-US" altLang="en-US" b="1" baseline="30000">
                  <a:solidFill>
                    <a:srgbClr val="CC0000"/>
                  </a:solidFill>
                </a:endParaRPr>
              </a:p>
            </p:txBody>
          </p:sp>
          <p:sp>
            <p:nvSpPr>
              <p:cNvPr id="379943" name="Rectangle 39"/>
              <p:cNvSpPr>
                <a:spLocks noChangeArrowheads="1"/>
              </p:cNvSpPr>
              <p:nvPr/>
            </p:nvSpPr>
            <p:spPr bwMode="auto">
              <a:xfrm>
                <a:off x="3792" y="1588"/>
                <a:ext cx="292" cy="233"/>
              </a:xfrm>
              <a:prstGeom prst="rect">
                <a:avLst/>
              </a:prstGeom>
              <a:noFill/>
              <a:ln>
                <a:noFill/>
              </a:ln>
              <a:effectLst/>
              <a:extLst>
                <a:ext uri="{909E8E84-426E-40dd-AFC4-6F175D3DCCD1}">
                  <a14:hiddenFill xmlns:a14="http://schemas.microsoft.com/office/drawing/2010/main">
                    <a:solidFill>
                      <a:srgbClr val="FFEA1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baseline="30000">
                    <a:solidFill>
                      <a:srgbClr val="CC0000"/>
                    </a:solidFill>
                  </a:rPr>
                  <a:t>–</a:t>
                </a:r>
                <a:r>
                  <a:rPr lang="en-US" altLang="en-US" b="1">
                    <a:solidFill>
                      <a:srgbClr val="CC0000"/>
                    </a:solidFill>
                  </a:rPr>
                  <a:t>O</a:t>
                </a:r>
              </a:p>
            </p:txBody>
          </p:sp>
        </p:grpSp>
        <p:sp>
          <p:nvSpPr>
            <p:cNvPr id="379945" name="AutoShape 41"/>
            <p:cNvSpPr>
              <a:spLocks noChangeArrowheads="1"/>
            </p:cNvSpPr>
            <p:nvPr/>
          </p:nvSpPr>
          <p:spPr bwMode="auto">
            <a:xfrm>
              <a:off x="3120" y="1488"/>
              <a:ext cx="432" cy="96"/>
            </a:xfrm>
            <a:prstGeom prst="rightArrow">
              <a:avLst>
                <a:gd name="adj1" fmla="val 50000"/>
                <a:gd name="adj2" fmla="val 112500"/>
              </a:avLst>
            </a:prstGeom>
            <a:solidFill>
              <a:srgbClr val="0F116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79956" name="Rectangle 52"/>
          <p:cNvSpPr>
            <a:spLocks noChangeArrowheads="1"/>
          </p:cNvSpPr>
          <p:nvPr/>
        </p:nvSpPr>
        <p:spPr bwMode="auto">
          <a:xfrm>
            <a:off x="2651126" y="2302461"/>
            <a:ext cx="930063" cy="49244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12700" dist="35921" dir="2700000" algn="ctr" rotWithShape="0">
                    <a:srgbClr val="808080"/>
                  </a:outerShdw>
                </a:effectLst>
              </a14:hiddenEffects>
            </a:ext>
          </a:extLst>
        </p:spPr>
        <p:txBody>
          <a:bodyPr wrap="none" anchor="ctr">
            <a:spAutoFit/>
          </a:bodyPr>
          <a:lstStyle/>
          <a:p>
            <a:r>
              <a:rPr lang="en-US" altLang="en-US" sz="2600" b="1">
                <a:solidFill>
                  <a:srgbClr val="FF6404"/>
                </a:solidFill>
              </a:rPr>
              <a:t>ADP</a:t>
            </a:r>
            <a:endParaRPr lang="en-US" altLang="en-US" sz="2600" b="1">
              <a:solidFill>
                <a:srgbClr val="FF6404"/>
              </a:solidFill>
              <a:effectLst>
                <a:outerShdw blurRad="38100" dist="38100" dir="2700000" algn="tl">
                  <a:srgbClr val="C0C0C0"/>
                </a:outerShdw>
              </a:effectLst>
            </a:endParaRPr>
          </a:p>
        </p:txBody>
      </p:sp>
      <p:sp>
        <p:nvSpPr>
          <p:cNvPr id="379957" name="Rectangle 53"/>
          <p:cNvSpPr>
            <a:spLocks noChangeArrowheads="1"/>
          </p:cNvSpPr>
          <p:nvPr/>
        </p:nvSpPr>
        <p:spPr bwMode="auto">
          <a:xfrm>
            <a:off x="2651125" y="2302461"/>
            <a:ext cx="862800" cy="49244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12700" dist="35921" dir="2700000" algn="ctr" rotWithShape="0">
                    <a:srgbClr val="808080"/>
                  </a:outerShdw>
                </a:effectLst>
              </a14:hiddenEffects>
            </a:ext>
          </a:extLst>
        </p:spPr>
        <p:txBody>
          <a:bodyPr wrap="none" anchor="ctr">
            <a:spAutoFit/>
          </a:bodyPr>
          <a:lstStyle/>
          <a:p>
            <a:r>
              <a:rPr lang="en-US" altLang="en-US" sz="2600" b="1">
                <a:solidFill>
                  <a:srgbClr val="CC0000"/>
                </a:solidFill>
              </a:rPr>
              <a:t>ATP</a:t>
            </a:r>
            <a:endParaRPr lang="en-US" altLang="en-US" sz="2600" b="1">
              <a:solidFill>
                <a:srgbClr val="FF6404"/>
              </a:solidFill>
              <a:effectLst>
                <a:outerShdw blurRad="38100" dist="38100" dir="2700000" algn="tl">
                  <a:srgbClr val="C0C0C0"/>
                </a:outerShdw>
              </a:effectLst>
            </a:endParaRPr>
          </a:p>
        </p:txBody>
      </p:sp>
    </p:spTree>
    <p:extLst>
      <p:ext uri="{BB962C8B-B14F-4D97-AF65-F5344CB8AC3E}">
        <p14:creationId xmlns:p14="http://schemas.microsoft.com/office/powerpoint/2010/main" val="12332734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9954">
                                            <p:txEl>
                                              <p:pRg st="0" end="0"/>
                                            </p:txEl>
                                          </p:spTgt>
                                        </p:tgtEl>
                                        <p:attrNameLst>
                                          <p:attrName>style.visibility</p:attrName>
                                        </p:attrNameLst>
                                      </p:cBhvr>
                                      <p:to>
                                        <p:strVal val="visible"/>
                                      </p:to>
                                    </p:set>
                                    <p:anim calcmode="lin" valueType="num">
                                      <p:cBhvr additive="base">
                                        <p:cTn id="7" dur="500" fill="hold"/>
                                        <p:tgtEl>
                                          <p:spTgt spid="3799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995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9954">
                                            <p:txEl>
                                              <p:pRg st="1" end="1"/>
                                            </p:txEl>
                                          </p:spTgt>
                                        </p:tgtEl>
                                        <p:attrNameLst>
                                          <p:attrName>style.visibility</p:attrName>
                                        </p:attrNameLst>
                                      </p:cBhvr>
                                      <p:to>
                                        <p:strVal val="visible"/>
                                      </p:to>
                                    </p:set>
                                    <p:anim calcmode="lin" valueType="num">
                                      <p:cBhvr additive="base">
                                        <p:cTn id="13" dur="500" fill="hold"/>
                                        <p:tgtEl>
                                          <p:spTgt spid="37995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995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9954">
                                            <p:txEl>
                                              <p:pRg st="2" end="2"/>
                                            </p:txEl>
                                          </p:spTgt>
                                        </p:tgtEl>
                                        <p:attrNameLst>
                                          <p:attrName>style.visibility</p:attrName>
                                        </p:attrNameLst>
                                      </p:cBhvr>
                                      <p:to>
                                        <p:strVal val="visible"/>
                                      </p:to>
                                    </p:set>
                                    <p:anim calcmode="lin" valueType="num">
                                      <p:cBhvr additive="base">
                                        <p:cTn id="19" dur="500" fill="hold"/>
                                        <p:tgtEl>
                                          <p:spTgt spid="37995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995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79954">
                                            <p:txEl>
                                              <p:pRg st="3" end="3"/>
                                            </p:txEl>
                                          </p:spTgt>
                                        </p:tgtEl>
                                        <p:attrNameLst>
                                          <p:attrName>style.visibility</p:attrName>
                                        </p:attrNameLst>
                                      </p:cBhvr>
                                      <p:to>
                                        <p:strVal val="visible"/>
                                      </p:to>
                                    </p:set>
                                    <p:anim calcmode="lin" valueType="num">
                                      <p:cBhvr additive="base">
                                        <p:cTn id="25" dur="500" fill="hold"/>
                                        <p:tgtEl>
                                          <p:spTgt spid="37995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7995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79954">
                                            <p:txEl>
                                              <p:pRg st="4" end="4"/>
                                            </p:txEl>
                                          </p:spTgt>
                                        </p:tgtEl>
                                        <p:attrNameLst>
                                          <p:attrName>style.visibility</p:attrName>
                                        </p:attrNameLst>
                                      </p:cBhvr>
                                      <p:to>
                                        <p:strVal val="visible"/>
                                      </p:to>
                                    </p:set>
                                    <p:anim calcmode="lin" valueType="num">
                                      <p:cBhvr additive="base">
                                        <p:cTn id="31" dur="500" fill="hold"/>
                                        <p:tgtEl>
                                          <p:spTgt spid="37995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7995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79954">
                                            <p:txEl>
                                              <p:pRg st="5" end="5"/>
                                            </p:txEl>
                                          </p:spTgt>
                                        </p:tgtEl>
                                        <p:attrNameLst>
                                          <p:attrName>style.visibility</p:attrName>
                                        </p:attrNameLst>
                                      </p:cBhvr>
                                      <p:to>
                                        <p:strVal val="visible"/>
                                      </p:to>
                                    </p:set>
                                    <p:anim calcmode="lin" valueType="num">
                                      <p:cBhvr additive="base">
                                        <p:cTn id="37" dur="500" fill="hold"/>
                                        <p:tgtEl>
                                          <p:spTgt spid="379954">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7995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xit" presetSubtype="2" fill="hold" nodeType="clickEffect">
                                  <p:stCondLst>
                                    <p:cond delay="0"/>
                                  </p:stCondLst>
                                  <p:childTnLst>
                                    <p:animEffect transition="out" filter="slide(fromRight)">
                                      <p:cBhvr>
                                        <p:cTn id="42" dur="500"/>
                                        <p:tgtEl>
                                          <p:spTgt spid="379928"/>
                                        </p:tgtEl>
                                      </p:cBhvr>
                                    </p:animEffect>
                                    <p:set>
                                      <p:cBhvr>
                                        <p:cTn id="43" dur="1" fill="hold">
                                          <p:stCondLst>
                                            <p:cond delay="499"/>
                                          </p:stCondLst>
                                        </p:cTn>
                                        <p:tgtEl>
                                          <p:spTgt spid="379928"/>
                                        </p:tgtEl>
                                        <p:attrNameLst>
                                          <p:attrName>style.visibility</p:attrName>
                                        </p:attrNameLst>
                                      </p:cBhvr>
                                      <p:to>
                                        <p:strVal val="hidden"/>
                                      </p:to>
                                    </p:set>
                                  </p:childTnLst>
                                </p:cTn>
                              </p:par>
                              <p:par>
                                <p:cTn id="44" presetID="12" presetClass="entr" presetSubtype="8" fill="hold" nodeType="withEffect">
                                  <p:stCondLst>
                                    <p:cond delay="0"/>
                                  </p:stCondLst>
                                  <p:childTnLst>
                                    <p:set>
                                      <p:cBhvr>
                                        <p:cTn id="45" dur="1" fill="hold">
                                          <p:stCondLst>
                                            <p:cond delay="0"/>
                                          </p:stCondLst>
                                        </p:cTn>
                                        <p:tgtEl>
                                          <p:spTgt spid="379952"/>
                                        </p:tgtEl>
                                        <p:attrNameLst>
                                          <p:attrName>style.visibility</p:attrName>
                                        </p:attrNameLst>
                                      </p:cBhvr>
                                      <p:to>
                                        <p:strVal val="visible"/>
                                      </p:to>
                                    </p:set>
                                    <p:animEffect transition="in" filter="slide(fromLeft)">
                                      <p:cBhvr>
                                        <p:cTn id="46" dur="500"/>
                                        <p:tgtEl>
                                          <p:spTgt spid="379952"/>
                                        </p:tgtEl>
                                      </p:cBhvr>
                                    </p:animEffect>
                                  </p:childTnLst>
                                </p:cTn>
                              </p:par>
                              <p:par>
                                <p:cTn id="47" presetID="22" presetClass="exit" presetSubtype="2" fill="hold" grpId="0" nodeType="withEffect">
                                  <p:stCondLst>
                                    <p:cond delay="0"/>
                                  </p:stCondLst>
                                  <p:childTnLst>
                                    <p:animEffect transition="out" filter="wipe(right)">
                                      <p:cBhvr>
                                        <p:cTn id="48" dur="500"/>
                                        <p:tgtEl>
                                          <p:spTgt spid="379957">
                                            <p:txEl>
                                              <p:pRg st="0" end="0"/>
                                            </p:txEl>
                                          </p:spTgt>
                                        </p:tgtEl>
                                      </p:cBhvr>
                                    </p:animEffect>
                                    <p:set>
                                      <p:cBhvr>
                                        <p:cTn id="49" dur="1" fill="hold">
                                          <p:stCondLst>
                                            <p:cond delay="499"/>
                                          </p:stCondLst>
                                        </p:cTn>
                                        <p:tgtEl>
                                          <p:spTgt spid="379957">
                                            <p:txEl>
                                              <p:pRg st="0" end="0"/>
                                            </p:txEl>
                                          </p:spTgt>
                                        </p:tgtEl>
                                        <p:attrNameLst>
                                          <p:attrName>style.visibility</p:attrName>
                                        </p:attrNameLst>
                                      </p:cBhvr>
                                      <p:to>
                                        <p:strVal val="hidden"/>
                                      </p:to>
                                    </p:set>
                                  </p:childTnLst>
                                </p:cTn>
                              </p:par>
                              <p:par>
                                <p:cTn id="50" presetID="22" presetClass="entr" presetSubtype="2" fill="hold" grpId="0" nodeType="withEffect">
                                  <p:stCondLst>
                                    <p:cond delay="0"/>
                                  </p:stCondLst>
                                  <p:childTnLst>
                                    <p:set>
                                      <p:cBhvr>
                                        <p:cTn id="51" dur="1" fill="hold">
                                          <p:stCondLst>
                                            <p:cond delay="0"/>
                                          </p:stCondLst>
                                        </p:cTn>
                                        <p:tgtEl>
                                          <p:spTgt spid="379956">
                                            <p:txEl>
                                              <p:pRg st="0" end="0"/>
                                            </p:txEl>
                                          </p:spTgt>
                                        </p:tgtEl>
                                        <p:attrNameLst>
                                          <p:attrName>style.visibility</p:attrName>
                                        </p:attrNameLst>
                                      </p:cBhvr>
                                      <p:to>
                                        <p:strVal val="visible"/>
                                      </p:to>
                                    </p:set>
                                    <p:animEffect transition="in" filter="wipe(right)">
                                      <p:cBhvr>
                                        <p:cTn id="52" dur="500"/>
                                        <p:tgtEl>
                                          <p:spTgt spid="379956">
                                            <p:txEl>
                                              <p:pRg st="0" end="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79944">
                                            <p:txEl>
                                              <p:pRg st="0" end="0"/>
                                            </p:txEl>
                                          </p:spTgt>
                                        </p:tgtEl>
                                        <p:attrNameLst>
                                          <p:attrName>style.visibility</p:attrName>
                                        </p:attrNameLst>
                                      </p:cBhvr>
                                      <p:to>
                                        <p:strVal val="visible"/>
                                      </p:to>
                                    </p:set>
                                    <p:animEffect transition="in" filter="wipe(left)">
                                      <p:cBhvr>
                                        <p:cTn id="57" dur="500"/>
                                        <p:tgtEl>
                                          <p:spTgt spid="379944">
                                            <p:txEl>
                                              <p:pRg st="0" end="0"/>
                                            </p:txEl>
                                          </p:spTgt>
                                        </p:tgtEl>
                                      </p:cBhvr>
                                    </p:animEffect>
                                  </p:childTnLst>
                                </p:cTn>
                              </p:par>
                            </p:childTnLst>
                          </p:cTn>
                        </p:par>
                        <p:par>
                          <p:cTn id="58" fill="hold" nodeType="afterGroup">
                            <p:stCondLst>
                              <p:cond delay="500"/>
                            </p:stCondLst>
                            <p:childTnLst>
                              <p:par>
                                <p:cTn id="59" presetID="6" presetClass="entr" presetSubtype="32" fill="hold" grpId="0" nodeType="afterEffect">
                                  <p:stCondLst>
                                    <p:cond delay="0"/>
                                  </p:stCondLst>
                                  <p:childTnLst>
                                    <p:set>
                                      <p:cBhvr>
                                        <p:cTn id="60" dur="1" fill="hold">
                                          <p:stCondLst>
                                            <p:cond delay="0"/>
                                          </p:stCondLst>
                                        </p:cTn>
                                        <p:tgtEl>
                                          <p:spTgt spid="379937"/>
                                        </p:tgtEl>
                                        <p:attrNameLst>
                                          <p:attrName>style.visibility</p:attrName>
                                        </p:attrNameLst>
                                      </p:cBhvr>
                                      <p:to>
                                        <p:strVal val="visible"/>
                                      </p:to>
                                    </p:set>
                                    <p:animEffect transition="in" filter="circle(out)">
                                      <p:cBhvr>
                                        <p:cTn id="61" dur="500"/>
                                        <p:tgtEl>
                                          <p:spTgt spid="379937"/>
                                        </p:tgtEl>
                                      </p:cBhvr>
                                    </p:animEffect>
                                  </p:childTnLst>
                                  <p:subTnLst>
                                    <p:audio>
                                      <p:cMediaNode>
                                        <p:cTn display="0" masterRel="sameClick">
                                          <p:stCondLst>
                                            <p:cond evt="begin" delay="0">
                                              <p:tn val="59"/>
                                            </p:cond>
                                          </p:stCondLst>
                                          <p:endCondLst>
                                            <p:cond evt="onStopAudio" delay="0">
                                              <p:tgtEl>
                                                <p:sldTgt/>
                                              </p:tgtEl>
                                            </p:cond>
                                          </p:endCondLst>
                                        </p:cTn>
                                        <p:tgtEl>
                                          <p:sndTgt r:embed="rId3" name="Explosion"/>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954" grpId="0" build="p" autoUpdateAnimBg="0"/>
      <p:bldP spid="379937" grpId="0" animBg="1" autoUpdateAnimBg="0"/>
      <p:bldP spid="379944" grpId="0" build="p" autoUpdateAnimBg="0"/>
      <p:bldP spid="379956" grpId="0" build="allAtOnce" autoUpdateAnimBg="0"/>
      <p:bldP spid="37995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9" descr="06_09aEnergyCoupling-U"/>
          <p:cNvPicPr>
            <a:picLocks noChangeAspect="1" noChangeArrowheads="1"/>
          </p:cNvPicPr>
          <p:nvPr/>
        </p:nvPicPr>
        <p:blipFill>
          <a:blip r:embed="rId2">
            <a:extLst>
              <a:ext uri="{28A0092B-C50C-407E-A947-70E740481C1C}">
                <a14:useLocalDpi xmlns:a14="http://schemas.microsoft.com/office/drawing/2010/main" val="0"/>
              </a:ext>
            </a:extLst>
          </a:blip>
          <a:srcRect b="6546"/>
          <a:stretch>
            <a:fillRect/>
          </a:stretch>
        </p:blipFill>
        <p:spPr bwMode="auto">
          <a:xfrm>
            <a:off x="2518777" y="2896166"/>
            <a:ext cx="7200240" cy="3195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1"/>
          <p:cNvSpPr txBox="1">
            <a:spLocks noChangeArrowheads="1"/>
          </p:cNvSpPr>
          <p:nvPr/>
        </p:nvSpPr>
        <p:spPr bwMode="auto">
          <a:xfrm>
            <a:off x="2986340" y="4006559"/>
            <a:ext cx="2341128" cy="372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77813" indent="-277813" eaLnBrk="0" hangingPunct="0">
              <a:defRPr sz="2400">
                <a:solidFill>
                  <a:schemeClr val="tx1"/>
                </a:solidFill>
                <a:latin typeface="Arial" charset="0"/>
                <a:ea typeface="Arial"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nSpc>
                <a:spcPct val="95000"/>
              </a:lnSpc>
              <a:buFont typeface="Arial" charset="0"/>
              <a:buNone/>
            </a:pPr>
            <a:r>
              <a:rPr lang="en-US" altLang="en-US" sz="1900" b="1">
                <a:ea typeface="ＭＳ Ｐゴシック" charset="-128"/>
              </a:rPr>
              <a:t>Glutamic acid</a:t>
            </a:r>
          </a:p>
        </p:txBody>
      </p:sp>
      <p:sp>
        <p:nvSpPr>
          <p:cNvPr id="4" name="Text Box 31"/>
          <p:cNvSpPr txBox="1">
            <a:spLocks noChangeArrowheads="1"/>
          </p:cNvSpPr>
          <p:nvPr/>
        </p:nvSpPr>
        <p:spPr bwMode="auto">
          <a:xfrm>
            <a:off x="8211015" y="4076369"/>
            <a:ext cx="1801718" cy="30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77813" indent="-277813" eaLnBrk="0" hangingPunct="0">
              <a:defRPr sz="2400">
                <a:solidFill>
                  <a:schemeClr val="tx1"/>
                </a:solidFill>
                <a:latin typeface="Arial" charset="0"/>
                <a:ea typeface="Arial"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nSpc>
                <a:spcPct val="95000"/>
              </a:lnSpc>
              <a:buFont typeface="Arial" charset="0"/>
              <a:buNone/>
            </a:pPr>
            <a:r>
              <a:rPr lang="en-US" altLang="en-US" sz="1900" b="1">
                <a:ea typeface="ＭＳ Ｐゴシック" charset="-128"/>
              </a:rPr>
              <a:t>Glutamine</a:t>
            </a:r>
          </a:p>
        </p:txBody>
      </p:sp>
      <p:sp>
        <p:nvSpPr>
          <p:cNvPr id="5" name="Text Box 31"/>
          <p:cNvSpPr txBox="1">
            <a:spLocks noChangeArrowheads="1"/>
          </p:cNvSpPr>
          <p:nvPr/>
        </p:nvSpPr>
        <p:spPr bwMode="auto">
          <a:xfrm>
            <a:off x="5327468" y="4006559"/>
            <a:ext cx="1582859" cy="339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277813" indent="-277813" eaLnBrk="0" hangingPunct="0">
              <a:defRPr sz="2400">
                <a:solidFill>
                  <a:schemeClr val="tx1"/>
                </a:solidFill>
                <a:latin typeface="Arial" charset="0"/>
                <a:ea typeface="Arial"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nSpc>
                <a:spcPct val="95000"/>
              </a:lnSpc>
              <a:buFont typeface="Arial" charset="0"/>
              <a:buNone/>
            </a:pPr>
            <a:r>
              <a:rPr lang="en-US" altLang="en-US" sz="1900" b="1">
                <a:ea typeface="ＭＳ Ｐゴシック" charset="-128"/>
              </a:rPr>
              <a:t>Ammonia</a:t>
            </a:r>
          </a:p>
        </p:txBody>
      </p:sp>
      <p:sp>
        <p:nvSpPr>
          <p:cNvPr id="6" name="Lightning Bolt 5"/>
          <p:cNvSpPr/>
          <p:nvPr/>
        </p:nvSpPr>
        <p:spPr>
          <a:xfrm>
            <a:off x="3910818" y="619477"/>
            <a:ext cx="3428000" cy="2495409"/>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327468" y="1682515"/>
            <a:ext cx="927919" cy="369332"/>
          </a:xfrm>
          <a:prstGeom prst="rect">
            <a:avLst/>
          </a:prstGeom>
          <a:noFill/>
        </p:spPr>
        <p:txBody>
          <a:bodyPr wrap="square" rtlCol="0">
            <a:spAutoFit/>
          </a:bodyPr>
          <a:lstStyle/>
          <a:p>
            <a:r>
              <a:rPr lang="en-US" smtClean="0"/>
              <a:t>Energy</a:t>
            </a:r>
            <a:endParaRPr lang="en-US"/>
          </a:p>
        </p:txBody>
      </p:sp>
    </p:spTree>
    <p:extLst>
      <p:ext uri="{BB962C8B-B14F-4D97-AF65-F5344CB8AC3E}">
        <p14:creationId xmlns:p14="http://schemas.microsoft.com/office/powerpoint/2010/main" val="11653295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678" y="0"/>
            <a:ext cx="10940322" cy="1492132"/>
          </a:xfrm>
        </p:spPr>
        <p:txBody>
          <a:bodyPr/>
          <a:lstStyle/>
          <a:p>
            <a:pPr algn="ctr"/>
            <a:r>
              <a:rPr lang="en-US" dirty="0" smtClean="0"/>
              <a:t>Energy Coupling and Phosphorylation</a:t>
            </a:r>
            <a:endParaRPr lang="en-US" dirty="0"/>
          </a:p>
        </p:txBody>
      </p:sp>
      <p:pic>
        <p:nvPicPr>
          <p:cNvPr id="4" name="Picture 3"/>
          <p:cNvPicPr>
            <a:picLocks noChangeAspect="1"/>
          </p:cNvPicPr>
          <p:nvPr/>
        </p:nvPicPr>
        <p:blipFill>
          <a:blip r:embed="rId2"/>
          <a:stretch>
            <a:fillRect/>
          </a:stretch>
        </p:blipFill>
        <p:spPr>
          <a:xfrm>
            <a:off x="2377693" y="1726125"/>
            <a:ext cx="8525435" cy="1410970"/>
          </a:xfrm>
          <a:prstGeom prst="rect">
            <a:avLst/>
          </a:prstGeom>
        </p:spPr>
      </p:pic>
      <p:pic>
        <p:nvPicPr>
          <p:cNvPr id="5" name="Picture 4"/>
          <p:cNvPicPr>
            <a:picLocks noChangeAspect="1"/>
          </p:cNvPicPr>
          <p:nvPr/>
        </p:nvPicPr>
        <p:blipFill>
          <a:blip r:embed="rId3"/>
          <a:stretch>
            <a:fillRect/>
          </a:stretch>
        </p:blipFill>
        <p:spPr>
          <a:xfrm>
            <a:off x="7570921" y="1756827"/>
            <a:ext cx="1881971" cy="1307475"/>
          </a:xfrm>
          <a:prstGeom prst="rect">
            <a:avLst/>
          </a:prstGeom>
        </p:spPr>
      </p:pic>
      <p:sp>
        <p:nvSpPr>
          <p:cNvPr id="7" name="Rectangle 6"/>
          <p:cNvSpPr/>
          <p:nvPr/>
        </p:nvSpPr>
        <p:spPr>
          <a:xfrm>
            <a:off x="7626814" y="1708822"/>
            <a:ext cx="3767328" cy="14109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626814" y="1726125"/>
            <a:ext cx="1730326" cy="1382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629350" y="1405147"/>
            <a:ext cx="1997612" cy="2052926"/>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4"/>
          <a:stretch>
            <a:fillRect/>
          </a:stretch>
        </p:blipFill>
        <p:spPr>
          <a:xfrm>
            <a:off x="5708125" y="4417822"/>
            <a:ext cx="1265428" cy="877636"/>
          </a:xfrm>
          <a:prstGeom prst="rect">
            <a:avLst/>
          </a:prstGeom>
        </p:spPr>
      </p:pic>
      <p:sp>
        <p:nvSpPr>
          <p:cNvPr id="10" name="TextBox 9"/>
          <p:cNvSpPr txBox="1"/>
          <p:nvPr/>
        </p:nvSpPr>
        <p:spPr>
          <a:xfrm>
            <a:off x="4974336" y="4533474"/>
            <a:ext cx="733789" cy="646331"/>
          </a:xfrm>
          <a:prstGeom prst="rect">
            <a:avLst/>
          </a:prstGeom>
          <a:noFill/>
        </p:spPr>
        <p:txBody>
          <a:bodyPr wrap="square" rtlCol="0">
            <a:spAutoFit/>
          </a:bodyPr>
          <a:lstStyle/>
          <a:p>
            <a:r>
              <a:rPr lang="en-US" sz="3600" dirty="0" smtClean="0"/>
              <a:t>+</a:t>
            </a:r>
            <a:endParaRPr lang="en-US" sz="3600" dirty="0"/>
          </a:p>
        </p:txBody>
      </p:sp>
      <p:pic>
        <p:nvPicPr>
          <p:cNvPr id="11" name="Picture 10"/>
          <p:cNvPicPr>
            <a:picLocks noChangeAspect="1"/>
          </p:cNvPicPr>
          <p:nvPr/>
        </p:nvPicPr>
        <p:blipFill>
          <a:blip r:embed="rId5"/>
          <a:stretch>
            <a:fillRect/>
          </a:stretch>
        </p:blipFill>
        <p:spPr>
          <a:xfrm>
            <a:off x="9150552" y="4272447"/>
            <a:ext cx="1752576" cy="1168384"/>
          </a:xfrm>
          <a:prstGeom prst="rect">
            <a:avLst/>
          </a:prstGeom>
        </p:spPr>
      </p:pic>
      <p:cxnSp>
        <p:nvCxnSpPr>
          <p:cNvPr id="13" name="Straight Arrow Connector 12"/>
          <p:cNvCxnSpPr/>
          <p:nvPr/>
        </p:nvCxnSpPr>
        <p:spPr>
          <a:xfrm>
            <a:off x="7455280" y="4691028"/>
            <a:ext cx="1524128" cy="0"/>
          </a:xfrm>
          <a:prstGeom prst="straightConnector1">
            <a:avLst/>
          </a:prstGeom>
          <a:ln w="1016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640410" y="3108989"/>
            <a:ext cx="3621742" cy="1077218"/>
          </a:xfrm>
          <a:prstGeom prst="rect">
            <a:avLst/>
          </a:prstGeom>
          <a:noFill/>
        </p:spPr>
        <p:txBody>
          <a:bodyPr wrap="square" rtlCol="0">
            <a:spAutoFit/>
          </a:bodyPr>
          <a:lstStyle/>
          <a:p>
            <a:pPr algn="ctr"/>
            <a:r>
              <a:rPr lang="en-US" sz="3200" dirty="0" smtClean="0"/>
              <a:t>*Phosphorylated</a:t>
            </a:r>
          </a:p>
          <a:p>
            <a:pPr algn="ctr"/>
            <a:r>
              <a:rPr lang="en-US" sz="3200" dirty="0" smtClean="0"/>
              <a:t>Intermediate</a:t>
            </a:r>
            <a:endParaRPr lang="en-US" sz="3200" dirty="0"/>
          </a:p>
        </p:txBody>
      </p:sp>
    </p:spTree>
    <p:extLst>
      <p:ext uri="{BB962C8B-B14F-4D97-AF65-F5344CB8AC3E}">
        <p14:creationId xmlns:p14="http://schemas.microsoft.com/office/powerpoint/2010/main" val="15850451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nodeType="clickEffect">
                                  <p:stCondLst>
                                    <p:cond delay="0"/>
                                  </p:stCondLst>
                                  <p:childTnLst>
                                    <p:animMotion origin="layout" path="M 2.91667E-6 1.11111E-6 L 2.91667E-6 0.00023 C -0.00508 0.00347 -0.01042 0.00579 -0.01511 0.01065 C -0.01758 0.01296 -0.01888 0.01782 -0.0211 0.0213 C -0.02644 0.0294 -0.03138 0.03889 -0.0375 0.04514 C -0.0487 0.05671 -0.05769 0.06458 -0.06758 0.07731 C -0.0737 0.08495 -0.0793 0.09375 -0.08555 0.10116 C -0.08711 0.10301 -0.08867 0.1044 -0.09011 0.10648 C -0.09219 0.10995 -0.09375 0.11412 -0.0961 0.11736 C -0.09792 0.11967 -0.10013 0.1206 -0.10209 0.12268 C -0.10964 0.13032 -0.11589 0.13819 -0.12305 0.14653 C -0.1392 0.16574 -0.11472 0.13588 -0.13203 0.15995 C -0.1349 0.16389 -0.13802 0.16713 -0.14102 0.1706 C -0.14258 0.17245 -0.14388 0.17477 -0.14558 0.17592 C -0.14805 0.17778 -0.15052 0.17963 -0.15313 0.18125 C -0.15755 0.18403 -0.16237 0.18542 -0.16654 0.18935 C -0.1681 0.19051 -0.17461 0.19699 -0.17709 0.19722 C -0.19753 0.19884 -0.2181 0.19907 -0.23854 0.2 L -0.26107 0.20787 L -0.26862 0.21065 C -0.27058 0.2125 -0.27253 0.21435 -0.27461 0.21597 C -0.27787 0.21829 -0.28555 0.22268 -0.28959 0.22384 C -0.2931 0.225 -0.29662 0.22569 -0.3 0.22662 L -0.31354 0.23472 C -0.31511 0.23542 -0.31654 0.2368 -0.3181 0.23727 L -0.32552 0.24005 C -0.32709 0.24167 -0.32839 0.24375 -0.33008 0.24537 C -0.33659 0.25116 -0.33802 0.25069 -0.34505 0.25324 C -0.3556 0.26574 -0.35209 0.25856 -0.35703 0.27199 C -0.3586 0.28287 -0.3599 0.29583 -0.36459 0.30393 C -0.37162 0.31643 -0.36784 0.3088 -0.375 0.32801 C -0.37604 0.33055 -0.378 0.33287 -0.378 0.33588 L -0.378 0.34676 L -0.378 0.34699 L -0.378 0.34676 " pathEditMode="relative" rAng="0" ptsTypes="AAAAAAAAAAAAAAAAAAAAAAAAAAAAAAAAAAA">
                                      <p:cBhvr>
                                        <p:cTn id="16" dur="2000" fill="hold"/>
                                        <p:tgtEl>
                                          <p:spTgt spid="5"/>
                                        </p:tgtEl>
                                        <p:attrNameLst>
                                          <p:attrName>ppt_x</p:attrName>
                                          <p:attrName>ppt_y</p:attrName>
                                        </p:attrNameLst>
                                      </p:cBhvr>
                                      <p:rCtr x="-18906" y="17338"/>
                                    </p:animMotion>
                                  </p:childTnLst>
                                </p:cTn>
                              </p:par>
                              <p:par>
                                <p:cTn id="17" presetID="1" presetClass="entr" presetSubtype="0" fill="hold" grpId="1"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par>
                                <p:cTn id="24" presetID="16" presetClass="entr" presetSubtype="21"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arn(inVertical)">
                                      <p:cBhvr>
                                        <p:cTn id="31" dur="500"/>
                                        <p:tgtEl>
                                          <p:spTgt spid="13"/>
                                        </p:tgtEl>
                                      </p:cBhvr>
                                    </p:animEffect>
                                  </p:childTnLst>
                                </p:cTn>
                              </p:par>
                              <p:par>
                                <p:cTn id="32" presetID="16" presetClass="entr" presetSubtype="21"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arn(inVertic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1" animBg="1"/>
      <p:bldP spid="6"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53085"/>
            <a:ext cx="10178322" cy="718282"/>
          </a:xfrm>
        </p:spPr>
        <p:txBody>
          <a:bodyPr>
            <a:normAutofit fontScale="90000"/>
          </a:bodyPr>
          <a:lstStyle/>
          <a:p>
            <a:pPr algn="ctr"/>
            <a:r>
              <a:rPr lang="en-US" smtClean="0"/>
              <a:t>ATP Cycle</a:t>
            </a:r>
            <a:endParaRPr lang="en-US"/>
          </a:p>
        </p:txBody>
      </p:sp>
      <p:pic>
        <p:nvPicPr>
          <p:cNvPr id="4" name="Picture 29" descr="06_11ATPCycle-U"/>
          <p:cNvPicPr>
            <a:picLocks noChangeAspect="1" noChangeArrowheads="1"/>
          </p:cNvPicPr>
          <p:nvPr/>
        </p:nvPicPr>
        <p:blipFill>
          <a:blip r:embed="rId2">
            <a:extLst>
              <a:ext uri="{28A0092B-C50C-407E-A947-70E740481C1C}">
                <a14:useLocalDpi xmlns:a14="http://schemas.microsoft.com/office/drawing/2010/main" val="0"/>
              </a:ext>
            </a:extLst>
          </a:blip>
          <a:srcRect b="3726"/>
          <a:stretch>
            <a:fillRect/>
          </a:stretch>
        </p:blipFill>
        <p:spPr bwMode="auto">
          <a:xfrm>
            <a:off x="1102282" y="818570"/>
            <a:ext cx="10327718"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165600" y="1558874"/>
            <a:ext cx="9652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893734" y="862226"/>
            <a:ext cx="1303866" cy="1103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197600" y="1031494"/>
            <a:ext cx="1303866" cy="7885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264400" y="1558873"/>
            <a:ext cx="3584018" cy="2864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130799" y="3871465"/>
            <a:ext cx="2015067" cy="1103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flipH="1">
            <a:off x="812800" y="5004755"/>
            <a:ext cx="6333066" cy="646331"/>
          </a:xfrm>
          <a:prstGeom prst="rect">
            <a:avLst/>
          </a:prstGeom>
          <a:noFill/>
        </p:spPr>
        <p:txBody>
          <a:bodyPr wrap="square" rtlCol="0">
            <a:spAutoFit/>
          </a:bodyPr>
          <a:lstStyle/>
          <a:p>
            <a:r>
              <a:rPr lang="en-US" sz="3600" dirty="0" smtClean="0"/>
              <a:t>ATP is too reactive to be stored!</a:t>
            </a:r>
            <a:endParaRPr lang="en-US" sz="3600" dirty="0"/>
          </a:p>
        </p:txBody>
      </p:sp>
      <p:sp>
        <p:nvSpPr>
          <p:cNvPr id="12" name="TextBox 11"/>
          <p:cNvSpPr txBox="1"/>
          <p:nvPr/>
        </p:nvSpPr>
        <p:spPr>
          <a:xfrm flipH="1">
            <a:off x="1411314" y="5552276"/>
            <a:ext cx="7876619" cy="646331"/>
          </a:xfrm>
          <a:prstGeom prst="rect">
            <a:avLst/>
          </a:prstGeom>
          <a:noFill/>
        </p:spPr>
        <p:txBody>
          <a:bodyPr wrap="square" rtlCol="0">
            <a:spAutoFit/>
          </a:bodyPr>
          <a:lstStyle/>
          <a:p>
            <a:r>
              <a:rPr lang="en-US" sz="3600" dirty="0" smtClean="0"/>
              <a:t>Classified as short term energy storage</a:t>
            </a:r>
            <a:endParaRPr lang="en-US" sz="3600" dirty="0"/>
          </a:p>
        </p:txBody>
      </p:sp>
      <p:sp>
        <p:nvSpPr>
          <p:cNvPr id="13" name="TextBox 12"/>
          <p:cNvSpPr txBox="1"/>
          <p:nvPr/>
        </p:nvSpPr>
        <p:spPr>
          <a:xfrm flipH="1">
            <a:off x="2074331" y="6063664"/>
            <a:ext cx="10117669" cy="646331"/>
          </a:xfrm>
          <a:prstGeom prst="rect">
            <a:avLst/>
          </a:prstGeom>
          <a:noFill/>
        </p:spPr>
        <p:txBody>
          <a:bodyPr wrap="square" rtlCol="0">
            <a:spAutoFit/>
          </a:bodyPr>
          <a:lstStyle/>
          <a:p>
            <a:r>
              <a:rPr lang="en-US" sz="3600" dirty="0" smtClean="0"/>
              <a:t>What does the cell use for long term energy storage?</a:t>
            </a:r>
            <a:endParaRPr lang="en-US" sz="3600" dirty="0"/>
          </a:p>
        </p:txBody>
      </p:sp>
      <p:sp>
        <p:nvSpPr>
          <p:cNvPr id="3" name="TextBox 2"/>
          <p:cNvSpPr txBox="1"/>
          <p:nvPr/>
        </p:nvSpPr>
        <p:spPr>
          <a:xfrm>
            <a:off x="1102282" y="1820084"/>
            <a:ext cx="2744004" cy="646331"/>
          </a:xfrm>
          <a:prstGeom prst="rect">
            <a:avLst/>
          </a:prstGeom>
          <a:noFill/>
        </p:spPr>
        <p:txBody>
          <a:bodyPr wrap="square" rtlCol="0">
            <a:spAutoFit/>
          </a:bodyPr>
          <a:lstStyle/>
          <a:p>
            <a:r>
              <a:rPr lang="en-US" dirty="0" smtClean="0"/>
              <a:t>Catabolic Reactions:</a:t>
            </a:r>
          </a:p>
          <a:p>
            <a:r>
              <a:rPr lang="en-US" dirty="0" smtClean="0"/>
              <a:t>Breaking down your food</a:t>
            </a:r>
            <a:endParaRPr lang="en-US" dirty="0"/>
          </a:p>
        </p:txBody>
      </p:sp>
      <p:sp>
        <p:nvSpPr>
          <p:cNvPr id="14" name="TextBox 13"/>
          <p:cNvSpPr txBox="1"/>
          <p:nvPr/>
        </p:nvSpPr>
        <p:spPr>
          <a:xfrm>
            <a:off x="9066996" y="1603397"/>
            <a:ext cx="2744004" cy="923330"/>
          </a:xfrm>
          <a:prstGeom prst="rect">
            <a:avLst/>
          </a:prstGeom>
          <a:noFill/>
        </p:spPr>
        <p:txBody>
          <a:bodyPr wrap="square" rtlCol="0">
            <a:spAutoFit/>
          </a:bodyPr>
          <a:lstStyle/>
          <a:p>
            <a:r>
              <a:rPr lang="en-US" dirty="0" smtClean="0"/>
              <a:t>Used in Anabolic reactions and to power other chemical reactions</a:t>
            </a:r>
            <a:endParaRPr lang="en-US" dirty="0"/>
          </a:p>
        </p:txBody>
      </p:sp>
    </p:spTree>
    <p:extLst>
      <p:ext uri="{BB962C8B-B14F-4D97-AF65-F5344CB8AC3E}">
        <p14:creationId xmlns:p14="http://schemas.microsoft.com/office/powerpoint/2010/main" val="16775921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9" presetClass="exit" presetSubtype="0" fill="hold" grpId="0" nodeType="withEffect">
                                  <p:stCondLst>
                                    <p:cond delay="0"/>
                                  </p:stCondLst>
                                  <p:childTnLst>
                                    <p:animEffect transition="out" filter="dissolve">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grpId="0" nodeType="clickEffect">
                                  <p:stCondLst>
                                    <p:cond delay="0"/>
                                  </p:stCondLst>
                                  <p:childTnLst>
                                    <p:animEffect transition="out" filter="dissolve">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grpId="0" nodeType="clickEffect">
                                  <p:stCondLst>
                                    <p:cond delay="0"/>
                                  </p:stCondLst>
                                  <p:childTnLst>
                                    <p:animEffect transition="out" filter="dissolve">
                                      <p:cBhvr>
                                        <p:cTn id="19" dur="500"/>
                                        <p:tgtEl>
                                          <p:spTgt spid="8"/>
                                        </p:tgtEl>
                                      </p:cBhvr>
                                    </p:animEffect>
                                    <p:set>
                                      <p:cBhvr>
                                        <p:cTn id="20" dur="1" fill="hold">
                                          <p:stCondLst>
                                            <p:cond delay="4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dissolv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xit" presetSubtype="0" fill="hold" grpId="0" nodeType="clickEffect">
                                  <p:stCondLst>
                                    <p:cond delay="0"/>
                                  </p:stCondLst>
                                  <p:childTnLst>
                                    <p:animEffect transition="out" filter="dissolve">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up)">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up)">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up)">
                                      <p:cBhvr>
                                        <p:cTn id="4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p:bldP spid="12" grpId="0"/>
      <p:bldP spid="13" grpId="0"/>
      <p:bldP spid="14" grpId="0"/>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282</TotalTime>
  <Words>438</Words>
  <Application>Microsoft Macintosh PowerPoint</Application>
  <PresentationFormat>Custom</PresentationFormat>
  <Paragraphs>120</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Badge</vt:lpstr>
      <vt:lpstr>ATP</vt:lpstr>
      <vt:lpstr>ATP Structure</vt:lpstr>
      <vt:lpstr>ADp Atp</vt:lpstr>
      <vt:lpstr>PowerPoint Presentation</vt:lpstr>
      <vt:lpstr>How does ATP store energy?</vt:lpstr>
      <vt:lpstr>How does ATP transfer energy? </vt:lpstr>
      <vt:lpstr>PowerPoint Presentation</vt:lpstr>
      <vt:lpstr>Energy Coupling and Phosphorylation</vt:lpstr>
      <vt:lpstr>ATP Cycle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ATP</dc:title>
  <dc:creator>Athena Palma</dc:creator>
  <cp:lastModifiedBy>Athena Palma</cp:lastModifiedBy>
  <cp:revision>22</cp:revision>
  <dcterms:created xsi:type="dcterms:W3CDTF">2016-08-28T17:16:24Z</dcterms:created>
  <dcterms:modified xsi:type="dcterms:W3CDTF">2016-08-30T23:53:20Z</dcterms:modified>
</cp:coreProperties>
</file>