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3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71"/>
  </p:normalViewPr>
  <p:slideViewPr>
    <p:cSldViewPr snapToGrid="0" snapToObjects="1">
      <p:cViewPr>
        <p:scale>
          <a:sx n="75" d="100"/>
          <a:sy n="75" d="100"/>
        </p:scale>
        <p:origin x="1176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2154E-962E-6043-B4C5-81C9298E3C7C}" type="datetimeFigureOut">
              <a:rPr lang="en-US" smtClean="0"/>
              <a:t>8/29/16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A4CA3-6F8B-4849-8377-E54DC9835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5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Transfer energy</a:t>
            </a:r>
            <a:r>
              <a:rPr lang="en-US" baseline="0" dirty="0" smtClean="0"/>
              <a:t>, make materials for organelles, break apart toxic substances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A4CA3-6F8B-4849-8377-E54DC9835C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1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Play prentice</a:t>
            </a:r>
            <a:r>
              <a:rPr lang="en-US" baseline="0" dirty="0" smtClean="0"/>
              <a:t> hall (walk through) and </a:t>
            </a:r>
            <a:r>
              <a:rPr lang="en-US" baseline="0" dirty="0" err="1" smtClean="0"/>
              <a:t>glenco</a:t>
            </a:r>
            <a:r>
              <a:rPr lang="en-US" baseline="0" dirty="0" smtClean="0"/>
              <a:t> videos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A4CA3-6F8B-4849-8377-E54DC9835C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0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A4CA3-6F8B-4849-8377-E54DC9835C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45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likely to react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A4CA3-6F8B-4849-8377-E54DC9835C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4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More likely to react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A4CA3-6F8B-4849-8377-E54DC9835C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22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More likely to react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A4CA3-6F8B-4849-8377-E54DC9835C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92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More likely to react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A4CA3-6F8B-4849-8377-E54DC9835C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2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9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1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79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4400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36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9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82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35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81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182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98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350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2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09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9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3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93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  <p:sldLayoutId id="2147484447" r:id="rId12"/>
    <p:sldLayoutId id="2147484448" r:id="rId13"/>
    <p:sldLayoutId id="2147484449" r:id="rId14"/>
    <p:sldLayoutId id="2147484450" r:id="rId15"/>
    <p:sldLayoutId id="2147484451" r:id="rId16"/>
    <p:sldLayoutId id="214748445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098" y="835055"/>
            <a:ext cx="8915399" cy="950447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Enzymes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497" y="1954836"/>
            <a:ext cx="8509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Enzymes and Substrates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60251"/>
            <a:ext cx="10377489" cy="419548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u="sng" dirty="0" smtClean="0"/>
              <a:t>Enzymes are very specific </a:t>
            </a:r>
            <a:r>
              <a:rPr lang="en-US" sz="3600" dirty="0" smtClean="0"/>
              <a:t>due to their shape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dirty="0" smtClean="0"/>
              <a:t>*They only work with specific molecules that we call </a:t>
            </a:r>
            <a:r>
              <a:rPr lang="en-US" sz="3600" u="sng" dirty="0" smtClean="0"/>
              <a:t>substrates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u="sng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The enzyme and substrate </a:t>
            </a:r>
            <a:r>
              <a:rPr lang="en-US" sz="3600" u="sng" dirty="0" smtClean="0"/>
              <a:t>fit together like a lock and key</a:t>
            </a:r>
            <a:endParaRPr lang="en-US" sz="36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582" y="4098118"/>
            <a:ext cx="5653617" cy="256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816" y="283385"/>
            <a:ext cx="9404723" cy="1400530"/>
          </a:xfrm>
        </p:spPr>
        <p:txBody>
          <a:bodyPr/>
          <a:lstStyle/>
          <a:p>
            <a:pPr algn="ctr"/>
            <a:r>
              <a:rPr lang="en-US" b="1" dirty="0" smtClean="0"/>
              <a:t>How do enzymes lower activation energy?...Induced fit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83915"/>
            <a:ext cx="10634134" cy="5174085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When the substrate binds to the activation site, </a:t>
            </a:r>
            <a:r>
              <a:rPr lang="en-US" sz="3600" u="sng" dirty="0" smtClean="0"/>
              <a:t>the enzyme and substrate change shape to fit together even better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	*Due to weak </a:t>
            </a:r>
            <a:r>
              <a:rPr lang="en-US" sz="3600" u="sng" dirty="0" smtClean="0"/>
              <a:t>interactions between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u="sng" dirty="0" smtClean="0"/>
              <a:t>substrate chemical groups and amino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u="sng" dirty="0" smtClean="0"/>
              <a:t>acid R-groups</a:t>
            </a:r>
            <a:r>
              <a:rPr lang="en-US" sz="3600" dirty="0" smtClean="0"/>
              <a:t> in the active site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This change in shape weakens chemical bonds by destabilizing the substrate= less activation energy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8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466" y="322167"/>
            <a:ext cx="9404723" cy="1400530"/>
          </a:xfrm>
        </p:spPr>
        <p:txBody>
          <a:bodyPr/>
          <a:lstStyle/>
          <a:p>
            <a:pPr algn="ctr"/>
            <a:r>
              <a:rPr lang="en-US" b="1" dirty="0" smtClean="0"/>
              <a:t>4 Major Ways To Lower Activation Energy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558" y="2035985"/>
            <a:ext cx="8946541" cy="419548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1) </a:t>
            </a:r>
            <a:r>
              <a:rPr lang="en-US" sz="3600" u="sng" dirty="0" smtClean="0"/>
              <a:t>Orienting two or more reactants </a:t>
            </a:r>
            <a:r>
              <a:rPr lang="en-US" sz="3600" dirty="0" smtClean="0"/>
              <a:t>in the correct position to each other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83" y="3708399"/>
            <a:ext cx="10899292" cy="215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59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466" y="322167"/>
            <a:ext cx="9404723" cy="1400530"/>
          </a:xfrm>
        </p:spPr>
        <p:txBody>
          <a:bodyPr/>
          <a:lstStyle/>
          <a:p>
            <a:pPr algn="ctr"/>
            <a:r>
              <a:rPr lang="en-US" b="1" dirty="0" smtClean="0"/>
              <a:t>4 Major Ways To Lower Activation Energy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556" y="1866652"/>
            <a:ext cx="8946541" cy="419548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2</a:t>
            </a:r>
            <a:r>
              <a:rPr lang="en-US" sz="3600" dirty="0" smtClean="0"/>
              <a:t>) Induced fit may </a:t>
            </a:r>
            <a:r>
              <a:rPr lang="en-US" sz="3600" u="sng" dirty="0" smtClean="0"/>
              <a:t>stretch or bend key chemical bonds</a:t>
            </a:r>
            <a:r>
              <a:rPr lang="en-US" sz="3600" dirty="0" smtClean="0"/>
              <a:t> to be broken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209" y="3179098"/>
            <a:ext cx="6399458" cy="360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07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466" y="322167"/>
            <a:ext cx="9404723" cy="1400530"/>
          </a:xfrm>
        </p:spPr>
        <p:txBody>
          <a:bodyPr/>
          <a:lstStyle/>
          <a:p>
            <a:pPr algn="ctr"/>
            <a:r>
              <a:rPr lang="en-US" b="1" dirty="0" smtClean="0"/>
              <a:t>4 Major Ways To Lower Activation Energy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2" y="2152403"/>
            <a:ext cx="5706531" cy="419548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3</a:t>
            </a:r>
            <a:r>
              <a:rPr lang="en-US" sz="3600" dirty="0" smtClean="0"/>
              <a:t>) </a:t>
            </a:r>
            <a:r>
              <a:rPr lang="en-US" sz="3600" u="sng" dirty="0" smtClean="0"/>
              <a:t>Creating a specific microenvironment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dirty="0" smtClean="0"/>
              <a:t>*Using R-groups to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dirty="0" smtClean="0"/>
              <a:t>lower or increase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dirty="0" smtClean="0"/>
              <a:t>pH, positive or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dirty="0" smtClean="0"/>
              <a:t>negative charges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532" y="1894417"/>
            <a:ext cx="5551564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66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466" y="322167"/>
            <a:ext cx="9404723" cy="1400530"/>
          </a:xfrm>
        </p:spPr>
        <p:txBody>
          <a:bodyPr/>
          <a:lstStyle/>
          <a:p>
            <a:pPr algn="ctr"/>
            <a:r>
              <a:rPr lang="en-US" b="1" dirty="0" smtClean="0"/>
              <a:t>4 Major Ways To Lower Activation Energy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139" y="1722697"/>
            <a:ext cx="10231375" cy="419548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4</a:t>
            </a:r>
            <a:r>
              <a:rPr lang="en-US" sz="3600" dirty="0" smtClean="0"/>
              <a:t>) </a:t>
            </a:r>
            <a:r>
              <a:rPr lang="en-US" sz="3600" u="sng" dirty="0" smtClean="0"/>
              <a:t>Covalent bonding between substrate chemical groups and amino acid side </a:t>
            </a:r>
            <a:r>
              <a:rPr lang="en-US" sz="3600" dirty="0" smtClean="0"/>
              <a:t>chains in active site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3123227"/>
            <a:ext cx="7418917" cy="324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0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589" y="615071"/>
            <a:ext cx="8911687" cy="76859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Chemical Reactions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353" y="1739263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 </a:t>
            </a:r>
            <a:r>
              <a:rPr lang="en-US" sz="3600" b="1" u="sng" dirty="0" smtClean="0"/>
              <a:t>chemical reaction</a:t>
            </a:r>
            <a:r>
              <a:rPr lang="en-US" sz="3600" dirty="0" smtClean="0"/>
              <a:t> is a process that changes one set of substances into another set of substances by </a:t>
            </a:r>
            <a:r>
              <a:rPr lang="en-US" sz="3600" u="sng" dirty="0" smtClean="0"/>
              <a:t>breaking and making chemical bonds</a:t>
            </a:r>
            <a:endParaRPr lang="en-US" sz="36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075" y="4401944"/>
            <a:ext cx="6517639" cy="128935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604075" y="6109552"/>
            <a:ext cx="19423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93104" y="6109552"/>
            <a:ext cx="19423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25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857" y="202079"/>
            <a:ext cx="8911687" cy="76859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Chemical Reactions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3286" y="970671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 </a:t>
            </a:r>
            <a:r>
              <a:rPr lang="en-US" sz="3600" b="1" u="sng" dirty="0" smtClean="0"/>
              <a:t>chemical reaction</a:t>
            </a:r>
            <a:r>
              <a:rPr lang="en-US" sz="3600" dirty="0" smtClean="0"/>
              <a:t> is a process that changes one set of substances into another set of substances by </a:t>
            </a:r>
            <a:r>
              <a:rPr lang="en-US" sz="3600" u="sng" dirty="0" smtClean="0"/>
              <a:t>breaking and making chemical bonds</a:t>
            </a:r>
            <a:endParaRPr lang="en-US" sz="36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857" y="3582669"/>
            <a:ext cx="6517639" cy="12893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6457" y="5193719"/>
            <a:ext cx="2721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smtClean="0"/>
              <a:t>Reactants</a:t>
            </a:r>
            <a:endParaRPr lang="en-US" sz="3600" u="sng"/>
          </a:p>
        </p:txBody>
      </p:sp>
      <p:sp>
        <p:nvSpPr>
          <p:cNvPr id="7" name="TextBox 6"/>
          <p:cNvSpPr txBox="1"/>
          <p:nvPr/>
        </p:nvSpPr>
        <p:spPr>
          <a:xfrm>
            <a:off x="6879923" y="5193718"/>
            <a:ext cx="2721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smtClean="0"/>
              <a:t>Products</a:t>
            </a:r>
            <a:endParaRPr lang="en-US" sz="3600" u="sng"/>
          </a:p>
        </p:txBody>
      </p:sp>
    </p:spTree>
    <p:extLst>
      <p:ext uri="{BB962C8B-B14F-4D97-AF65-F5344CB8AC3E}">
        <p14:creationId xmlns:p14="http://schemas.microsoft.com/office/powerpoint/2010/main" val="4384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128" y="575733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Chemical Reactions Inside Cells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533" y="1721156"/>
            <a:ext cx="10366365" cy="3777622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Trillions of chemical reactions happen every second in your body as part of the metabolic pathways in each cell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u="sng" dirty="0" smtClean="0"/>
              <a:t>Most of the chemical reactions</a:t>
            </a:r>
            <a:r>
              <a:rPr lang="en-US" sz="3600" dirty="0" smtClean="0"/>
              <a:t> that make life possible </a:t>
            </a:r>
            <a:r>
              <a:rPr lang="en-US" sz="3600" u="sng" dirty="0" smtClean="0"/>
              <a:t>occur too slowly</a:t>
            </a:r>
            <a:r>
              <a:rPr lang="en-US" sz="3600" dirty="0" smtClean="0"/>
              <a:t> to make them practical for living tissue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1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9682"/>
          </a:xfrm>
        </p:spPr>
        <p:txBody>
          <a:bodyPr/>
          <a:lstStyle/>
          <a:p>
            <a:pPr algn="ctr"/>
            <a:r>
              <a:rPr lang="en-US" b="1" dirty="0" smtClean="0"/>
              <a:t>Activation Energy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22400"/>
            <a:ext cx="10157356" cy="419548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Most chemical reactions in our metabolic pathways will not occur without </a:t>
            </a:r>
            <a:r>
              <a:rPr lang="en-US" sz="3600" u="sng" dirty="0" smtClean="0"/>
              <a:t>energy being added to the </a:t>
            </a:r>
            <a:r>
              <a:rPr lang="en-US" sz="3600" u="sng" dirty="0" smtClean="0"/>
              <a:t>reactant(s) </a:t>
            </a:r>
            <a:r>
              <a:rPr lang="en-US" sz="3600" u="sng" dirty="0" smtClean="0"/>
              <a:t>to destabilize them</a:t>
            </a:r>
            <a:r>
              <a:rPr lang="en-US" sz="3600" dirty="0" smtClean="0"/>
              <a:t>…even exergonic ones.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The energy required to get a chemical reaction started is called </a:t>
            </a:r>
            <a:r>
              <a:rPr lang="en-US" sz="3600" u="sng" dirty="0" smtClean="0"/>
              <a:t>activation energy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033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pPr algn="ctr"/>
            <a:r>
              <a:rPr lang="en-US" b="1" smtClean="0"/>
              <a:t>Enzymes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494118"/>
            <a:ext cx="8946541" cy="419548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Enzymes are a type of protein that help speed up chemical reactions in metabolic pathways (aka catalyst)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u="sng" dirty="0" smtClean="0"/>
              <a:t>Enzymes speed up reactions by lowering activation energy.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4662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318107">
            <a:off x="2693124" y="2676437"/>
            <a:ext cx="58913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GRAPH!!!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78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045" y="249518"/>
            <a:ext cx="9404723" cy="800349"/>
          </a:xfrm>
        </p:spPr>
        <p:txBody>
          <a:bodyPr/>
          <a:lstStyle/>
          <a:p>
            <a:pPr algn="ctr"/>
            <a:r>
              <a:rPr lang="en-US" b="1" smtClean="0"/>
              <a:t>Enzyme Shape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82" y="1049867"/>
            <a:ext cx="9928266" cy="477121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3 Important parts to enzyme shape: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u="sng" dirty="0" smtClean="0"/>
              <a:t>3D structure </a:t>
            </a:r>
            <a:r>
              <a:rPr lang="en-US" sz="3600" dirty="0" smtClean="0"/>
              <a:t>(aka tertiary structure)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u="sng" dirty="0" smtClean="0"/>
              <a:t>Active site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u="sng" dirty="0" smtClean="0"/>
              <a:t>Allosteric site</a:t>
            </a:r>
            <a:endParaRPr lang="en-US" sz="36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406" y="2270681"/>
            <a:ext cx="4702362" cy="458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166" y="229169"/>
            <a:ext cx="9404723" cy="800349"/>
          </a:xfrm>
        </p:spPr>
        <p:txBody>
          <a:bodyPr/>
          <a:lstStyle/>
          <a:p>
            <a:pPr algn="ctr"/>
            <a:r>
              <a:rPr lang="en-US" b="1" smtClean="0"/>
              <a:t>Enzyme Shape</a:t>
            </a:r>
            <a:endParaRPr lang="en-US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434" y="1175681"/>
            <a:ext cx="4702362" cy="458731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077984" y="2984727"/>
            <a:ext cx="2252134" cy="13546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2482" y="2406129"/>
            <a:ext cx="293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Active Site</a:t>
            </a:r>
            <a:endParaRPr lang="en-US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265017" y="1958031"/>
            <a:ext cx="2252134" cy="13546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084956" y="1784398"/>
            <a:ext cx="2937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Allosteric</a:t>
            </a:r>
          </a:p>
          <a:p>
            <a:pPr algn="ctr"/>
            <a:r>
              <a:rPr lang="en-US" sz="3600" dirty="0" smtClean="0"/>
              <a:t>Site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81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470</TotalTime>
  <Words>345</Words>
  <Application>Microsoft Macintosh PowerPoint</Application>
  <PresentationFormat>Widescreen</PresentationFormat>
  <Paragraphs>67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Century Gothic</vt:lpstr>
      <vt:lpstr>Wingdings 3</vt:lpstr>
      <vt:lpstr>Arial</vt:lpstr>
      <vt:lpstr>Ion</vt:lpstr>
      <vt:lpstr>Enzymes</vt:lpstr>
      <vt:lpstr>Chemical Reactions</vt:lpstr>
      <vt:lpstr>Chemical Reactions</vt:lpstr>
      <vt:lpstr>Chemical Reactions Inside Cells</vt:lpstr>
      <vt:lpstr>Activation Energy</vt:lpstr>
      <vt:lpstr>Enzymes</vt:lpstr>
      <vt:lpstr>PowerPoint Presentation</vt:lpstr>
      <vt:lpstr>Enzyme Shape</vt:lpstr>
      <vt:lpstr>Enzyme Shape</vt:lpstr>
      <vt:lpstr>Enzymes and Substrates</vt:lpstr>
      <vt:lpstr>How do enzymes lower activation energy?...Induced fit</vt:lpstr>
      <vt:lpstr>4 Major Ways To Lower Activation Energy</vt:lpstr>
      <vt:lpstr>4 Major Ways To Lower Activation Energy</vt:lpstr>
      <vt:lpstr>4 Major Ways To Lower Activation Energy</vt:lpstr>
      <vt:lpstr>4 Major Ways To Lower Activation Energy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Athena Palma</dc:creator>
  <cp:lastModifiedBy>Athena Palma</cp:lastModifiedBy>
  <cp:revision>14</cp:revision>
  <dcterms:created xsi:type="dcterms:W3CDTF">2016-08-29T04:56:45Z</dcterms:created>
  <dcterms:modified xsi:type="dcterms:W3CDTF">2016-08-29T13:13:23Z</dcterms:modified>
</cp:coreProperties>
</file>