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1" r:id="rId16"/>
    <p:sldId id="262" r:id="rId17"/>
    <p:sldId id="263" r:id="rId18"/>
    <p:sldId id="264" r:id="rId19"/>
    <p:sldId id="26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B2EC1-7F18-43B3-A8F3-AE700D5FDED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5218-FB90-4B32-96A7-AE4CC381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8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72BC79-5BF6-4465-B686-6D6B508F1916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230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DFA37C-0BC4-44EE-BA6B-E2B1A734111E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2130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3DF984-8951-4F12-95FA-F6CB697E9BEA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2031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3A46F87-73D6-4E2A-B2BE-C02C5E7E43A5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9674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131D02-F358-4011-AB29-33FEE2376F15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5310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54D73A-8229-4E67-B508-D4FD36D4D996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330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97EDE9-EFD1-46A5-9B69-6B77146AF94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899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64418E-940B-4AC5-8F84-6222D8E377D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445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C81EA3-DF24-4BC7-B672-4D3CE19F8E2A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735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Period 5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90A6D2-8C2E-44E2-921F-21004DBA7F74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614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CFC7ED-C49E-451F-8619-0EE1A3BDF51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242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----- Meeting Notes (2/13/13 14:25) -----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How many people have heard of survival of the fittest? 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What does it mean?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D8632B-37AD-452D-8EC3-D200EE88AE48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416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>
            <a:extLst>
              <a:ext uri="{FF2B5EF4-FFF2-40B4-BE49-F238E27FC236}">
                <a16:creationId xmlns:a16="http://schemas.microsoft.com/office/drawing/2014/main" xmlns="" id="{9CBE91AF-5163-454B-88D7-8DC5AE068B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D41D468-0142-0E4E-81D9-5572861F3702}" type="slidenum">
              <a:rPr lang="en-US" altLang="en-US" sz="1200">
                <a:latin typeface="Times" pitchFamily="2" charset="0"/>
              </a:rPr>
              <a:pPr algn="r"/>
              <a:t>12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97635" name="Rectangle 2">
            <a:extLst>
              <a:ext uri="{FF2B5EF4-FFF2-40B4-BE49-F238E27FC236}">
                <a16:creationId xmlns:a16="http://schemas.microsoft.com/office/drawing/2014/main" xmlns="" id="{A8BED94B-8E6D-5D46-94AD-0472A4289E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>
            <a:extLst>
              <a:ext uri="{FF2B5EF4-FFF2-40B4-BE49-F238E27FC236}">
                <a16:creationId xmlns:a16="http://schemas.microsoft.com/office/drawing/2014/main" xmlns="" id="{979E3BAE-2957-084E-8F07-AC4D1E16B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Figure 19.18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Convergent evolution</a:t>
            </a:r>
          </a:p>
        </p:txBody>
      </p:sp>
    </p:spTree>
    <p:extLst>
      <p:ext uri="{BB962C8B-B14F-4D97-AF65-F5344CB8AC3E}">
        <p14:creationId xmlns:p14="http://schemas.microsoft.com/office/powerpoint/2010/main" val="2454759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170BC2-0EFB-45D4-BD0E-14A9593C119F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36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5E81-0747-40E4-90A3-7EF534DE273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32F1-C90E-48E0-B36F-CC9730525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5E81-0747-40E4-90A3-7EF534DE273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32F1-C90E-48E0-B36F-CC9730525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3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5E81-0747-40E4-90A3-7EF534DE273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32F1-C90E-48E0-B36F-CC9730525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5E81-0747-40E4-90A3-7EF534DE273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32F1-C90E-48E0-B36F-CC9730525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5E81-0747-40E4-90A3-7EF534DE273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32F1-C90E-48E0-B36F-CC9730525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8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5E81-0747-40E4-90A3-7EF534DE273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32F1-C90E-48E0-B36F-CC9730525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5E81-0747-40E4-90A3-7EF534DE273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32F1-C90E-48E0-B36F-CC9730525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5E81-0747-40E4-90A3-7EF534DE273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32F1-C90E-48E0-B36F-CC9730525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5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5E81-0747-40E4-90A3-7EF534DE273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32F1-C90E-48E0-B36F-CC9730525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5E81-0747-40E4-90A3-7EF534DE273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32F1-C90E-48E0-B36F-CC9730525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5E81-0747-40E4-90A3-7EF534DE273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32F1-C90E-48E0-B36F-CC9730525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4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15E81-0747-40E4-90A3-7EF534DE273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A32F1-C90E-48E0-B36F-CC9730525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/http/::www.doe.mass.edu:mcas:images:db:07bioHSq11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 smtClean="0"/>
              <a:t>Change by </a:t>
            </a:r>
            <a:r>
              <a:rPr lang="en-US" altLang="en-US" u="sng" dirty="0" smtClean="0"/>
              <a:t>Natural Selection</a:t>
            </a:r>
            <a:endParaRPr lang="en-US" altLang="en-US" u="sng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91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A89660-DC24-3940-AF73-AC81A76A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754921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Divergent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CF800B-ABB0-724D-A7AD-992A427F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26283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Organisms have similar traits because of decent with modification (</a:t>
            </a:r>
            <a:r>
              <a:rPr lang="en-US" sz="2700" u="sng" dirty="0"/>
              <a:t>They share a relatively recent common ancestor</a:t>
            </a:r>
            <a:r>
              <a:rPr lang="en-US" sz="2700" dirty="0"/>
              <a:t>)</a:t>
            </a:r>
          </a:p>
          <a:p>
            <a:pPr marL="0" indent="0">
              <a:buNone/>
            </a:pPr>
            <a:r>
              <a:rPr lang="en-US" sz="2700" dirty="0"/>
              <a:t>Similar trait is referred to as a </a:t>
            </a:r>
            <a:r>
              <a:rPr lang="en-US" sz="2700" u="sng" dirty="0"/>
              <a:t>homologous structure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BD9E8D-E27C-7243-B43D-E4D56697D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657600"/>
            <a:ext cx="2743200" cy="29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0BC11-69D9-9A4B-9012-7F06C25D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Convergent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8EDD94-F918-CE4B-B619-B30AC8BD9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04833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Organisms have similar traits that evolved due to similar </a:t>
            </a:r>
            <a:r>
              <a:rPr lang="en-US" sz="2700" u="sng" dirty="0"/>
              <a:t>environmental pressures </a:t>
            </a:r>
          </a:p>
          <a:p>
            <a:pPr marL="0" indent="0">
              <a:buNone/>
            </a:pPr>
            <a:r>
              <a:rPr lang="en-US" sz="2700" dirty="0"/>
              <a:t>These organisms are distantly related</a:t>
            </a:r>
          </a:p>
          <a:p>
            <a:pPr marL="0" indent="0">
              <a:buNone/>
            </a:pPr>
            <a:r>
              <a:rPr lang="en-US" sz="2700" dirty="0"/>
              <a:t>Similar trait is referred to as an </a:t>
            </a:r>
            <a:r>
              <a:rPr lang="en-US" sz="2700" u="sng" dirty="0"/>
              <a:t>analogous structure</a:t>
            </a:r>
          </a:p>
        </p:txBody>
      </p:sp>
    </p:spTree>
    <p:extLst>
      <p:ext uri="{BB962C8B-B14F-4D97-AF65-F5344CB8AC3E}">
        <p14:creationId xmlns:p14="http://schemas.microsoft.com/office/powerpoint/2010/main" val="31609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7" descr="19_18ConvergentEvolu-U">
            <a:extLst>
              <a:ext uri="{FF2B5EF4-FFF2-40B4-BE49-F238E27FC236}">
                <a16:creationId xmlns:a16="http://schemas.microsoft.com/office/drawing/2014/main" xmlns="" id="{81DBDB70-BED7-DA4A-A7F0-C850BAE88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"/>
          <a:stretch>
            <a:fillRect/>
          </a:stretch>
        </p:blipFill>
        <p:spPr bwMode="auto">
          <a:xfrm>
            <a:off x="3431384" y="1690690"/>
            <a:ext cx="5328047" cy="336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A5759646-5A31-664E-98C9-56A430F0854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781300" y="857250"/>
            <a:ext cx="14859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900">
                <a:latin typeface="Arial" panose="020B0604020202020204" pitchFamily="34" charset="0"/>
              </a:rPr>
              <a:t>Figure 19.18</a:t>
            </a:r>
          </a:p>
        </p:txBody>
      </p:sp>
      <p:sp>
        <p:nvSpPr>
          <p:cNvPr id="91140" name="Text Box 31">
            <a:extLst>
              <a:ext uri="{FF2B5EF4-FFF2-40B4-BE49-F238E27FC236}">
                <a16:creationId xmlns:a16="http://schemas.microsoft.com/office/drawing/2014/main" xmlns="" id="{0EC52D97-C72B-8A4A-AF3D-513CEB152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535" y="4077892"/>
            <a:ext cx="1132284" cy="18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25" b="1">
                <a:solidFill>
                  <a:schemeClr val="bg1"/>
                </a:solidFill>
              </a:rPr>
              <a:t>AUSTRALIA </a:t>
            </a:r>
            <a:endParaRPr lang="en-US" altLang="en-US" sz="1425" b="1" i="1">
              <a:solidFill>
                <a:schemeClr val="bg1"/>
              </a:solidFill>
            </a:endParaRPr>
          </a:p>
        </p:txBody>
      </p:sp>
      <p:sp>
        <p:nvSpPr>
          <p:cNvPr id="91141" name="Text Box 31">
            <a:extLst>
              <a:ext uri="{FF2B5EF4-FFF2-40B4-BE49-F238E27FC236}">
                <a16:creationId xmlns:a16="http://schemas.microsoft.com/office/drawing/2014/main" xmlns="" id="{3654E110-6F19-3045-8B63-9B494218F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308" y="2815831"/>
            <a:ext cx="9501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25" b="1" dirty="0">
                <a:solidFill>
                  <a:schemeClr val="bg1"/>
                </a:solidFill>
              </a:rPr>
              <a:t>NORTH</a:t>
            </a:r>
            <a:br>
              <a:rPr lang="en-US" altLang="en-US" sz="1425" b="1" dirty="0">
                <a:solidFill>
                  <a:schemeClr val="bg1"/>
                </a:solidFill>
              </a:rPr>
            </a:br>
            <a:r>
              <a:rPr lang="en-US" altLang="en-US" sz="1425" b="1" dirty="0">
                <a:solidFill>
                  <a:schemeClr val="bg1"/>
                </a:solidFill>
              </a:rPr>
              <a:t>AMERICA</a:t>
            </a:r>
            <a:endParaRPr lang="en-US" altLang="en-US" sz="1425" b="1" i="1" dirty="0">
              <a:solidFill>
                <a:schemeClr val="bg1"/>
              </a:solidFill>
            </a:endParaRPr>
          </a:p>
        </p:txBody>
      </p:sp>
      <p:sp>
        <p:nvSpPr>
          <p:cNvPr id="91142" name="Text Box 31">
            <a:extLst>
              <a:ext uri="{FF2B5EF4-FFF2-40B4-BE49-F238E27FC236}">
                <a16:creationId xmlns:a16="http://schemas.microsoft.com/office/drawing/2014/main" xmlns="" id="{3FD34A28-E254-8B43-9C57-E9E332459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412" y="2931320"/>
            <a:ext cx="588169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25" b="1"/>
              <a:t>Sugar</a:t>
            </a:r>
          </a:p>
          <a:p>
            <a:pPr>
              <a:lnSpc>
                <a:spcPct val="90000"/>
              </a:lnSpc>
            </a:pPr>
            <a:r>
              <a:rPr lang="en-US" altLang="en-US" sz="1425" b="1"/>
              <a:t>glider </a:t>
            </a:r>
            <a:endParaRPr lang="en-US" altLang="en-US" sz="1425" b="1" i="1"/>
          </a:p>
        </p:txBody>
      </p:sp>
      <p:sp>
        <p:nvSpPr>
          <p:cNvPr id="91143" name="Text Box 31">
            <a:extLst>
              <a:ext uri="{FF2B5EF4-FFF2-40B4-BE49-F238E27FC236}">
                <a16:creationId xmlns:a16="http://schemas.microsoft.com/office/drawing/2014/main" xmlns="" id="{7A69C567-150C-A44B-96F2-27A9F5CF1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408" y="4556523"/>
            <a:ext cx="664369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25" b="1"/>
              <a:t>Flying</a:t>
            </a:r>
          </a:p>
          <a:p>
            <a:pPr>
              <a:lnSpc>
                <a:spcPct val="90000"/>
              </a:lnSpc>
            </a:pPr>
            <a:r>
              <a:rPr lang="en-US" altLang="en-US" sz="1425" b="1"/>
              <a:t>squirrel </a:t>
            </a:r>
            <a:endParaRPr lang="en-US" altLang="en-US" sz="1425" b="1" i="1"/>
          </a:p>
        </p:txBody>
      </p:sp>
      <p:sp>
        <p:nvSpPr>
          <p:cNvPr id="91144" name="Line 25">
            <a:extLst>
              <a:ext uri="{FF2B5EF4-FFF2-40B4-BE49-F238E27FC236}">
                <a16:creationId xmlns:a16="http://schemas.microsoft.com/office/drawing/2014/main" xmlns="" id="{059F7E52-85DE-104D-9B83-AAC53AC54D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2026" y="3854054"/>
            <a:ext cx="98822" cy="1905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Line 26">
            <a:extLst>
              <a:ext uri="{FF2B5EF4-FFF2-40B4-BE49-F238E27FC236}">
                <a16:creationId xmlns:a16="http://schemas.microsoft.com/office/drawing/2014/main" xmlns="" id="{600BF39C-A60C-3C49-89AF-5449EE40B6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1726" y="2775348"/>
            <a:ext cx="225029" cy="11072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Line 28">
            <a:extLst>
              <a:ext uri="{FF2B5EF4-FFF2-40B4-BE49-F238E27FC236}">
                <a16:creationId xmlns:a16="http://schemas.microsoft.com/office/drawing/2014/main" xmlns="" id="{F66F7B17-31C4-EE47-BD52-900C250B5B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68453" y="3854054"/>
            <a:ext cx="98822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Line 29">
            <a:extLst>
              <a:ext uri="{FF2B5EF4-FFF2-40B4-BE49-F238E27FC236}">
                <a16:creationId xmlns:a16="http://schemas.microsoft.com/office/drawing/2014/main" xmlns="" id="{B0C67BAB-A3A7-D344-8136-B64BF29044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8155" y="2775348"/>
            <a:ext cx="225028" cy="1107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5CFADC-B566-9E49-8FBB-344CD93A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57251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/>
              <a:t>Darwin's Theory of Change by Natural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FC1E7D-28B0-7C41-B26D-4656D6DAC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322" y="2133601"/>
            <a:ext cx="8705357" cy="41894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700" u="sng" dirty="0"/>
              <a:t>Reproductive potential</a:t>
            </a:r>
            <a:r>
              <a:rPr lang="en-US" sz="2700" dirty="0"/>
              <a:t>- more individuals are born than will survive</a:t>
            </a:r>
          </a:p>
          <a:p>
            <a:pPr marL="0" indent="0">
              <a:buNone/>
            </a:pPr>
            <a:r>
              <a:rPr lang="en-US" sz="2700" u="sng" dirty="0"/>
              <a:t>Variability</a:t>
            </a:r>
            <a:r>
              <a:rPr lang="en-US" sz="2700" dirty="0"/>
              <a:t>- variations occur among individuals in a population</a:t>
            </a:r>
          </a:p>
          <a:p>
            <a:pPr marL="0" indent="0">
              <a:buNone/>
            </a:pPr>
            <a:r>
              <a:rPr lang="en-US" sz="2700" u="sng" dirty="0"/>
              <a:t>Limited resources and intraspecies competition</a:t>
            </a:r>
            <a:r>
              <a:rPr lang="en-US" sz="2700" dirty="0"/>
              <a:t>- biotic and abiotic resources are limited and organisms of the same species must compete with each other for survival </a:t>
            </a:r>
          </a:p>
          <a:p>
            <a:pPr marL="0" indent="0">
              <a:buNone/>
            </a:pPr>
            <a:r>
              <a:rPr lang="en-US" sz="2700" u="sng" dirty="0"/>
              <a:t>Differential Reproduction</a:t>
            </a:r>
            <a:r>
              <a:rPr lang="en-US" sz="2700" dirty="0"/>
              <a:t>- Individuals with the most favorable traits will survive and produce more offspring</a:t>
            </a:r>
          </a:p>
          <a:p>
            <a:pPr marL="0" indent="0">
              <a:buNone/>
            </a:pPr>
            <a:r>
              <a:rPr lang="en-US" sz="2700" u="sng" dirty="0"/>
              <a:t>Generations</a:t>
            </a:r>
            <a:r>
              <a:rPr lang="en-US" sz="2700" dirty="0"/>
              <a:t>- change is a gradual process that takes time to occur</a:t>
            </a:r>
          </a:p>
        </p:txBody>
      </p:sp>
    </p:spTree>
    <p:extLst>
      <p:ext uri="{BB962C8B-B14F-4D97-AF65-F5344CB8AC3E}">
        <p14:creationId xmlns:p14="http://schemas.microsoft.com/office/powerpoint/2010/main" val="15759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43840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9600" dirty="0" smtClean="0">
                <a:solidFill>
                  <a:schemeClr val="accent2"/>
                </a:solidFill>
              </a:rPr>
              <a:t>What Darwin Observed</a:t>
            </a:r>
          </a:p>
        </p:txBody>
      </p:sp>
    </p:spTree>
    <p:extLst>
      <p:ext uri="{BB962C8B-B14F-4D97-AF65-F5344CB8AC3E}">
        <p14:creationId xmlns:p14="http://schemas.microsoft.com/office/powerpoint/2010/main" val="26077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64" name="Picture 5" descr="galapagos_isl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1"/>
            <a:ext cx="8001000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2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3012" name="Picture 5" descr="tortoise-lori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5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Picture 3" descr="Gal_Turt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066801"/>
            <a:ext cx="6858000" cy="4752975"/>
          </a:xfrm>
          <a:noFill/>
        </p:spPr>
      </p:pic>
    </p:spTree>
    <p:extLst>
      <p:ext uri="{BB962C8B-B14F-4D97-AF65-F5344CB8AC3E}">
        <p14:creationId xmlns:p14="http://schemas.microsoft.com/office/powerpoint/2010/main" val="1871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3" name="Picture 3" descr="756336236_24917bea3e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447800"/>
            <a:ext cx="6400800" cy="4275138"/>
          </a:xfrm>
          <a:noFill/>
        </p:spPr>
      </p:pic>
    </p:spTree>
    <p:extLst>
      <p:ext uri="{BB962C8B-B14F-4D97-AF65-F5344CB8AC3E}">
        <p14:creationId xmlns:p14="http://schemas.microsoft.com/office/powerpoint/2010/main" val="23123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8131" name="Picture 3" descr="Gal_Turt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971800"/>
            <a:ext cx="4572000" cy="3168650"/>
          </a:xfrm>
          <a:noFill/>
        </p:spPr>
      </p:pic>
      <p:pic>
        <p:nvPicPr>
          <p:cNvPr id="48132" name="Picture 4" descr="756336236_24917bea3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04800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biodivers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3429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9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597A0"/>
                </a:solidFill>
              </a:rPr>
              <a:t>Nature </a:t>
            </a:r>
            <a:r>
              <a:rPr lang="ja-JP" altLang="en-US" smtClean="0">
                <a:solidFill>
                  <a:srgbClr val="4597A0"/>
                </a:solidFill>
              </a:rPr>
              <a:t>“</a:t>
            </a:r>
            <a:r>
              <a:rPr lang="en-US" altLang="ja-JP" smtClean="0">
                <a:solidFill>
                  <a:srgbClr val="4597A0"/>
                </a:solidFill>
              </a:rPr>
              <a:t>Selects</a:t>
            </a:r>
            <a:r>
              <a:rPr lang="ja-JP" altLang="en-US" smtClean="0">
                <a:solidFill>
                  <a:srgbClr val="4597A0"/>
                </a:solidFill>
              </a:rPr>
              <a:t>”</a:t>
            </a:r>
            <a:endParaRPr lang="en-US" altLang="en-US" smtClean="0">
              <a:solidFill>
                <a:srgbClr val="4597A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Natural selection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</a:t>
            </a:r>
            <a:r>
              <a:rPr lang="en-US" altLang="en-US" u="sng" smtClean="0"/>
              <a:t>Environments change and favor individuals with specific traits</a:t>
            </a:r>
            <a:r>
              <a:rPr lang="en-US" altLang="en-US" smtClean="0"/>
              <a:t> good for the new environment—leading to change in how the species looks/behaves or extinction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eaLnBrk="1" hangingPunct="1">
              <a:buFontTx/>
              <a:buNone/>
            </a:pPr>
            <a:r>
              <a:rPr lang="en-US" altLang="en-US" u="sng" smtClean="0"/>
              <a:t>Change in environment = Change in species</a:t>
            </a:r>
          </a:p>
        </p:txBody>
      </p:sp>
    </p:spTree>
    <p:extLst>
      <p:ext uri="{BB962C8B-B14F-4D97-AF65-F5344CB8AC3E}">
        <p14:creationId xmlns:p14="http://schemas.microsoft.com/office/powerpoint/2010/main" val="14994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45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4517" name="Picture 7" descr="http://www.doe.mass.edu/mcas/images/db/07bioHSq11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57200"/>
            <a:ext cx="89249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6564" name="Picture 2" descr="http://www.all-about-reptiles.com/images/galapagos-iguana-family-t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4762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galapagos land iguana conolophus subcrist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5105400"/>
            <a:ext cx="25050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land iguana  conolophus pall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572001"/>
            <a:ext cx="25050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marine-iguana-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igua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3124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4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shaved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7118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3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 dirty="0">
                <a:solidFill>
                  <a:schemeClr val="accent5">
                    <a:lumMod val="50000"/>
                  </a:schemeClr>
                </a:solidFill>
              </a:rPr>
              <a:t>How do species become adapted to their environment?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Organisms </a:t>
            </a:r>
            <a:r>
              <a:rPr lang="en-US" altLang="en-US" u="sng" smtClean="0"/>
              <a:t>do not choose to adapt</a:t>
            </a:r>
            <a:r>
              <a:rPr lang="en-US" altLang="en-US" smtClean="0"/>
              <a:t> to their environment</a:t>
            </a:r>
          </a:p>
          <a:p>
            <a:pPr eaLnBrk="1" hangingPunct="1">
              <a:buFontTx/>
              <a:buNone/>
            </a:pPr>
            <a:r>
              <a:rPr lang="en-US" altLang="en-US" u="sng" smtClean="0"/>
              <a:t>Little changes add up over long periods of time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-Individuals with the right traits for their environment reproduce and you see more of them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-Individuals who do not have the right traits die and you see less individuals until they are all gone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403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0180" name="Picture 2" descr="http://www.scienceteacherprogram.org/biology/NaturalSelectionIllustr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838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4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How did this environment change?</a:t>
            </a:r>
          </a:p>
          <a:p>
            <a:pPr>
              <a:buFontTx/>
              <a:buNone/>
            </a:pPr>
            <a:r>
              <a:rPr lang="en-US" altLang="en-US" smtClean="0"/>
              <a:t> </a:t>
            </a:r>
          </a:p>
          <a:p>
            <a:pPr>
              <a:buFontTx/>
              <a:buNone/>
            </a:pPr>
            <a:r>
              <a:rPr lang="en-US" altLang="en-US" smtClean="0"/>
              <a:t>Which mouse trait (phenotype) is most likely to survive and reproduce? Why?</a:t>
            </a:r>
          </a:p>
          <a:p>
            <a:pPr>
              <a:buFontTx/>
              <a:buNone/>
            </a:pPr>
            <a:r>
              <a:rPr lang="en-US" altLang="en-US" smtClean="0"/>
              <a:t> </a:t>
            </a:r>
          </a:p>
          <a:p>
            <a:pPr>
              <a:buFontTx/>
              <a:buNone/>
            </a:pPr>
            <a:r>
              <a:rPr lang="en-US" altLang="en-US" smtClean="0"/>
              <a:t>Did the change in the environment change the look of this species? Explain.</a:t>
            </a:r>
          </a:p>
          <a:p>
            <a:pPr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8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4597A0"/>
                </a:solidFill>
              </a:rPr>
              <a:t>How do I describe change by natural selection?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There is a population of rabbits who have moved north to the snow because the food they eat has died out.  90% of the population is light brown to dark brown. 10% is white.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/>
          </a:p>
        </p:txBody>
      </p:sp>
      <p:pic>
        <p:nvPicPr>
          <p:cNvPr id="56324" name="Picture 9" descr="http://www.freeclipartnow.com/d/6740-1/rabbit-little-br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806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9" descr="http://www.freeclipartnow.com/d/6740-1/rabbit-little-br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806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9" descr="http://www.freeclipartnow.com/d/6740-1/rabbit-little-br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806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9" descr="http://www.freeclipartnow.com/d/6740-1/rabbit-little-br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0"/>
            <a:ext cx="806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9" descr="http://www.freeclipartnow.com/d/6740-1/rabbit-little-br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806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1" descr="http://www.picturesof.net/_images_300/Curled_Up_White_Rabbit_Royalty_Free_Clipart_Picture_100731-186180-114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4724400"/>
            <a:ext cx="868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1" descr="http://www.picturesof.net/_images_300/Curled_Up_White_Rabbit_Royalty_Free_Clipart_Picture_100731-186180-114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048000"/>
            <a:ext cx="868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9" descr="http://www.freeclipartnow.com/d/6740-1/rabbit-little-br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86400"/>
            <a:ext cx="806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9" descr="http://www.freeclipartnow.com/d/6740-1/rabbit-little-br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86400"/>
            <a:ext cx="806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9" descr="http://www.freeclipartnow.com/d/6740-1/rabbit-little-br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806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1905000" y="304801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/>
              <a:t>What kind of changes do you think will happen to this population of rabbits?  </a:t>
            </a:r>
          </a:p>
          <a:p>
            <a:pPr>
              <a:buFontTx/>
              <a:buNone/>
            </a:pPr>
            <a:r>
              <a:rPr lang="en-US" altLang="en-US"/>
              <a:t>Explain how these changes will occur: </a:t>
            </a:r>
          </a:p>
          <a:p>
            <a:pPr>
              <a:buFontTx/>
              <a:buNone/>
            </a:pPr>
            <a:r>
              <a:rPr lang="en-US" altLang="en-US"/>
              <a:t>The </a:t>
            </a:r>
            <a:r>
              <a:rPr lang="en-US" altLang="en-US" i="1"/>
              <a:t>rabbits</a:t>
            </a:r>
            <a:r>
              <a:rPr lang="en-US" altLang="en-US"/>
              <a:t> that are ______________ are more likely to survive and reproduce because _____________________________________.  The </a:t>
            </a:r>
            <a:r>
              <a:rPr lang="en-US" altLang="en-US" i="1"/>
              <a:t>rabbits</a:t>
            </a:r>
            <a:r>
              <a:rPr lang="en-US" altLang="en-US"/>
              <a:t> that are _________________ will slowly die off because _____________.  Because of this, slowly over time the majority if not all the </a:t>
            </a:r>
            <a:r>
              <a:rPr lang="en-US" altLang="en-US" i="1"/>
              <a:t>rabbits</a:t>
            </a:r>
            <a:r>
              <a:rPr lang="en-US" altLang="en-US"/>
              <a:t> will be ____________________.</a:t>
            </a:r>
          </a:p>
          <a:p>
            <a:pPr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70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AKA: Survival of the fittest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1"/>
            <a:ext cx="9144000" cy="5668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Survival of the fittest is </a:t>
            </a:r>
            <a:r>
              <a:rPr lang="en-US" altLang="en-US" sz="3500" b="1" i="1"/>
              <a:t>not </a:t>
            </a:r>
            <a:r>
              <a:rPr lang="en-US" altLang="en-US" smtClean="0"/>
              <a:t>about being the biggest and strongest its about</a:t>
            </a:r>
            <a:r>
              <a:rPr lang="en-US" altLang="en-US" u="sng" smtClean="0"/>
              <a:t> having the right trait to survive</a:t>
            </a:r>
            <a:endParaRPr lang="en-US" altLang="en-US" sz="3600" b="1"/>
          </a:p>
          <a:p>
            <a:pPr eaLnBrk="1" hangingPunct="1">
              <a:buFontTx/>
              <a:buNone/>
            </a:pPr>
            <a:r>
              <a:rPr lang="en-US" altLang="en-US" sz="3600" b="1"/>
              <a:t>Fitness</a:t>
            </a:r>
            <a:r>
              <a:rPr lang="en-US" altLang="en-US" sz="3600"/>
              <a:t> – </a:t>
            </a:r>
            <a:r>
              <a:rPr lang="en-US" altLang="en-US" sz="3600" u="sng"/>
              <a:t>surviving</a:t>
            </a:r>
            <a:r>
              <a:rPr lang="en-US" altLang="en-US" sz="3600"/>
              <a:t> + </a:t>
            </a:r>
            <a:r>
              <a:rPr lang="en-US" altLang="en-US" sz="3600" u="sng"/>
              <a:t>reproduce</a:t>
            </a:r>
          </a:p>
          <a:p>
            <a:pPr eaLnBrk="1" hangingPunct="1">
              <a:buFontTx/>
              <a:buNone/>
            </a:pPr>
            <a:r>
              <a:rPr lang="en-US" altLang="en-US" sz="3500"/>
              <a:t>-Low fitness =dying and leaving few offspring</a:t>
            </a:r>
          </a:p>
          <a:p>
            <a:pPr eaLnBrk="1" hangingPunct="1">
              <a:buFontTx/>
              <a:buNone/>
            </a:pPr>
            <a:r>
              <a:rPr lang="en-US" altLang="en-US" sz="3500"/>
              <a:t>				*do not pass on your genes </a:t>
            </a:r>
          </a:p>
          <a:p>
            <a:pPr eaLnBrk="1" hangingPunct="1">
              <a:buFontTx/>
              <a:buNone/>
            </a:pPr>
            <a:r>
              <a:rPr lang="en-US" altLang="en-US" sz="3500"/>
              <a:t>-High fitness = </a:t>
            </a:r>
            <a:r>
              <a:rPr lang="en-US" altLang="en-US" sz="3500" u="sng"/>
              <a:t>surviving with many offspring</a:t>
            </a:r>
          </a:p>
          <a:p>
            <a:pPr eaLnBrk="1" hangingPunct="1">
              <a:buFontTx/>
              <a:buNone/>
            </a:pPr>
            <a:r>
              <a:rPr lang="en-US" altLang="en-US" sz="3500"/>
              <a:t>				*pass on your genes</a:t>
            </a:r>
            <a:endParaRPr lang="en-US" altLang="en-US" sz="3600"/>
          </a:p>
          <a:p>
            <a:pPr eaLnBrk="1" hangingPunct="1">
              <a:buFontTx/>
              <a:buNone/>
            </a:pPr>
            <a:endParaRPr lang="en-US" altLang="en-US" sz="3500" b="1"/>
          </a:p>
        </p:txBody>
      </p:sp>
    </p:spTree>
    <p:extLst>
      <p:ext uri="{BB962C8B-B14F-4D97-AF65-F5344CB8AC3E}">
        <p14:creationId xmlns:p14="http://schemas.microsoft.com/office/powerpoint/2010/main" val="3823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Widescreen</PresentationFormat>
  <Paragraphs>72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Calibri Light</vt:lpstr>
      <vt:lpstr>Times</vt:lpstr>
      <vt:lpstr>Times New Roman</vt:lpstr>
      <vt:lpstr>Office Theme</vt:lpstr>
      <vt:lpstr>Change by Natural Selection</vt:lpstr>
      <vt:lpstr>Nature “Selects”</vt:lpstr>
      <vt:lpstr>PowerPoint Presentation</vt:lpstr>
      <vt:lpstr>How do species become adapted to their environment?</vt:lpstr>
      <vt:lpstr>PowerPoint Presentation</vt:lpstr>
      <vt:lpstr>PowerPoint Presentation</vt:lpstr>
      <vt:lpstr>How do I describe change by natural selection?</vt:lpstr>
      <vt:lpstr>PowerPoint Presentation</vt:lpstr>
      <vt:lpstr>AKA: Survival of the fittest</vt:lpstr>
      <vt:lpstr>Divergent Evolution</vt:lpstr>
      <vt:lpstr>Convergent Evolution</vt:lpstr>
      <vt:lpstr>Figure 19.18</vt:lpstr>
      <vt:lpstr>Darwin's Theory of Change by Natural Selection</vt:lpstr>
      <vt:lpstr>What Darwin Observed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by Natural Selection</dc:title>
  <dc:creator>Athena Palma</dc:creator>
  <cp:lastModifiedBy>Athena Palma</cp:lastModifiedBy>
  <cp:revision>1</cp:revision>
  <dcterms:created xsi:type="dcterms:W3CDTF">2020-03-10T17:28:46Z</dcterms:created>
  <dcterms:modified xsi:type="dcterms:W3CDTF">2020-03-10T17:29:02Z</dcterms:modified>
</cp:coreProperties>
</file>