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5"/>
  </p:notesMasterIdLst>
  <p:handoutMasterIdLst>
    <p:handoutMasterId r:id="rId26"/>
  </p:handoutMasterIdLst>
  <p:sldIdLst>
    <p:sldId id="256" r:id="rId2"/>
    <p:sldId id="275" r:id="rId3"/>
    <p:sldId id="281" r:id="rId4"/>
    <p:sldId id="259" r:id="rId5"/>
    <p:sldId id="257" r:id="rId6"/>
    <p:sldId id="260" r:id="rId7"/>
    <p:sldId id="282" r:id="rId8"/>
    <p:sldId id="261" r:id="rId9"/>
    <p:sldId id="283" r:id="rId10"/>
    <p:sldId id="264" r:id="rId11"/>
    <p:sldId id="262" r:id="rId12"/>
    <p:sldId id="276" r:id="rId13"/>
    <p:sldId id="263" r:id="rId14"/>
    <p:sldId id="285" r:id="rId15"/>
    <p:sldId id="277" r:id="rId16"/>
    <p:sldId id="266" r:id="rId17"/>
    <p:sldId id="278" r:id="rId18"/>
    <p:sldId id="267" r:id="rId19"/>
    <p:sldId id="268" r:id="rId20"/>
    <p:sldId id="270" r:id="rId21"/>
    <p:sldId id="279" r:id="rId22"/>
    <p:sldId id="28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6EE"/>
    <a:srgbClr val="BCDFEA"/>
    <a:srgbClr val="FF00FF"/>
    <a:srgbClr val="7D3100"/>
    <a:srgbClr val="FF8079"/>
    <a:srgbClr val="21CE04"/>
    <a:srgbClr val="9900CC"/>
    <a:srgbClr val="6600CC"/>
    <a:srgbClr val="AA26A1"/>
    <a:srgbClr val="09C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2677"/>
  </p:normalViewPr>
  <p:slideViewPr>
    <p:cSldViewPr snapToGrid="0">
      <p:cViewPr varScale="1">
        <p:scale>
          <a:sx n="100" d="100"/>
          <a:sy n="100" d="100"/>
        </p:scale>
        <p:origin x="92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8/17/19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8/17/19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one of the most important molecules for life on our planet</a:t>
            </a:r>
          </a:p>
          <a:p>
            <a:r>
              <a:rPr lang="en-US" dirty="0"/>
              <a:t>How long can humans go without water? Is that the same for other species? </a:t>
            </a:r>
            <a:r>
              <a:rPr lang="en-US"/>
              <a:t>Tardigrades </a:t>
            </a:r>
            <a:r>
              <a:rPr lang="en-US" dirty="0"/>
              <a:t>and Galapagos tortoises</a:t>
            </a:r>
          </a:p>
          <a:p>
            <a:r>
              <a:rPr lang="en-US" dirty="0"/>
              <a:t>Question then…why is it so important?</a:t>
            </a:r>
          </a:p>
        </p:txBody>
      </p:sp>
      <p:sp>
        <p:nvSpPr>
          <p:cNvPr id="4" name="Slide Number Placeholder 3"/>
          <p:cNvSpPr>
            <a:spLocks noGrp="1"/>
          </p:cNvSpPr>
          <p:nvPr>
            <p:ph type="sldNum" sz="quarter" idx="5"/>
          </p:nvPr>
        </p:nvSpPr>
        <p:spPr/>
        <p:txBody>
          <a:bodyPr/>
          <a:lstStyle/>
          <a:p>
            <a:fld id="{C6539446-6953-447E-A4E3-E7CFBF870046}" type="slidenum">
              <a:rPr lang="en-US" smtClean="0"/>
              <a:t>1</a:t>
            </a:fld>
            <a:endParaRPr lang="en-US"/>
          </a:p>
        </p:txBody>
      </p:sp>
    </p:spTree>
    <p:extLst>
      <p:ext uri="{BB962C8B-B14F-4D97-AF65-F5344CB8AC3E}">
        <p14:creationId xmlns:p14="http://schemas.microsoft.com/office/powerpoint/2010/main" val="4341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Ionic bond between metal and non metal with electronegativity so different the sharing becomes one losing one of its electrons to the other</a:t>
            </a:r>
          </a:p>
          <a:p>
            <a:r>
              <a:rPr lang="en-US" dirty="0"/>
              <a:t>Covalent shared paired of electrons usually between two nonmetals</a:t>
            </a:r>
          </a:p>
        </p:txBody>
      </p:sp>
      <p:sp>
        <p:nvSpPr>
          <p:cNvPr id="4" name="Slide Number Placeholder 3"/>
          <p:cNvSpPr>
            <a:spLocks noGrp="1"/>
          </p:cNvSpPr>
          <p:nvPr>
            <p:ph type="sldNum" sz="quarter" idx="5"/>
          </p:nvPr>
        </p:nvSpPr>
        <p:spPr/>
        <p:txBody>
          <a:bodyPr/>
          <a:lstStyle/>
          <a:p>
            <a:fld id="{C6539446-6953-447E-A4E3-E7CFBF870046}" type="slidenum">
              <a:rPr lang="en-US" smtClean="0"/>
              <a:t>2</a:t>
            </a:fld>
            <a:endParaRPr lang="en-US"/>
          </a:p>
        </p:txBody>
      </p:sp>
    </p:spTree>
    <p:extLst>
      <p:ext uri="{BB962C8B-B14F-4D97-AF65-F5344CB8AC3E}">
        <p14:creationId xmlns:p14="http://schemas.microsoft.com/office/powerpoint/2010/main" val="299832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up form/structure and function</a:t>
            </a:r>
          </a:p>
        </p:txBody>
      </p:sp>
      <p:sp>
        <p:nvSpPr>
          <p:cNvPr id="4" name="Slide Number Placeholder 3"/>
          <p:cNvSpPr>
            <a:spLocks noGrp="1"/>
          </p:cNvSpPr>
          <p:nvPr>
            <p:ph type="sldNum" sz="quarter" idx="5"/>
          </p:nvPr>
        </p:nvSpPr>
        <p:spPr/>
        <p:txBody>
          <a:bodyPr/>
          <a:lstStyle/>
          <a:p>
            <a:fld id="{C6539446-6953-447E-A4E3-E7CFBF870046}" type="slidenum">
              <a:rPr lang="en-US" smtClean="0"/>
              <a:t>4</a:t>
            </a:fld>
            <a:endParaRPr lang="en-US"/>
          </a:p>
        </p:txBody>
      </p:sp>
    </p:spTree>
    <p:extLst>
      <p:ext uri="{BB962C8B-B14F-4D97-AF65-F5344CB8AC3E}">
        <p14:creationId xmlns:p14="http://schemas.microsoft.com/office/powerpoint/2010/main" val="291514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hydrophobic and hydrophilic here</a:t>
            </a:r>
          </a:p>
        </p:txBody>
      </p:sp>
      <p:sp>
        <p:nvSpPr>
          <p:cNvPr id="4" name="Slide Number Placeholder 3"/>
          <p:cNvSpPr>
            <a:spLocks noGrp="1"/>
          </p:cNvSpPr>
          <p:nvPr>
            <p:ph type="sldNum" sz="quarter" idx="5"/>
          </p:nvPr>
        </p:nvSpPr>
        <p:spPr/>
        <p:txBody>
          <a:bodyPr/>
          <a:lstStyle/>
          <a:p>
            <a:fld id="{C6539446-6953-447E-A4E3-E7CFBF870046}" type="slidenum">
              <a:rPr lang="en-US" smtClean="0"/>
              <a:t>6</a:t>
            </a:fld>
            <a:endParaRPr lang="en-US"/>
          </a:p>
        </p:txBody>
      </p:sp>
    </p:spTree>
    <p:extLst>
      <p:ext uri="{BB962C8B-B14F-4D97-AF65-F5344CB8AC3E}">
        <p14:creationId xmlns:p14="http://schemas.microsoft.com/office/powerpoint/2010/main" val="77466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will water want to interact with besides water?</a:t>
            </a:r>
          </a:p>
        </p:txBody>
      </p:sp>
      <p:sp>
        <p:nvSpPr>
          <p:cNvPr id="4" name="Slide Number Placeholder 3"/>
          <p:cNvSpPr>
            <a:spLocks noGrp="1"/>
          </p:cNvSpPr>
          <p:nvPr>
            <p:ph type="sldNum" sz="quarter" idx="5"/>
          </p:nvPr>
        </p:nvSpPr>
        <p:spPr/>
        <p:txBody>
          <a:bodyPr/>
          <a:lstStyle/>
          <a:p>
            <a:fld id="{C6539446-6953-447E-A4E3-E7CFBF870046}" type="slidenum">
              <a:rPr lang="en-US" smtClean="0"/>
              <a:t>8</a:t>
            </a:fld>
            <a:endParaRPr lang="en-US"/>
          </a:p>
        </p:txBody>
      </p:sp>
    </p:spTree>
    <p:extLst>
      <p:ext uri="{BB962C8B-B14F-4D97-AF65-F5344CB8AC3E}">
        <p14:creationId xmlns:p14="http://schemas.microsoft.com/office/powerpoint/2010/main" val="284003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8/17/19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8/17/19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8/17/19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8/17/19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8/17/19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8/17/19</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8/17/19</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8/17/19</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8/17/19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8/17/19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8/17/19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hyperlink" Target="http://owsblog.blogspot.com/2012_10_01_archive.html" TargetMode="External"/><Relationship Id="rId3" Type="http://schemas.openxmlformats.org/officeDocument/2006/relationships/image" Target="../media/image23.png"/><Relationship Id="rId7" Type="http://schemas.openxmlformats.org/officeDocument/2006/relationships/image" Target="../media/image25.gi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commons.wikimedia.org/wiki/File:Water_molecule_2.svg" TargetMode="External"/><Relationship Id="rId5" Type="http://schemas.openxmlformats.org/officeDocument/2006/relationships/image" Target="../media/image24.png"/><Relationship Id="rId4" Type="http://schemas.openxmlformats.org/officeDocument/2006/relationships/hyperlink" Target="http://www.freestockphotos.biz/stockphoto/1526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01EFCB-90B9-6244-B417-8D2336E6DAD3}"/>
              </a:ext>
            </a:extLst>
          </p:cNvPr>
          <p:cNvPicPr>
            <a:picLocks noChangeAspect="1"/>
          </p:cNvPicPr>
          <p:nvPr/>
        </p:nvPicPr>
        <p:blipFill>
          <a:blip r:embed="rId3"/>
          <a:stretch>
            <a:fillRect/>
          </a:stretch>
        </p:blipFill>
        <p:spPr>
          <a:xfrm>
            <a:off x="2070100" y="1269598"/>
            <a:ext cx="7645400" cy="4318803"/>
          </a:xfrm>
          <a:prstGeom prst="rect">
            <a:avLst/>
          </a:prstGeom>
        </p:spPr>
      </p:pic>
      <p:sp>
        <p:nvSpPr>
          <p:cNvPr id="2" name="Title 1"/>
          <p:cNvSpPr>
            <a:spLocks noGrp="1"/>
          </p:cNvSpPr>
          <p:nvPr>
            <p:ph type="ctrTitle"/>
          </p:nvPr>
        </p:nvSpPr>
        <p:spPr>
          <a:xfrm>
            <a:off x="1194396" y="2600647"/>
            <a:ext cx="9602789" cy="1295399"/>
          </a:xfrm>
        </p:spPr>
        <p:txBody>
          <a:bodyPr/>
          <a:lstStyle/>
          <a:p>
            <a:r>
              <a:rPr lang="en-US" dirty="0">
                <a:solidFill>
                  <a:schemeClr val="tx1"/>
                </a:solidFill>
              </a:rPr>
              <a:t>Properties of Water</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281578"/>
            <a:ext cx="9509759" cy="1088136"/>
          </a:xfrm>
        </p:spPr>
        <p:txBody>
          <a:bodyPr>
            <a:normAutofit/>
          </a:bodyPr>
          <a:lstStyle/>
          <a:p>
            <a:pPr algn="ctr"/>
            <a:r>
              <a:rPr lang="en-US" sz="4400" b="1" dirty="0">
                <a:latin typeface="Ink Free" panose="03080402000500000000" pitchFamily="66" charset="0"/>
              </a:rPr>
              <a:t>Review of Bonds in Water </a:t>
            </a:r>
          </a:p>
        </p:txBody>
      </p:sp>
      <p:pic>
        <p:nvPicPr>
          <p:cNvPr id="8194" name="Picture 2" descr="Image result for water molecule">
            <a:extLst>
              <a:ext uri="{FF2B5EF4-FFF2-40B4-BE49-F238E27FC236}">
                <a16:creationId xmlns:a16="http://schemas.microsoft.com/office/drawing/2014/main" id="{F87BF67F-C00D-4BB6-81BC-35754A576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10" y="1034539"/>
            <a:ext cx="8629650" cy="516255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0147D5-662F-40E2-9631-2FBA0D6901A5}"/>
              </a:ext>
            </a:extLst>
          </p:cNvPr>
          <p:cNvSpPr txBox="1"/>
          <p:nvPr/>
        </p:nvSpPr>
        <p:spPr>
          <a:xfrm>
            <a:off x="4947928" y="1034539"/>
            <a:ext cx="1148071" cy="584775"/>
          </a:xfrm>
          <a:prstGeom prst="rect">
            <a:avLst/>
          </a:prstGeom>
          <a:noFill/>
        </p:spPr>
        <p:txBody>
          <a:bodyPr wrap="none" rtlCol="0">
            <a:spAutoFit/>
          </a:bodyPr>
          <a:lstStyle/>
          <a:p>
            <a:r>
              <a:rPr lang="en-US" sz="3200" dirty="0">
                <a:highlight>
                  <a:srgbClr val="FFFF00"/>
                </a:highlight>
                <a:latin typeface="Arial" panose="020B0604020202020204" pitchFamily="34" charset="0"/>
                <a:cs typeface="Arial" panose="020B0604020202020204" pitchFamily="34" charset="0"/>
              </a:rPr>
              <a:t>Polar</a:t>
            </a:r>
          </a:p>
        </p:txBody>
      </p:sp>
      <p:sp>
        <p:nvSpPr>
          <p:cNvPr id="3" name="Freeform: Shape 2">
            <a:extLst>
              <a:ext uri="{FF2B5EF4-FFF2-40B4-BE49-F238E27FC236}">
                <a16:creationId xmlns:a16="http://schemas.microsoft.com/office/drawing/2014/main" id="{2B075468-68A3-4EBB-A1E2-6E037A6DEFFB}"/>
              </a:ext>
            </a:extLst>
          </p:cNvPr>
          <p:cNvSpPr/>
          <p:nvPr/>
        </p:nvSpPr>
        <p:spPr>
          <a:xfrm>
            <a:off x="4843341" y="1054583"/>
            <a:ext cx="2568772" cy="953545"/>
          </a:xfrm>
          <a:custGeom>
            <a:avLst/>
            <a:gdLst>
              <a:gd name="connsiteX0" fmla="*/ 177067 w 2568772"/>
              <a:gd name="connsiteY0" fmla="*/ 35663 h 953545"/>
              <a:gd name="connsiteX1" fmla="*/ 300159 w 2568772"/>
              <a:gd name="connsiteY1" fmla="*/ 26871 h 953545"/>
              <a:gd name="connsiteX2" fmla="*/ 326536 w 2568772"/>
              <a:gd name="connsiteY2" fmla="*/ 18079 h 953545"/>
              <a:gd name="connsiteX3" fmla="*/ 423251 w 2568772"/>
              <a:gd name="connsiteY3" fmla="*/ 9286 h 953545"/>
              <a:gd name="connsiteX4" fmla="*/ 467213 w 2568772"/>
              <a:gd name="connsiteY4" fmla="*/ 494 h 953545"/>
              <a:gd name="connsiteX5" fmla="*/ 1082674 w 2568772"/>
              <a:gd name="connsiteY5" fmla="*/ 18079 h 953545"/>
              <a:gd name="connsiteX6" fmla="*/ 1161805 w 2568772"/>
              <a:gd name="connsiteY6" fmla="*/ 35663 h 953545"/>
              <a:gd name="connsiteX7" fmla="*/ 1276105 w 2568772"/>
              <a:gd name="connsiteY7" fmla="*/ 70832 h 953545"/>
              <a:gd name="connsiteX8" fmla="*/ 1302482 w 2568772"/>
              <a:gd name="connsiteY8" fmla="*/ 97209 h 953545"/>
              <a:gd name="connsiteX9" fmla="*/ 1311274 w 2568772"/>
              <a:gd name="connsiteY9" fmla="*/ 141171 h 953545"/>
              <a:gd name="connsiteX10" fmla="*/ 1320067 w 2568772"/>
              <a:gd name="connsiteY10" fmla="*/ 167548 h 953545"/>
              <a:gd name="connsiteX11" fmla="*/ 1328859 w 2568772"/>
              <a:gd name="connsiteY11" fmla="*/ 334602 h 953545"/>
              <a:gd name="connsiteX12" fmla="*/ 1346444 w 2568772"/>
              <a:gd name="connsiteY12" fmla="*/ 387355 h 953545"/>
              <a:gd name="connsiteX13" fmla="*/ 1724513 w 2568772"/>
              <a:gd name="connsiteY13" fmla="*/ 378563 h 953545"/>
              <a:gd name="connsiteX14" fmla="*/ 1786059 w 2568772"/>
              <a:gd name="connsiteY14" fmla="*/ 360979 h 953545"/>
              <a:gd name="connsiteX15" fmla="*/ 2445482 w 2568772"/>
              <a:gd name="connsiteY15" fmla="*/ 352186 h 953545"/>
              <a:gd name="connsiteX16" fmla="*/ 2533405 w 2568772"/>
              <a:gd name="connsiteY16" fmla="*/ 360979 h 953545"/>
              <a:gd name="connsiteX17" fmla="*/ 2542197 w 2568772"/>
              <a:gd name="connsiteY17" fmla="*/ 457694 h 953545"/>
              <a:gd name="connsiteX18" fmla="*/ 2550990 w 2568772"/>
              <a:gd name="connsiteY18" fmla="*/ 492863 h 953545"/>
              <a:gd name="connsiteX19" fmla="*/ 2559782 w 2568772"/>
              <a:gd name="connsiteY19" fmla="*/ 844555 h 953545"/>
              <a:gd name="connsiteX20" fmla="*/ 2542197 w 2568772"/>
              <a:gd name="connsiteY20" fmla="*/ 870932 h 953545"/>
              <a:gd name="connsiteX21" fmla="*/ 2454274 w 2568772"/>
              <a:gd name="connsiteY21" fmla="*/ 906102 h 953545"/>
              <a:gd name="connsiteX22" fmla="*/ 1873982 w 2568772"/>
              <a:gd name="connsiteY22" fmla="*/ 897309 h 953545"/>
              <a:gd name="connsiteX23" fmla="*/ 1812436 w 2568772"/>
              <a:gd name="connsiteY23" fmla="*/ 888517 h 953545"/>
              <a:gd name="connsiteX24" fmla="*/ 1284897 w 2568772"/>
              <a:gd name="connsiteY24" fmla="*/ 897309 h 953545"/>
              <a:gd name="connsiteX25" fmla="*/ 1170597 w 2568772"/>
              <a:gd name="connsiteY25" fmla="*/ 906102 h 953545"/>
              <a:gd name="connsiteX26" fmla="*/ 1144221 w 2568772"/>
              <a:gd name="connsiteY26" fmla="*/ 914894 h 953545"/>
              <a:gd name="connsiteX27" fmla="*/ 1047505 w 2568772"/>
              <a:gd name="connsiteY27" fmla="*/ 923686 h 953545"/>
              <a:gd name="connsiteX28" fmla="*/ 291367 w 2568772"/>
              <a:gd name="connsiteY28" fmla="*/ 923686 h 953545"/>
              <a:gd name="connsiteX29" fmla="*/ 203444 w 2568772"/>
              <a:gd name="connsiteY29" fmla="*/ 906102 h 953545"/>
              <a:gd name="connsiteX30" fmla="*/ 141897 w 2568772"/>
              <a:gd name="connsiteY30" fmla="*/ 888517 h 953545"/>
              <a:gd name="connsiteX31" fmla="*/ 89144 w 2568772"/>
              <a:gd name="connsiteY31" fmla="*/ 835763 h 953545"/>
              <a:gd name="connsiteX32" fmla="*/ 45182 w 2568772"/>
              <a:gd name="connsiteY32" fmla="*/ 765425 h 953545"/>
              <a:gd name="connsiteX33" fmla="*/ 10013 w 2568772"/>
              <a:gd name="connsiteY33" fmla="*/ 677502 h 953545"/>
              <a:gd name="connsiteX34" fmla="*/ 18805 w 2568772"/>
              <a:gd name="connsiteY34" fmla="*/ 396148 h 953545"/>
              <a:gd name="connsiteX35" fmla="*/ 45182 w 2568772"/>
              <a:gd name="connsiteY35" fmla="*/ 360979 h 953545"/>
              <a:gd name="connsiteX36" fmla="*/ 62767 w 2568772"/>
              <a:gd name="connsiteY36" fmla="*/ 334602 h 953545"/>
              <a:gd name="connsiteX37" fmla="*/ 115521 w 2568772"/>
              <a:gd name="connsiteY37" fmla="*/ 281848 h 953545"/>
              <a:gd name="connsiteX38" fmla="*/ 159482 w 2568772"/>
              <a:gd name="connsiteY38" fmla="*/ 229094 h 953545"/>
              <a:gd name="connsiteX39" fmla="*/ 177067 w 2568772"/>
              <a:gd name="connsiteY39" fmla="*/ 202717 h 953545"/>
              <a:gd name="connsiteX40" fmla="*/ 212236 w 2568772"/>
              <a:gd name="connsiteY40" fmla="*/ 167548 h 953545"/>
              <a:gd name="connsiteX41" fmla="*/ 247405 w 2568772"/>
              <a:gd name="connsiteY41" fmla="*/ 106002 h 953545"/>
              <a:gd name="connsiteX42" fmla="*/ 177067 w 2568772"/>
              <a:gd name="connsiteY42" fmla="*/ 35663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68772" h="953545">
                <a:moveTo>
                  <a:pt x="177067" y="35663"/>
                </a:moveTo>
                <a:cubicBezTo>
                  <a:pt x="185859" y="22475"/>
                  <a:pt x="259306" y="31677"/>
                  <a:pt x="300159" y="26871"/>
                </a:cubicBezTo>
                <a:cubicBezTo>
                  <a:pt x="309363" y="25788"/>
                  <a:pt x="317361" y="19390"/>
                  <a:pt x="326536" y="18079"/>
                </a:cubicBezTo>
                <a:cubicBezTo>
                  <a:pt x="358582" y="13501"/>
                  <a:pt x="391013" y="12217"/>
                  <a:pt x="423251" y="9286"/>
                </a:cubicBezTo>
                <a:cubicBezTo>
                  <a:pt x="437905" y="6355"/>
                  <a:pt x="452269" y="494"/>
                  <a:pt x="467213" y="494"/>
                </a:cubicBezTo>
                <a:cubicBezTo>
                  <a:pt x="915588" y="494"/>
                  <a:pt x="832960" y="-4624"/>
                  <a:pt x="1082674" y="18079"/>
                </a:cubicBezTo>
                <a:cubicBezTo>
                  <a:pt x="1138837" y="36799"/>
                  <a:pt x="1075145" y="17093"/>
                  <a:pt x="1161805" y="35663"/>
                </a:cubicBezTo>
                <a:cubicBezTo>
                  <a:pt x="1230981" y="50486"/>
                  <a:pt x="1220463" y="48576"/>
                  <a:pt x="1276105" y="70832"/>
                </a:cubicBezTo>
                <a:cubicBezTo>
                  <a:pt x="1284897" y="79624"/>
                  <a:pt x="1296921" y="86087"/>
                  <a:pt x="1302482" y="97209"/>
                </a:cubicBezTo>
                <a:cubicBezTo>
                  <a:pt x="1309165" y="110576"/>
                  <a:pt x="1307649" y="126673"/>
                  <a:pt x="1311274" y="141171"/>
                </a:cubicBezTo>
                <a:cubicBezTo>
                  <a:pt x="1313522" y="150162"/>
                  <a:pt x="1317136" y="158756"/>
                  <a:pt x="1320067" y="167548"/>
                </a:cubicBezTo>
                <a:cubicBezTo>
                  <a:pt x="1322998" y="223233"/>
                  <a:pt x="1322215" y="279237"/>
                  <a:pt x="1328859" y="334602"/>
                </a:cubicBezTo>
                <a:cubicBezTo>
                  <a:pt x="1331067" y="353006"/>
                  <a:pt x="1346444" y="387355"/>
                  <a:pt x="1346444" y="387355"/>
                </a:cubicBezTo>
                <a:cubicBezTo>
                  <a:pt x="1472467" y="384424"/>
                  <a:pt x="1598575" y="384038"/>
                  <a:pt x="1724513" y="378563"/>
                </a:cubicBezTo>
                <a:cubicBezTo>
                  <a:pt x="1947281" y="368878"/>
                  <a:pt x="1500785" y="368201"/>
                  <a:pt x="1786059" y="360979"/>
                </a:cubicBezTo>
                <a:cubicBezTo>
                  <a:pt x="2005816" y="355415"/>
                  <a:pt x="2225674" y="355117"/>
                  <a:pt x="2445482" y="352186"/>
                </a:cubicBezTo>
                <a:cubicBezTo>
                  <a:pt x="2474790" y="355117"/>
                  <a:pt x="2513502" y="339267"/>
                  <a:pt x="2533405" y="360979"/>
                </a:cubicBezTo>
                <a:cubicBezTo>
                  <a:pt x="2555279" y="384842"/>
                  <a:pt x="2537919" y="425607"/>
                  <a:pt x="2542197" y="457694"/>
                </a:cubicBezTo>
                <a:cubicBezTo>
                  <a:pt x="2543794" y="469672"/>
                  <a:pt x="2548059" y="481140"/>
                  <a:pt x="2550990" y="492863"/>
                </a:cubicBezTo>
                <a:cubicBezTo>
                  <a:pt x="2560983" y="617783"/>
                  <a:pt x="2580119" y="722533"/>
                  <a:pt x="2559782" y="844555"/>
                </a:cubicBezTo>
                <a:cubicBezTo>
                  <a:pt x="2558045" y="854978"/>
                  <a:pt x="2549669" y="863460"/>
                  <a:pt x="2542197" y="870932"/>
                </a:cubicBezTo>
                <a:cubicBezTo>
                  <a:pt x="2519799" y="893330"/>
                  <a:pt x="2483387" y="898823"/>
                  <a:pt x="2454274" y="906102"/>
                </a:cubicBezTo>
                <a:lnTo>
                  <a:pt x="1873982" y="897309"/>
                </a:lnTo>
                <a:cubicBezTo>
                  <a:pt x="1853266" y="896741"/>
                  <a:pt x="1833160" y="888517"/>
                  <a:pt x="1812436" y="888517"/>
                </a:cubicBezTo>
                <a:cubicBezTo>
                  <a:pt x="1636565" y="888517"/>
                  <a:pt x="1460743" y="894378"/>
                  <a:pt x="1284897" y="897309"/>
                </a:cubicBezTo>
                <a:cubicBezTo>
                  <a:pt x="1246797" y="900240"/>
                  <a:pt x="1208514" y="901362"/>
                  <a:pt x="1170597" y="906102"/>
                </a:cubicBezTo>
                <a:cubicBezTo>
                  <a:pt x="1161401" y="907252"/>
                  <a:pt x="1153395" y="913583"/>
                  <a:pt x="1144221" y="914894"/>
                </a:cubicBezTo>
                <a:cubicBezTo>
                  <a:pt x="1112175" y="919472"/>
                  <a:pt x="1079744" y="920755"/>
                  <a:pt x="1047505" y="923686"/>
                </a:cubicBezTo>
                <a:cubicBezTo>
                  <a:pt x="774796" y="978233"/>
                  <a:pt x="954133" y="945535"/>
                  <a:pt x="291367" y="923686"/>
                </a:cubicBezTo>
                <a:cubicBezTo>
                  <a:pt x="261495" y="922701"/>
                  <a:pt x="231798" y="915554"/>
                  <a:pt x="203444" y="906102"/>
                </a:cubicBezTo>
                <a:cubicBezTo>
                  <a:pt x="165603" y="893487"/>
                  <a:pt x="186058" y="899557"/>
                  <a:pt x="141897" y="888517"/>
                </a:cubicBezTo>
                <a:cubicBezTo>
                  <a:pt x="124313" y="870932"/>
                  <a:pt x="101939" y="857087"/>
                  <a:pt x="89144" y="835763"/>
                </a:cubicBezTo>
                <a:cubicBezTo>
                  <a:pt x="57330" y="782741"/>
                  <a:pt x="72246" y="806021"/>
                  <a:pt x="45182" y="765425"/>
                </a:cubicBezTo>
                <a:cubicBezTo>
                  <a:pt x="23452" y="700237"/>
                  <a:pt x="35886" y="729250"/>
                  <a:pt x="10013" y="677502"/>
                </a:cubicBezTo>
                <a:cubicBezTo>
                  <a:pt x="-659" y="560109"/>
                  <a:pt x="-8948" y="534913"/>
                  <a:pt x="18805" y="396148"/>
                </a:cubicBezTo>
                <a:cubicBezTo>
                  <a:pt x="21679" y="381779"/>
                  <a:pt x="36665" y="372903"/>
                  <a:pt x="45182" y="360979"/>
                </a:cubicBezTo>
                <a:cubicBezTo>
                  <a:pt x="51324" y="352380"/>
                  <a:pt x="55747" y="342500"/>
                  <a:pt x="62767" y="334602"/>
                </a:cubicBezTo>
                <a:cubicBezTo>
                  <a:pt x="79289" y="316015"/>
                  <a:pt x="101727" y="302540"/>
                  <a:pt x="115521" y="281848"/>
                </a:cubicBezTo>
                <a:cubicBezTo>
                  <a:pt x="159174" y="216366"/>
                  <a:pt x="103073" y="296784"/>
                  <a:pt x="159482" y="229094"/>
                </a:cubicBezTo>
                <a:cubicBezTo>
                  <a:pt x="166247" y="220976"/>
                  <a:pt x="170190" y="210740"/>
                  <a:pt x="177067" y="202717"/>
                </a:cubicBezTo>
                <a:cubicBezTo>
                  <a:pt x="187856" y="190129"/>
                  <a:pt x="201447" y="180136"/>
                  <a:pt x="212236" y="167548"/>
                </a:cubicBezTo>
                <a:cubicBezTo>
                  <a:pt x="227151" y="150148"/>
                  <a:pt x="237425" y="125962"/>
                  <a:pt x="247405" y="106002"/>
                </a:cubicBezTo>
                <a:cubicBezTo>
                  <a:pt x="237328" y="55614"/>
                  <a:pt x="168275" y="48851"/>
                  <a:pt x="177067" y="3566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B5402CB-6F25-4286-B44D-28F07304B5A3}"/>
              </a:ext>
            </a:extLst>
          </p:cNvPr>
          <p:cNvSpPr/>
          <p:nvPr/>
        </p:nvSpPr>
        <p:spPr>
          <a:xfrm>
            <a:off x="7640515" y="2021603"/>
            <a:ext cx="1107831" cy="1121176"/>
          </a:xfrm>
          <a:custGeom>
            <a:avLst/>
            <a:gdLst>
              <a:gd name="connsiteX0" fmla="*/ 870439 w 1107831"/>
              <a:gd name="connsiteY0" fmla="*/ 628 h 1121176"/>
              <a:gd name="connsiteX1" fmla="*/ 738554 w 1107831"/>
              <a:gd name="connsiteY1" fmla="*/ 18212 h 1121176"/>
              <a:gd name="connsiteX2" fmla="*/ 527539 w 1107831"/>
              <a:gd name="connsiteY2" fmla="*/ 53382 h 1121176"/>
              <a:gd name="connsiteX3" fmla="*/ 430823 w 1107831"/>
              <a:gd name="connsiteY3" fmla="*/ 62174 h 1121176"/>
              <a:gd name="connsiteX4" fmla="*/ 334108 w 1107831"/>
              <a:gd name="connsiteY4" fmla="*/ 79759 h 1121176"/>
              <a:gd name="connsiteX5" fmla="*/ 228600 w 1107831"/>
              <a:gd name="connsiteY5" fmla="*/ 88551 h 1121176"/>
              <a:gd name="connsiteX6" fmla="*/ 175847 w 1107831"/>
              <a:gd name="connsiteY6" fmla="*/ 106135 h 1121176"/>
              <a:gd name="connsiteX7" fmla="*/ 149470 w 1107831"/>
              <a:gd name="connsiteY7" fmla="*/ 123720 h 1121176"/>
              <a:gd name="connsiteX8" fmla="*/ 87923 w 1107831"/>
              <a:gd name="connsiteY8" fmla="*/ 194059 h 1121176"/>
              <a:gd name="connsiteX9" fmla="*/ 61547 w 1107831"/>
              <a:gd name="connsiteY9" fmla="*/ 238020 h 1121176"/>
              <a:gd name="connsiteX10" fmla="*/ 52754 w 1107831"/>
              <a:gd name="connsiteY10" fmla="*/ 264397 h 1121176"/>
              <a:gd name="connsiteX11" fmla="*/ 35170 w 1107831"/>
              <a:gd name="connsiteY11" fmla="*/ 290774 h 1121176"/>
              <a:gd name="connsiteX12" fmla="*/ 8793 w 1107831"/>
              <a:gd name="connsiteY12" fmla="*/ 378697 h 1121176"/>
              <a:gd name="connsiteX13" fmla="*/ 0 w 1107831"/>
              <a:gd name="connsiteY13" fmla="*/ 405074 h 1121176"/>
              <a:gd name="connsiteX14" fmla="*/ 8793 w 1107831"/>
              <a:gd name="connsiteY14" fmla="*/ 704012 h 1121176"/>
              <a:gd name="connsiteX15" fmla="*/ 17585 w 1107831"/>
              <a:gd name="connsiteY15" fmla="*/ 730389 h 1121176"/>
              <a:gd name="connsiteX16" fmla="*/ 35170 w 1107831"/>
              <a:gd name="connsiteY16" fmla="*/ 791935 h 1121176"/>
              <a:gd name="connsiteX17" fmla="*/ 52754 w 1107831"/>
              <a:gd name="connsiteY17" fmla="*/ 835897 h 1121176"/>
              <a:gd name="connsiteX18" fmla="*/ 87923 w 1107831"/>
              <a:gd name="connsiteY18" fmla="*/ 879859 h 1121176"/>
              <a:gd name="connsiteX19" fmla="*/ 167054 w 1107831"/>
              <a:gd name="connsiteY19" fmla="*/ 994159 h 1121176"/>
              <a:gd name="connsiteX20" fmla="*/ 193431 w 1107831"/>
              <a:gd name="connsiteY20" fmla="*/ 1011743 h 1121176"/>
              <a:gd name="connsiteX21" fmla="*/ 254977 w 1107831"/>
              <a:gd name="connsiteY21" fmla="*/ 1064497 h 1121176"/>
              <a:gd name="connsiteX22" fmla="*/ 316523 w 1107831"/>
              <a:gd name="connsiteY22" fmla="*/ 1090874 h 1121176"/>
              <a:gd name="connsiteX23" fmla="*/ 351693 w 1107831"/>
              <a:gd name="connsiteY23" fmla="*/ 1099666 h 1121176"/>
              <a:gd name="connsiteX24" fmla="*/ 465993 w 1107831"/>
              <a:gd name="connsiteY24" fmla="*/ 1108459 h 1121176"/>
              <a:gd name="connsiteX25" fmla="*/ 659423 w 1107831"/>
              <a:gd name="connsiteY25" fmla="*/ 1108459 h 1121176"/>
              <a:gd name="connsiteX26" fmla="*/ 694593 w 1107831"/>
              <a:gd name="connsiteY26" fmla="*/ 1090874 h 1121176"/>
              <a:gd name="connsiteX27" fmla="*/ 764931 w 1107831"/>
              <a:gd name="connsiteY27" fmla="*/ 1082082 h 1121176"/>
              <a:gd name="connsiteX28" fmla="*/ 800100 w 1107831"/>
              <a:gd name="connsiteY28" fmla="*/ 1064497 h 1121176"/>
              <a:gd name="connsiteX29" fmla="*/ 826477 w 1107831"/>
              <a:gd name="connsiteY29" fmla="*/ 1046912 h 1121176"/>
              <a:gd name="connsiteX30" fmla="*/ 931985 w 1107831"/>
              <a:gd name="connsiteY30" fmla="*/ 1011743 h 1121176"/>
              <a:gd name="connsiteX31" fmla="*/ 1019908 w 1107831"/>
              <a:gd name="connsiteY31" fmla="*/ 985366 h 1121176"/>
              <a:gd name="connsiteX32" fmla="*/ 1055077 w 1107831"/>
              <a:gd name="connsiteY32" fmla="*/ 950197 h 1121176"/>
              <a:gd name="connsiteX33" fmla="*/ 1072662 w 1107831"/>
              <a:gd name="connsiteY33" fmla="*/ 879859 h 1121176"/>
              <a:gd name="connsiteX34" fmla="*/ 1090247 w 1107831"/>
              <a:gd name="connsiteY34" fmla="*/ 800728 h 1121176"/>
              <a:gd name="connsiteX35" fmla="*/ 1107831 w 1107831"/>
              <a:gd name="connsiteY35" fmla="*/ 721597 h 1121176"/>
              <a:gd name="connsiteX36" fmla="*/ 1090247 w 1107831"/>
              <a:gd name="connsiteY36" fmla="*/ 501789 h 1121176"/>
              <a:gd name="connsiteX37" fmla="*/ 1063870 w 1107831"/>
              <a:gd name="connsiteY37" fmla="*/ 422659 h 1121176"/>
              <a:gd name="connsiteX38" fmla="*/ 1002323 w 1107831"/>
              <a:gd name="connsiteY38" fmla="*/ 273189 h 1121176"/>
              <a:gd name="connsiteX39" fmla="*/ 975947 w 1107831"/>
              <a:gd name="connsiteY39" fmla="*/ 202851 h 1121176"/>
              <a:gd name="connsiteX40" fmla="*/ 958362 w 1107831"/>
              <a:gd name="connsiteY40" fmla="*/ 158889 h 1121176"/>
              <a:gd name="connsiteX41" fmla="*/ 949570 w 1107831"/>
              <a:gd name="connsiteY41" fmla="*/ 132512 h 1121176"/>
              <a:gd name="connsiteX42" fmla="*/ 931985 w 1107831"/>
              <a:gd name="connsiteY42" fmla="*/ 97343 h 1121176"/>
              <a:gd name="connsiteX43" fmla="*/ 923193 w 1107831"/>
              <a:gd name="connsiteY43" fmla="*/ 70966 h 1121176"/>
              <a:gd name="connsiteX44" fmla="*/ 914400 w 1107831"/>
              <a:gd name="connsiteY44" fmla="*/ 27005 h 1121176"/>
              <a:gd name="connsiteX45" fmla="*/ 870439 w 1107831"/>
              <a:gd name="connsiteY45" fmla="*/ 628 h 112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7831" h="1121176">
                <a:moveTo>
                  <a:pt x="870439" y="628"/>
                </a:moveTo>
                <a:cubicBezTo>
                  <a:pt x="841131" y="-837"/>
                  <a:pt x="782389" y="11468"/>
                  <a:pt x="738554" y="18212"/>
                </a:cubicBezTo>
                <a:cubicBezTo>
                  <a:pt x="598025" y="39832"/>
                  <a:pt x="681151" y="34180"/>
                  <a:pt x="527539" y="53382"/>
                </a:cubicBezTo>
                <a:cubicBezTo>
                  <a:pt x="495417" y="57397"/>
                  <a:pt x="463062" y="59243"/>
                  <a:pt x="430823" y="62174"/>
                </a:cubicBezTo>
                <a:cubicBezTo>
                  <a:pt x="398585" y="68036"/>
                  <a:pt x="366600" y="75521"/>
                  <a:pt x="334108" y="79759"/>
                </a:cubicBezTo>
                <a:cubicBezTo>
                  <a:pt x="299113" y="84324"/>
                  <a:pt x="263411" y="82749"/>
                  <a:pt x="228600" y="88551"/>
                </a:cubicBezTo>
                <a:cubicBezTo>
                  <a:pt x="210317" y="91598"/>
                  <a:pt x="175847" y="106135"/>
                  <a:pt x="175847" y="106135"/>
                </a:cubicBezTo>
                <a:cubicBezTo>
                  <a:pt x="167055" y="111997"/>
                  <a:pt x="157493" y="116843"/>
                  <a:pt x="149470" y="123720"/>
                </a:cubicBezTo>
                <a:cubicBezTo>
                  <a:pt x="124708" y="144944"/>
                  <a:pt x="105889" y="167110"/>
                  <a:pt x="87923" y="194059"/>
                </a:cubicBezTo>
                <a:cubicBezTo>
                  <a:pt x="78444" y="208278"/>
                  <a:pt x="69189" y="222735"/>
                  <a:pt x="61547" y="238020"/>
                </a:cubicBezTo>
                <a:cubicBezTo>
                  <a:pt x="57402" y="246310"/>
                  <a:pt x="56899" y="256107"/>
                  <a:pt x="52754" y="264397"/>
                </a:cubicBezTo>
                <a:cubicBezTo>
                  <a:pt x="48028" y="273848"/>
                  <a:pt x="39462" y="281118"/>
                  <a:pt x="35170" y="290774"/>
                </a:cubicBezTo>
                <a:cubicBezTo>
                  <a:pt x="18450" y="328394"/>
                  <a:pt x="19025" y="342885"/>
                  <a:pt x="8793" y="378697"/>
                </a:cubicBezTo>
                <a:cubicBezTo>
                  <a:pt x="6247" y="387608"/>
                  <a:pt x="2931" y="396282"/>
                  <a:pt x="0" y="405074"/>
                </a:cubicBezTo>
                <a:cubicBezTo>
                  <a:pt x="2931" y="504720"/>
                  <a:pt x="3412" y="604468"/>
                  <a:pt x="8793" y="704012"/>
                </a:cubicBezTo>
                <a:cubicBezTo>
                  <a:pt x="9293" y="713266"/>
                  <a:pt x="15039" y="721478"/>
                  <a:pt x="17585" y="730389"/>
                </a:cubicBezTo>
                <a:cubicBezTo>
                  <a:pt x="28676" y="769210"/>
                  <a:pt x="22516" y="758191"/>
                  <a:pt x="35170" y="791935"/>
                </a:cubicBezTo>
                <a:cubicBezTo>
                  <a:pt x="40712" y="806713"/>
                  <a:pt x="44634" y="822363"/>
                  <a:pt x="52754" y="835897"/>
                </a:cubicBezTo>
                <a:cubicBezTo>
                  <a:pt x="62409" y="851989"/>
                  <a:pt x="76936" y="864646"/>
                  <a:pt x="87923" y="879859"/>
                </a:cubicBezTo>
                <a:cubicBezTo>
                  <a:pt x="115054" y="917426"/>
                  <a:pt x="128497" y="968455"/>
                  <a:pt x="167054" y="994159"/>
                </a:cubicBezTo>
                <a:cubicBezTo>
                  <a:pt x="175846" y="1000020"/>
                  <a:pt x="185313" y="1004978"/>
                  <a:pt x="193431" y="1011743"/>
                </a:cubicBezTo>
                <a:cubicBezTo>
                  <a:pt x="236593" y="1047711"/>
                  <a:pt x="202291" y="1031568"/>
                  <a:pt x="254977" y="1064497"/>
                </a:cubicBezTo>
                <a:cubicBezTo>
                  <a:pt x="274720" y="1076837"/>
                  <a:pt x="294481" y="1084577"/>
                  <a:pt x="316523" y="1090874"/>
                </a:cubicBezTo>
                <a:cubicBezTo>
                  <a:pt x="328142" y="1094194"/>
                  <a:pt x="339692" y="1098254"/>
                  <a:pt x="351693" y="1099666"/>
                </a:cubicBezTo>
                <a:cubicBezTo>
                  <a:pt x="389644" y="1104131"/>
                  <a:pt x="427893" y="1105528"/>
                  <a:pt x="465993" y="1108459"/>
                </a:cubicBezTo>
                <a:cubicBezTo>
                  <a:pt x="546830" y="1124626"/>
                  <a:pt x="535328" y="1126187"/>
                  <a:pt x="659423" y="1108459"/>
                </a:cubicBezTo>
                <a:cubicBezTo>
                  <a:pt x="672398" y="1106605"/>
                  <a:pt x="681877" y="1094053"/>
                  <a:pt x="694593" y="1090874"/>
                </a:cubicBezTo>
                <a:cubicBezTo>
                  <a:pt x="717516" y="1085143"/>
                  <a:pt x="741485" y="1085013"/>
                  <a:pt x="764931" y="1082082"/>
                </a:cubicBezTo>
                <a:cubicBezTo>
                  <a:pt x="776654" y="1076220"/>
                  <a:pt x="788720" y="1071000"/>
                  <a:pt x="800100" y="1064497"/>
                </a:cubicBezTo>
                <a:cubicBezTo>
                  <a:pt x="809275" y="1059254"/>
                  <a:pt x="816666" y="1050837"/>
                  <a:pt x="826477" y="1046912"/>
                </a:cubicBezTo>
                <a:cubicBezTo>
                  <a:pt x="860897" y="1033144"/>
                  <a:pt x="896816" y="1023466"/>
                  <a:pt x="931985" y="1011743"/>
                </a:cubicBezTo>
                <a:cubicBezTo>
                  <a:pt x="996198" y="990339"/>
                  <a:pt x="966760" y="998654"/>
                  <a:pt x="1019908" y="985366"/>
                </a:cubicBezTo>
                <a:cubicBezTo>
                  <a:pt x="1031631" y="973643"/>
                  <a:pt x="1047663" y="965026"/>
                  <a:pt x="1055077" y="950197"/>
                </a:cubicBezTo>
                <a:cubicBezTo>
                  <a:pt x="1065885" y="928581"/>
                  <a:pt x="1065020" y="902787"/>
                  <a:pt x="1072662" y="879859"/>
                </a:cubicBezTo>
                <a:cubicBezTo>
                  <a:pt x="1088163" y="833353"/>
                  <a:pt x="1077868" y="868810"/>
                  <a:pt x="1090247" y="800728"/>
                </a:cubicBezTo>
                <a:cubicBezTo>
                  <a:pt x="1097690" y="759792"/>
                  <a:pt x="1098422" y="759236"/>
                  <a:pt x="1107831" y="721597"/>
                </a:cubicBezTo>
                <a:cubicBezTo>
                  <a:pt x="1101970" y="648328"/>
                  <a:pt x="1097561" y="574928"/>
                  <a:pt x="1090247" y="501789"/>
                </a:cubicBezTo>
                <a:cubicBezTo>
                  <a:pt x="1084822" y="447543"/>
                  <a:pt x="1082928" y="468943"/>
                  <a:pt x="1063870" y="422659"/>
                </a:cubicBezTo>
                <a:cubicBezTo>
                  <a:pt x="995739" y="257199"/>
                  <a:pt x="1044413" y="357369"/>
                  <a:pt x="1002323" y="273189"/>
                </a:cubicBezTo>
                <a:cubicBezTo>
                  <a:pt x="987325" y="213196"/>
                  <a:pt x="1002218" y="261962"/>
                  <a:pt x="975947" y="202851"/>
                </a:cubicBezTo>
                <a:cubicBezTo>
                  <a:pt x="969537" y="188428"/>
                  <a:pt x="963904" y="173667"/>
                  <a:pt x="958362" y="158889"/>
                </a:cubicBezTo>
                <a:cubicBezTo>
                  <a:pt x="955108" y="150211"/>
                  <a:pt x="953221" y="141031"/>
                  <a:pt x="949570" y="132512"/>
                </a:cubicBezTo>
                <a:cubicBezTo>
                  <a:pt x="944407" y="120465"/>
                  <a:pt x="937148" y="109390"/>
                  <a:pt x="931985" y="97343"/>
                </a:cubicBezTo>
                <a:cubicBezTo>
                  <a:pt x="928334" y="88824"/>
                  <a:pt x="925441" y="79957"/>
                  <a:pt x="923193" y="70966"/>
                </a:cubicBezTo>
                <a:cubicBezTo>
                  <a:pt x="919568" y="56468"/>
                  <a:pt x="920584" y="40609"/>
                  <a:pt x="914400" y="27005"/>
                </a:cubicBezTo>
                <a:cubicBezTo>
                  <a:pt x="897831" y="-9447"/>
                  <a:pt x="899747" y="2093"/>
                  <a:pt x="870439" y="62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CF734CF-9F35-4247-A1BF-08389F1E8A06}"/>
              </a:ext>
            </a:extLst>
          </p:cNvPr>
          <p:cNvSpPr/>
          <p:nvPr/>
        </p:nvSpPr>
        <p:spPr>
          <a:xfrm>
            <a:off x="2074886" y="4108661"/>
            <a:ext cx="2796052" cy="806239"/>
          </a:xfrm>
          <a:custGeom>
            <a:avLst/>
            <a:gdLst>
              <a:gd name="connsiteX0" fmla="*/ 2637791 w 2796052"/>
              <a:gd name="connsiteY0" fmla="*/ 76477 h 806239"/>
              <a:gd name="connsiteX1" fmla="*/ 2637791 w 2796052"/>
              <a:gd name="connsiteY1" fmla="*/ 76477 h 806239"/>
              <a:gd name="connsiteX2" fmla="*/ 1565129 w 2796052"/>
              <a:gd name="connsiteY2" fmla="*/ 50101 h 806239"/>
              <a:gd name="connsiteX3" fmla="*/ 1442037 w 2796052"/>
              <a:gd name="connsiteY3" fmla="*/ 76477 h 806239"/>
              <a:gd name="connsiteX4" fmla="*/ 1301360 w 2796052"/>
              <a:gd name="connsiteY4" fmla="*/ 94062 h 806239"/>
              <a:gd name="connsiteX5" fmla="*/ 1204645 w 2796052"/>
              <a:gd name="connsiteY5" fmla="*/ 111647 h 806239"/>
              <a:gd name="connsiteX6" fmla="*/ 1134306 w 2796052"/>
              <a:gd name="connsiteY6" fmla="*/ 120439 h 806239"/>
              <a:gd name="connsiteX7" fmla="*/ 852952 w 2796052"/>
              <a:gd name="connsiteY7" fmla="*/ 155608 h 806239"/>
              <a:gd name="connsiteX8" fmla="*/ 167152 w 2796052"/>
              <a:gd name="connsiteY8" fmla="*/ 164401 h 806239"/>
              <a:gd name="connsiteX9" fmla="*/ 140776 w 2796052"/>
              <a:gd name="connsiteY9" fmla="*/ 181985 h 806239"/>
              <a:gd name="connsiteX10" fmla="*/ 79229 w 2796052"/>
              <a:gd name="connsiteY10" fmla="*/ 208362 h 806239"/>
              <a:gd name="connsiteX11" fmla="*/ 70437 w 2796052"/>
              <a:gd name="connsiteY11" fmla="*/ 234739 h 806239"/>
              <a:gd name="connsiteX12" fmla="*/ 35268 w 2796052"/>
              <a:gd name="connsiteY12" fmla="*/ 278701 h 806239"/>
              <a:gd name="connsiteX13" fmla="*/ 17683 w 2796052"/>
              <a:gd name="connsiteY13" fmla="*/ 305077 h 806239"/>
              <a:gd name="connsiteX14" fmla="*/ 17683 w 2796052"/>
              <a:gd name="connsiteY14" fmla="*/ 472131 h 806239"/>
              <a:gd name="connsiteX15" fmla="*/ 61645 w 2796052"/>
              <a:gd name="connsiteY15" fmla="*/ 524885 h 806239"/>
              <a:gd name="connsiteX16" fmla="*/ 96814 w 2796052"/>
              <a:gd name="connsiteY16" fmla="*/ 551262 h 806239"/>
              <a:gd name="connsiteX17" fmla="*/ 123191 w 2796052"/>
              <a:gd name="connsiteY17" fmla="*/ 577639 h 806239"/>
              <a:gd name="connsiteX18" fmla="*/ 193529 w 2796052"/>
              <a:gd name="connsiteY18" fmla="*/ 604016 h 806239"/>
              <a:gd name="connsiteX19" fmla="*/ 228699 w 2796052"/>
              <a:gd name="connsiteY19" fmla="*/ 630393 h 806239"/>
              <a:gd name="connsiteX20" fmla="*/ 334206 w 2796052"/>
              <a:gd name="connsiteY20" fmla="*/ 647977 h 806239"/>
              <a:gd name="connsiteX21" fmla="*/ 378168 w 2796052"/>
              <a:gd name="connsiteY21" fmla="*/ 665562 h 806239"/>
              <a:gd name="connsiteX22" fmla="*/ 430922 w 2796052"/>
              <a:gd name="connsiteY22" fmla="*/ 674354 h 806239"/>
              <a:gd name="connsiteX23" fmla="*/ 765029 w 2796052"/>
              <a:gd name="connsiteY23" fmla="*/ 691939 h 806239"/>
              <a:gd name="connsiteX24" fmla="*/ 861745 w 2796052"/>
              <a:gd name="connsiteY24" fmla="*/ 709524 h 806239"/>
              <a:gd name="connsiteX25" fmla="*/ 1143099 w 2796052"/>
              <a:gd name="connsiteY25" fmla="*/ 727108 h 806239"/>
              <a:gd name="connsiteX26" fmla="*/ 1292568 w 2796052"/>
              <a:gd name="connsiteY26" fmla="*/ 744693 h 806239"/>
              <a:gd name="connsiteX27" fmla="*/ 1389283 w 2796052"/>
              <a:gd name="connsiteY27" fmla="*/ 753485 h 806239"/>
              <a:gd name="connsiteX28" fmla="*/ 1556337 w 2796052"/>
              <a:gd name="connsiteY28" fmla="*/ 779862 h 806239"/>
              <a:gd name="connsiteX29" fmla="*/ 1723391 w 2796052"/>
              <a:gd name="connsiteY29" fmla="*/ 806239 h 806239"/>
              <a:gd name="connsiteX30" fmla="*/ 2567452 w 2796052"/>
              <a:gd name="connsiteY30" fmla="*/ 779862 h 806239"/>
              <a:gd name="connsiteX31" fmla="*/ 2637791 w 2796052"/>
              <a:gd name="connsiteY31" fmla="*/ 771070 h 806239"/>
              <a:gd name="connsiteX32" fmla="*/ 2664168 w 2796052"/>
              <a:gd name="connsiteY32" fmla="*/ 753485 h 806239"/>
              <a:gd name="connsiteX33" fmla="*/ 2690545 w 2796052"/>
              <a:gd name="connsiteY33" fmla="*/ 744693 h 806239"/>
              <a:gd name="connsiteX34" fmla="*/ 2734506 w 2796052"/>
              <a:gd name="connsiteY34" fmla="*/ 709524 h 806239"/>
              <a:gd name="connsiteX35" fmla="*/ 2760883 w 2796052"/>
              <a:gd name="connsiteY35" fmla="*/ 691939 h 806239"/>
              <a:gd name="connsiteX36" fmla="*/ 2796052 w 2796052"/>
              <a:gd name="connsiteY36" fmla="*/ 656770 h 806239"/>
              <a:gd name="connsiteX37" fmla="*/ 2778468 w 2796052"/>
              <a:gd name="connsiteY37" fmla="*/ 454547 h 806239"/>
              <a:gd name="connsiteX38" fmla="*/ 2743299 w 2796052"/>
              <a:gd name="connsiteY38" fmla="*/ 410585 h 806239"/>
              <a:gd name="connsiteX39" fmla="*/ 2725714 w 2796052"/>
              <a:gd name="connsiteY39" fmla="*/ 384208 h 806239"/>
              <a:gd name="connsiteX40" fmla="*/ 2664168 w 2796052"/>
              <a:gd name="connsiteY40" fmla="*/ 357831 h 806239"/>
              <a:gd name="connsiteX41" fmla="*/ 2637791 w 2796052"/>
              <a:gd name="connsiteY41" fmla="*/ 331454 h 806239"/>
              <a:gd name="connsiteX42" fmla="*/ 2628999 w 2796052"/>
              <a:gd name="connsiteY42" fmla="*/ 287493 h 806239"/>
              <a:gd name="connsiteX43" fmla="*/ 2611414 w 2796052"/>
              <a:gd name="connsiteY43" fmla="*/ 217154 h 806239"/>
              <a:gd name="connsiteX44" fmla="*/ 2611414 w 2796052"/>
              <a:gd name="connsiteY44" fmla="*/ 155608 h 806239"/>
              <a:gd name="connsiteX45" fmla="*/ 2585037 w 2796052"/>
              <a:gd name="connsiteY45" fmla="*/ 32516 h 80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6052" h="806239">
                <a:moveTo>
                  <a:pt x="2637791" y="76477"/>
                </a:moveTo>
                <a:lnTo>
                  <a:pt x="2637791" y="76477"/>
                </a:lnTo>
                <a:cubicBezTo>
                  <a:pt x="2233746" y="-58203"/>
                  <a:pt x="2505718" y="19760"/>
                  <a:pt x="1565129" y="50101"/>
                </a:cubicBezTo>
                <a:cubicBezTo>
                  <a:pt x="1523189" y="51454"/>
                  <a:pt x="1483428" y="69579"/>
                  <a:pt x="1442037" y="76477"/>
                </a:cubicBezTo>
                <a:cubicBezTo>
                  <a:pt x="1395423" y="84246"/>
                  <a:pt x="1348107" y="87136"/>
                  <a:pt x="1301360" y="94062"/>
                </a:cubicBezTo>
                <a:cubicBezTo>
                  <a:pt x="1268947" y="98864"/>
                  <a:pt x="1237011" y="106537"/>
                  <a:pt x="1204645" y="111647"/>
                </a:cubicBezTo>
                <a:cubicBezTo>
                  <a:pt x="1181305" y="115332"/>
                  <a:pt x="1157718" y="117246"/>
                  <a:pt x="1134306" y="120439"/>
                </a:cubicBezTo>
                <a:cubicBezTo>
                  <a:pt x="913490" y="150550"/>
                  <a:pt x="1110265" y="127019"/>
                  <a:pt x="852952" y="155608"/>
                </a:cubicBezTo>
                <a:cubicBezTo>
                  <a:pt x="637870" y="151698"/>
                  <a:pt x="388911" y="130284"/>
                  <a:pt x="167152" y="164401"/>
                </a:cubicBezTo>
                <a:cubicBezTo>
                  <a:pt x="156708" y="166008"/>
                  <a:pt x="149950" y="176742"/>
                  <a:pt x="140776" y="181985"/>
                </a:cubicBezTo>
                <a:cubicBezTo>
                  <a:pt x="110353" y="199369"/>
                  <a:pt x="108822" y="198498"/>
                  <a:pt x="79229" y="208362"/>
                </a:cubicBezTo>
                <a:cubicBezTo>
                  <a:pt x="76298" y="217154"/>
                  <a:pt x="75349" y="226880"/>
                  <a:pt x="70437" y="234739"/>
                </a:cubicBezTo>
                <a:cubicBezTo>
                  <a:pt x="60491" y="250653"/>
                  <a:pt x="46528" y="263688"/>
                  <a:pt x="35268" y="278701"/>
                </a:cubicBezTo>
                <a:cubicBezTo>
                  <a:pt x="28928" y="287154"/>
                  <a:pt x="23545" y="296285"/>
                  <a:pt x="17683" y="305077"/>
                </a:cubicBezTo>
                <a:cubicBezTo>
                  <a:pt x="-2547" y="365768"/>
                  <a:pt x="-9022" y="374212"/>
                  <a:pt x="17683" y="472131"/>
                </a:cubicBezTo>
                <a:cubicBezTo>
                  <a:pt x="23706" y="494215"/>
                  <a:pt x="45459" y="508699"/>
                  <a:pt x="61645" y="524885"/>
                </a:cubicBezTo>
                <a:cubicBezTo>
                  <a:pt x="72007" y="535247"/>
                  <a:pt x="85688" y="541725"/>
                  <a:pt x="96814" y="551262"/>
                </a:cubicBezTo>
                <a:cubicBezTo>
                  <a:pt x="106255" y="559354"/>
                  <a:pt x="113073" y="570412"/>
                  <a:pt x="123191" y="577639"/>
                </a:cubicBezTo>
                <a:cubicBezTo>
                  <a:pt x="147949" y="595324"/>
                  <a:pt x="165207" y="596936"/>
                  <a:pt x="193529" y="604016"/>
                </a:cubicBezTo>
                <a:cubicBezTo>
                  <a:pt x="205252" y="612808"/>
                  <a:pt x="214712" y="626022"/>
                  <a:pt x="228699" y="630393"/>
                </a:cubicBezTo>
                <a:cubicBezTo>
                  <a:pt x="262730" y="641028"/>
                  <a:pt x="334206" y="647977"/>
                  <a:pt x="334206" y="647977"/>
                </a:cubicBezTo>
                <a:cubicBezTo>
                  <a:pt x="348860" y="653839"/>
                  <a:pt x="362941" y="661409"/>
                  <a:pt x="378168" y="665562"/>
                </a:cubicBezTo>
                <a:cubicBezTo>
                  <a:pt x="395367" y="670253"/>
                  <a:pt x="413382" y="671165"/>
                  <a:pt x="430922" y="674354"/>
                </a:cubicBezTo>
                <a:cubicBezTo>
                  <a:pt x="586436" y="702630"/>
                  <a:pt x="351993" y="679423"/>
                  <a:pt x="765029" y="691939"/>
                </a:cubicBezTo>
                <a:cubicBezTo>
                  <a:pt x="797268" y="697801"/>
                  <a:pt x="829307" y="704890"/>
                  <a:pt x="861745" y="709524"/>
                </a:cubicBezTo>
                <a:cubicBezTo>
                  <a:pt x="946943" y="721695"/>
                  <a:pt x="1066952" y="723647"/>
                  <a:pt x="1143099" y="727108"/>
                </a:cubicBezTo>
                <a:cubicBezTo>
                  <a:pt x="1199193" y="734120"/>
                  <a:pt x="1235531" y="738989"/>
                  <a:pt x="1292568" y="744693"/>
                </a:cubicBezTo>
                <a:lnTo>
                  <a:pt x="1389283" y="753485"/>
                </a:lnTo>
                <a:cubicBezTo>
                  <a:pt x="1571324" y="789894"/>
                  <a:pt x="1387036" y="755676"/>
                  <a:pt x="1556337" y="779862"/>
                </a:cubicBezTo>
                <a:cubicBezTo>
                  <a:pt x="1612145" y="787834"/>
                  <a:pt x="1723391" y="806239"/>
                  <a:pt x="1723391" y="806239"/>
                </a:cubicBezTo>
                <a:lnTo>
                  <a:pt x="2567452" y="779862"/>
                </a:lnTo>
                <a:cubicBezTo>
                  <a:pt x="2591063" y="778954"/>
                  <a:pt x="2614995" y="777287"/>
                  <a:pt x="2637791" y="771070"/>
                </a:cubicBezTo>
                <a:cubicBezTo>
                  <a:pt x="2647986" y="768290"/>
                  <a:pt x="2654716" y="758211"/>
                  <a:pt x="2664168" y="753485"/>
                </a:cubicBezTo>
                <a:cubicBezTo>
                  <a:pt x="2672457" y="749340"/>
                  <a:pt x="2681753" y="747624"/>
                  <a:pt x="2690545" y="744693"/>
                </a:cubicBezTo>
                <a:cubicBezTo>
                  <a:pt x="2705199" y="732970"/>
                  <a:pt x="2719493" y="720784"/>
                  <a:pt x="2734506" y="709524"/>
                </a:cubicBezTo>
                <a:cubicBezTo>
                  <a:pt x="2742960" y="703184"/>
                  <a:pt x="2752860" y="698816"/>
                  <a:pt x="2760883" y="691939"/>
                </a:cubicBezTo>
                <a:cubicBezTo>
                  <a:pt x="2773471" y="681150"/>
                  <a:pt x="2784329" y="668493"/>
                  <a:pt x="2796052" y="656770"/>
                </a:cubicBezTo>
                <a:cubicBezTo>
                  <a:pt x="2790191" y="589362"/>
                  <a:pt x="2792645" y="520707"/>
                  <a:pt x="2778468" y="454547"/>
                </a:cubicBezTo>
                <a:cubicBezTo>
                  <a:pt x="2774536" y="436197"/>
                  <a:pt x="2754559" y="425598"/>
                  <a:pt x="2743299" y="410585"/>
                </a:cubicBezTo>
                <a:cubicBezTo>
                  <a:pt x="2736959" y="402131"/>
                  <a:pt x="2733832" y="390973"/>
                  <a:pt x="2725714" y="384208"/>
                </a:cubicBezTo>
                <a:cubicBezTo>
                  <a:pt x="2711230" y="372138"/>
                  <a:pt x="2682490" y="363939"/>
                  <a:pt x="2664168" y="357831"/>
                </a:cubicBezTo>
                <a:cubicBezTo>
                  <a:pt x="2655376" y="349039"/>
                  <a:pt x="2643352" y="342576"/>
                  <a:pt x="2637791" y="331454"/>
                </a:cubicBezTo>
                <a:cubicBezTo>
                  <a:pt x="2631108" y="318088"/>
                  <a:pt x="2632624" y="301991"/>
                  <a:pt x="2628999" y="287493"/>
                </a:cubicBezTo>
                <a:cubicBezTo>
                  <a:pt x="2619547" y="249686"/>
                  <a:pt x="2615466" y="265774"/>
                  <a:pt x="2611414" y="217154"/>
                </a:cubicBezTo>
                <a:cubicBezTo>
                  <a:pt x="2609710" y="196710"/>
                  <a:pt x="2611414" y="176123"/>
                  <a:pt x="2611414" y="155608"/>
                </a:cubicBezTo>
                <a:lnTo>
                  <a:pt x="2585037" y="32516"/>
                </a:lnTo>
              </a:path>
            </a:pathLst>
          </a:cu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E57CBEA-2B1B-4562-8DF0-55E8A7FB4FEB}"/>
              </a:ext>
            </a:extLst>
          </p:cNvPr>
          <p:cNvSpPr/>
          <p:nvPr/>
        </p:nvSpPr>
        <p:spPr>
          <a:xfrm>
            <a:off x="5257800" y="3147646"/>
            <a:ext cx="826477" cy="1011116"/>
          </a:xfrm>
          <a:custGeom>
            <a:avLst/>
            <a:gdLst>
              <a:gd name="connsiteX0" fmla="*/ 342900 w 826477"/>
              <a:gd name="connsiteY0" fmla="*/ 0 h 1011116"/>
              <a:gd name="connsiteX1" fmla="*/ 342900 w 826477"/>
              <a:gd name="connsiteY1" fmla="*/ 0 h 1011116"/>
              <a:gd name="connsiteX2" fmla="*/ 219808 w 826477"/>
              <a:gd name="connsiteY2" fmla="*/ 35169 h 1011116"/>
              <a:gd name="connsiteX3" fmla="*/ 175846 w 826477"/>
              <a:gd name="connsiteY3" fmla="*/ 61546 h 1011116"/>
              <a:gd name="connsiteX4" fmla="*/ 114300 w 826477"/>
              <a:gd name="connsiteY4" fmla="*/ 123092 h 1011116"/>
              <a:gd name="connsiteX5" fmla="*/ 43962 w 826477"/>
              <a:gd name="connsiteY5" fmla="*/ 246185 h 1011116"/>
              <a:gd name="connsiteX6" fmla="*/ 8792 w 826477"/>
              <a:gd name="connsiteY6" fmla="*/ 325316 h 1011116"/>
              <a:gd name="connsiteX7" fmla="*/ 0 w 826477"/>
              <a:gd name="connsiteY7" fmla="*/ 360485 h 1011116"/>
              <a:gd name="connsiteX8" fmla="*/ 35169 w 826477"/>
              <a:gd name="connsiteY8" fmla="*/ 606669 h 1011116"/>
              <a:gd name="connsiteX9" fmla="*/ 61546 w 826477"/>
              <a:gd name="connsiteY9" fmla="*/ 677008 h 1011116"/>
              <a:gd name="connsiteX10" fmla="*/ 79131 w 826477"/>
              <a:gd name="connsiteY10" fmla="*/ 703385 h 1011116"/>
              <a:gd name="connsiteX11" fmla="*/ 96715 w 826477"/>
              <a:gd name="connsiteY11" fmla="*/ 738554 h 1011116"/>
              <a:gd name="connsiteX12" fmla="*/ 167054 w 826477"/>
              <a:gd name="connsiteY12" fmla="*/ 817685 h 1011116"/>
              <a:gd name="connsiteX13" fmla="*/ 211015 w 826477"/>
              <a:gd name="connsiteY13" fmla="*/ 870439 h 1011116"/>
              <a:gd name="connsiteX14" fmla="*/ 316523 w 826477"/>
              <a:gd name="connsiteY14" fmla="*/ 958362 h 1011116"/>
              <a:gd name="connsiteX15" fmla="*/ 351692 w 826477"/>
              <a:gd name="connsiteY15" fmla="*/ 967154 h 1011116"/>
              <a:gd name="connsiteX16" fmla="*/ 430823 w 826477"/>
              <a:gd name="connsiteY16" fmla="*/ 993531 h 1011116"/>
              <a:gd name="connsiteX17" fmla="*/ 492369 w 826477"/>
              <a:gd name="connsiteY17" fmla="*/ 1002323 h 1011116"/>
              <a:gd name="connsiteX18" fmla="*/ 527538 w 826477"/>
              <a:gd name="connsiteY18" fmla="*/ 1011116 h 1011116"/>
              <a:gd name="connsiteX19" fmla="*/ 659423 w 826477"/>
              <a:gd name="connsiteY19" fmla="*/ 993531 h 1011116"/>
              <a:gd name="connsiteX20" fmla="*/ 694592 w 826477"/>
              <a:gd name="connsiteY20" fmla="*/ 967154 h 1011116"/>
              <a:gd name="connsiteX21" fmla="*/ 773723 w 826477"/>
              <a:gd name="connsiteY21" fmla="*/ 914400 h 1011116"/>
              <a:gd name="connsiteX22" fmla="*/ 817685 w 826477"/>
              <a:gd name="connsiteY22" fmla="*/ 826477 h 1011116"/>
              <a:gd name="connsiteX23" fmla="*/ 826477 w 826477"/>
              <a:gd name="connsiteY23" fmla="*/ 738554 h 1011116"/>
              <a:gd name="connsiteX24" fmla="*/ 800100 w 826477"/>
              <a:gd name="connsiteY24" fmla="*/ 597877 h 1011116"/>
              <a:gd name="connsiteX25" fmla="*/ 764931 w 826477"/>
              <a:gd name="connsiteY25" fmla="*/ 518746 h 1011116"/>
              <a:gd name="connsiteX26" fmla="*/ 738554 w 826477"/>
              <a:gd name="connsiteY26" fmla="*/ 492369 h 1011116"/>
              <a:gd name="connsiteX27" fmla="*/ 668215 w 826477"/>
              <a:gd name="connsiteY27" fmla="*/ 404446 h 1011116"/>
              <a:gd name="connsiteX28" fmla="*/ 650631 w 826477"/>
              <a:gd name="connsiteY28" fmla="*/ 369277 h 1011116"/>
              <a:gd name="connsiteX29" fmla="*/ 624254 w 826477"/>
              <a:gd name="connsiteY29" fmla="*/ 351692 h 1011116"/>
              <a:gd name="connsiteX30" fmla="*/ 448408 w 826477"/>
              <a:gd name="connsiteY30" fmla="*/ 228600 h 1011116"/>
              <a:gd name="connsiteX31" fmla="*/ 325315 w 826477"/>
              <a:gd name="connsiteY31" fmla="*/ 158262 h 1011116"/>
              <a:gd name="connsiteX32" fmla="*/ 290146 w 826477"/>
              <a:gd name="connsiteY32" fmla="*/ 140677 h 1011116"/>
              <a:gd name="connsiteX33" fmla="*/ 290146 w 826477"/>
              <a:gd name="connsiteY33" fmla="*/ 0 h 1011116"/>
              <a:gd name="connsiteX34" fmla="*/ 290146 w 826477"/>
              <a:gd name="connsiteY34" fmla="*/ 52754 h 101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6477" h="1011116">
                <a:moveTo>
                  <a:pt x="342900" y="0"/>
                </a:moveTo>
                <a:lnTo>
                  <a:pt x="342900" y="0"/>
                </a:lnTo>
                <a:cubicBezTo>
                  <a:pt x="301869" y="11723"/>
                  <a:pt x="259849" y="20417"/>
                  <a:pt x="219808" y="35169"/>
                </a:cubicBezTo>
                <a:cubicBezTo>
                  <a:pt x="203772" y="41077"/>
                  <a:pt x="190065" y="52067"/>
                  <a:pt x="175846" y="61546"/>
                </a:cubicBezTo>
                <a:cubicBezTo>
                  <a:pt x="138480" y="86457"/>
                  <a:pt x="139943" y="86459"/>
                  <a:pt x="114300" y="123092"/>
                </a:cubicBezTo>
                <a:cubicBezTo>
                  <a:pt x="70803" y="185230"/>
                  <a:pt x="80876" y="172357"/>
                  <a:pt x="43962" y="246185"/>
                </a:cubicBezTo>
                <a:cubicBezTo>
                  <a:pt x="28641" y="276828"/>
                  <a:pt x="20019" y="291634"/>
                  <a:pt x="8792" y="325316"/>
                </a:cubicBezTo>
                <a:cubicBezTo>
                  <a:pt x="4971" y="336780"/>
                  <a:pt x="2931" y="348762"/>
                  <a:pt x="0" y="360485"/>
                </a:cubicBezTo>
                <a:cubicBezTo>
                  <a:pt x="11723" y="442546"/>
                  <a:pt x="22372" y="524768"/>
                  <a:pt x="35169" y="606669"/>
                </a:cubicBezTo>
                <a:cubicBezTo>
                  <a:pt x="39822" y="636446"/>
                  <a:pt x="46497" y="650671"/>
                  <a:pt x="61546" y="677008"/>
                </a:cubicBezTo>
                <a:cubicBezTo>
                  <a:pt x="66789" y="686183"/>
                  <a:pt x="73888" y="694210"/>
                  <a:pt x="79131" y="703385"/>
                </a:cubicBezTo>
                <a:cubicBezTo>
                  <a:pt x="85634" y="714765"/>
                  <a:pt x="89445" y="727649"/>
                  <a:pt x="96715" y="738554"/>
                </a:cubicBezTo>
                <a:cubicBezTo>
                  <a:pt x="128640" y="786441"/>
                  <a:pt x="130632" y="777215"/>
                  <a:pt x="167054" y="817685"/>
                </a:cubicBezTo>
                <a:cubicBezTo>
                  <a:pt x="182367" y="834699"/>
                  <a:pt x="195489" y="853619"/>
                  <a:pt x="211015" y="870439"/>
                </a:cubicBezTo>
                <a:cubicBezTo>
                  <a:pt x="246582" y="908970"/>
                  <a:pt x="270103" y="937731"/>
                  <a:pt x="316523" y="958362"/>
                </a:cubicBezTo>
                <a:cubicBezTo>
                  <a:pt x="327565" y="963270"/>
                  <a:pt x="340143" y="963600"/>
                  <a:pt x="351692" y="967154"/>
                </a:cubicBezTo>
                <a:cubicBezTo>
                  <a:pt x="378266" y="975331"/>
                  <a:pt x="403849" y="986788"/>
                  <a:pt x="430823" y="993531"/>
                </a:cubicBezTo>
                <a:cubicBezTo>
                  <a:pt x="450928" y="998557"/>
                  <a:pt x="471980" y="998616"/>
                  <a:pt x="492369" y="1002323"/>
                </a:cubicBezTo>
                <a:cubicBezTo>
                  <a:pt x="504258" y="1004485"/>
                  <a:pt x="515815" y="1008185"/>
                  <a:pt x="527538" y="1011116"/>
                </a:cubicBezTo>
                <a:cubicBezTo>
                  <a:pt x="571500" y="1005254"/>
                  <a:pt x="616533" y="1004818"/>
                  <a:pt x="659423" y="993531"/>
                </a:cubicBezTo>
                <a:cubicBezTo>
                  <a:pt x="673594" y="989802"/>
                  <a:pt x="682166" y="974921"/>
                  <a:pt x="694592" y="967154"/>
                </a:cubicBezTo>
                <a:cubicBezTo>
                  <a:pt x="783657" y="911488"/>
                  <a:pt x="666395" y="1000263"/>
                  <a:pt x="773723" y="914400"/>
                </a:cubicBezTo>
                <a:cubicBezTo>
                  <a:pt x="788786" y="889295"/>
                  <a:pt x="811702" y="856391"/>
                  <a:pt x="817685" y="826477"/>
                </a:cubicBezTo>
                <a:cubicBezTo>
                  <a:pt x="823461" y="797595"/>
                  <a:pt x="823546" y="767862"/>
                  <a:pt x="826477" y="738554"/>
                </a:cubicBezTo>
                <a:cubicBezTo>
                  <a:pt x="817685" y="691662"/>
                  <a:pt x="809929" y="644563"/>
                  <a:pt x="800100" y="597877"/>
                </a:cubicBezTo>
                <a:cubicBezTo>
                  <a:pt x="795386" y="575485"/>
                  <a:pt x="773614" y="531771"/>
                  <a:pt x="764931" y="518746"/>
                </a:cubicBezTo>
                <a:cubicBezTo>
                  <a:pt x="758034" y="508400"/>
                  <a:pt x="746188" y="502184"/>
                  <a:pt x="738554" y="492369"/>
                </a:cubicBezTo>
                <a:cubicBezTo>
                  <a:pt x="660914" y="392547"/>
                  <a:pt x="744432" y="480663"/>
                  <a:pt x="668215" y="404446"/>
                </a:cubicBezTo>
                <a:cubicBezTo>
                  <a:pt x="662354" y="392723"/>
                  <a:pt x="659022" y="379346"/>
                  <a:pt x="650631" y="369277"/>
                </a:cubicBezTo>
                <a:cubicBezTo>
                  <a:pt x="643866" y="361159"/>
                  <a:pt x="632708" y="358032"/>
                  <a:pt x="624254" y="351692"/>
                </a:cubicBezTo>
                <a:cubicBezTo>
                  <a:pt x="537684" y="286765"/>
                  <a:pt x="547328" y="285125"/>
                  <a:pt x="448408" y="228600"/>
                </a:cubicBezTo>
                <a:cubicBezTo>
                  <a:pt x="407377" y="205154"/>
                  <a:pt x="367583" y="179397"/>
                  <a:pt x="325315" y="158262"/>
                </a:cubicBezTo>
                <a:cubicBezTo>
                  <a:pt x="313592" y="152400"/>
                  <a:pt x="292989" y="153472"/>
                  <a:pt x="290146" y="140677"/>
                </a:cubicBezTo>
                <a:cubicBezTo>
                  <a:pt x="279974" y="94901"/>
                  <a:pt x="290146" y="46892"/>
                  <a:pt x="290146" y="0"/>
                </a:cubicBezTo>
                <a:lnTo>
                  <a:pt x="290146" y="52754"/>
                </a:lnTo>
              </a:path>
            </a:pathLst>
          </a:cu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279BFA-2BBF-4619-B0FE-43946D02B702}"/>
              </a:ext>
            </a:extLst>
          </p:cNvPr>
          <p:cNvSpPr txBox="1"/>
          <p:nvPr/>
        </p:nvSpPr>
        <p:spPr>
          <a:xfrm>
            <a:off x="2677968" y="4746243"/>
            <a:ext cx="1806905" cy="1077218"/>
          </a:xfrm>
          <a:prstGeom prst="rect">
            <a:avLst/>
          </a:prstGeom>
          <a:noFill/>
        </p:spPr>
        <p:txBody>
          <a:bodyPr wrap="none" rtlCol="0">
            <a:spAutoFit/>
          </a:bodyPr>
          <a:lstStyle/>
          <a:p>
            <a:r>
              <a:rPr lang="en-US" sz="3200" dirty="0">
                <a:solidFill>
                  <a:srgbClr val="7030A0"/>
                </a:solidFill>
                <a:latin typeface="Berlin Sans FB" panose="020E0602020502020306" pitchFamily="34" charset="0"/>
              </a:rPr>
              <a:t>Between </a:t>
            </a:r>
          </a:p>
          <a:p>
            <a:r>
              <a:rPr lang="en-US" sz="3200" dirty="0">
                <a:solidFill>
                  <a:srgbClr val="7030A0"/>
                </a:solidFill>
                <a:latin typeface="Berlin Sans FB" panose="020E0602020502020306" pitchFamily="34" charset="0"/>
              </a:rPr>
              <a:t>Molecules</a:t>
            </a:r>
          </a:p>
        </p:txBody>
      </p:sp>
      <p:sp>
        <p:nvSpPr>
          <p:cNvPr id="10" name="TextBox 9">
            <a:extLst>
              <a:ext uri="{FF2B5EF4-FFF2-40B4-BE49-F238E27FC236}">
                <a16:creationId xmlns:a16="http://schemas.microsoft.com/office/drawing/2014/main" id="{17F15C77-FB66-48F5-A238-C14F1212C397}"/>
              </a:ext>
            </a:extLst>
          </p:cNvPr>
          <p:cNvSpPr txBox="1"/>
          <p:nvPr/>
        </p:nvSpPr>
        <p:spPr>
          <a:xfrm>
            <a:off x="5671038" y="1823820"/>
            <a:ext cx="1909497" cy="1077218"/>
          </a:xfrm>
          <a:prstGeom prst="rect">
            <a:avLst/>
          </a:prstGeom>
          <a:noFill/>
        </p:spPr>
        <p:txBody>
          <a:bodyPr wrap="none" rtlCol="0">
            <a:spAutoFit/>
          </a:bodyPr>
          <a:lstStyle/>
          <a:p>
            <a:r>
              <a:rPr lang="en-US" sz="3200" dirty="0">
                <a:solidFill>
                  <a:srgbClr val="FF0000"/>
                </a:solidFill>
                <a:latin typeface="Berlin Sans FB" panose="020E0602020502020306" pitchFamily="34" charset="0"/>
              </a:rPr>
              <a:t>Within</a:t>
            </a:r>
          </a:p>
          <a:p>
            <a:r>
              <a:rPr lang="en-US" sz="3200" dirty="0">
                <a:solidFill>
                  <a:srgbClr val="FF0000"/>
                </a:solidFill>
                <a:latin typeface="Berlin Sans FB" panose="020E0602020502020306" pitchFamily="34" charset="0"/>
              </a:rPr>
              <a:t> Molecules</a:t>
            </a:r>
          </a:p>
        </p:txBody>
      </p:sp>
    </p:spTree>
    <p:extLst>
      <p:ext uri="{BB962C8B-B14F-4D97-AF65-F5344CB8AC3E}">
        <p14:creationId xmlns:p14="http://schemas.microsoft.com/office/powerpoint/2010/main" val="1931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7" grpId="0" animBg="1"/>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498741" y="160874"/>
            <a:ext cx="9509759" cy="1088136"/>
          </a:xfrm>
        </p:spPr>
        <p:txBody>
          <a:bodyPr>
            <a:normAutofit fontScale="90000"/>
          </a:bodyPr>
          <a:lstStyle/>
          <a:p>
            <a:pPr algn="ctr"/>
            <a:r>
              <a:rPr lang="en-US" sz="4400" b="1" dirty="0">
                <a:solidFill>
                  <a:schemeClr val="tx1"/>
                </a:solidFill>
                <a:latin typeface="Ink Free" panose="03080402000500000000" pitchFamily="66" charset="0"/>
              </a:rPr>
              <a:t>So, why talk about bonds in Biology? This isn’t a chemistry class, lol.</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1" y="2035590"/>
            <a:ext cx="4827639" cy="3765442"/>
          </a:xfrm>
        </p:spPr>
        <p:txBody>
          <a:bodyPr>
            <a:normAutofit/>
          </a:bodyPr>
          <a:lstStyle/>
          <a:p>
            <a:pPr marL="45720" indent="0">
              <a:buNone/>
            </a:pPr>
            <a:r>
              <a:rPr lang="en-US" sz="3200" dirty="0">
                <a:solidFill>
                  <a:schemeClr val="tx1"/>
                </a:solidFill>
                <a:latin typeface="Berlin Sans FB" panose="020E0602020502020306" pitchFamily="34" charset="0"/>
              </a:rPr>
              <a:t>The unique properties of water make all life on earth possible! If water didn’t behave as it does, </a:t>
            </a:r>
            <a:r>
              <a:rPr lang="en-US" sz="3200" u="sng" dirty="0">
                <a:solidFill>
                  <a:schemeClr val="tx1"/>
                </a:solidFill>
                <a:latin typeface="Berlin Sans FB" panose="020E0602020502020306" pitchFamily="34" charset="0"/>
              </a:rPr>
              <a:t>life as we know it, would be completely different!</a:t>
            </a:r>
          </a:p>
          <a:p>
            <a:pPr marL="45720" indent="0">
              <a:buNone/>
            </a:pPr>
            <a:endParaRPr lang="en-US" sz="3200" dirty="0">
              <a:solidFill>
                <a:schemeClr val="tx1"/>
              </a:solidFill>
              <a:latin typeface="Berlin Sans FB" panose="020E0602020502020306" pitchFamily="34" charset="0"/>
            </a:endParaRPr>
          </a:p>
        </p:txBody>
      </p:sp>
      <p:pic>
        <p:nvPicPr>
          <p:cNvPr id="6146" name="Picture 2" descr="Image result for properties of water">
            <a:extLst>
              <a:ext uri="{FF2B5EF4-FFF2-40B4-BE49-F238E27FC236}">
                <a16:creationId xmlns:a16="http://schemas.microsoft.com/office/drawing/2014/main" id="{2019A5CD-CBB4-47C7-8CE0-937B53C21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638" y="1498662"/>
            <a:ext cx="7262308" cy="48392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5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4400" b="1" dirty="0">
                <a:latin typeface="Ink Free" panose="03080402000500000000" pitchFamily="66" charset="0"/>
              </a:rPr>
              <a:t>Properties of Water: </a:t>
            </a:r>
            <a:r>
              <a:rPr lang="en-US" sz="6000" b="1" dirty="0">
                <a:solidFill>
                  <a:srgbClr val="21CE04"/>
                </a:solidFill>
                <a:latin typeface="Ink Free" panose="03080402000500000000" pitchFamily="66" charset="0"/>
              </a:rPr>
              <a:t>Cohesion</a:t>
            </a:r>
            <a:endParaRPr lang="en-US" sz="4400" b="1" dirty="0">
              <a:solidFill>
                <a:srgbClr val="21CE04"/>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270558" y="876635"/>
            <a:ext cx="11650882" cy="1603267"/>
          </a:xfrm>
        </p:spPr>
        <p:txBody>
          <a:bodyPr>
            <a:normAutofit/>
          </a:bodyPr>
          <a:lstStyle/>
          <a:p>
            <a:pPr marL="45720" indent="0">
              <a:buNone/>
            </a:pPr>
            <a:r>
              <a:rPr lang="en-US" sz="3200" dirty="0">
                <a:solidFill>
                  <a:srgbClr val="21CE04"/>
                </a:solidFill>
                <a:latin typeface="Berlin Sans FB" panose="020E0602020502020306" pitchFamily="34" charset="0"/>
              </a:rPr>
              <a:t>Cohesion: </a:t>
            </a:r>
            <a:r>
              <a:rPr lang="en-US" sz="3200" dirty="0">
                <a:latin typeface="Berlin Sans FB" panose="020E0602020502020306" pitchFamily="34" charset="0"/>
              </a:rPr>
              <a:t>Water molecules stay close to </a:t>
            </a:r>
            <a:r>
              <a:rPr lang="en-US" sz="3600" u="sng" dirty="0">
                <a:solidFill>
                  <a:srgbClr val="21CE04"/>
                </a:solidFill>
                <a:latin typeface="Berlin Sans FB" panose="020E0602020502020306" pitchFamily="34" charset="0"/>
              </a:rPr>
              <a:t>other water molecules </a:t>
            </a:r>
            <a:r>
              <a:rPr lang="en-US" sz="3200" dirty="0">
                <a:latin typeface="Berlin Sans FB" panose="020E0602020502020306" pitchFamily="34" charset="0"/>
              </a:rPr>
              <a:t>due to </a:t>
            </a:r>
            <a:r>
              <a:rPr lang="en-US" sz="3200" u="sng" dirty="0">
                <a:solidFill>
                  <a:srgbClr val="7030A0"/>
                </a:solidFill>
                <a:latin typeface="Berlin Sans FB" panose="020E0602020502020306" pitchFamily="34" charset="0"/>
              </a:rPr>
              <a:t>hydrogen bonding</a:t>
            </a:r>
            <a:r>
              <a:rPr lang="en-US" sz="3200" dirty="0">
                <a:latin typeface="Berlin Sans FB" panose="020E0602020502020306" pitchFamily="34" charset="0"/>
              </a:rPr>
              <a:t>. (Cohesion: hydrogen bonds holding the substance together)</a:t>
            </a:r>
          </a:p>
          <a:p>
            <a:pPr marL="45720" indent="0">
              <a:buNone/>
            </a:pPr>
            <a:endParaRPr lang="en-US" sz="3200" dirty="0">
              <a:latin typeface="Berlin Sans FB" panose="020E0602020502020306" pitchFamily="34" charset="0"/>
            </a:endParaRPr>
          </a:p>
        </p:txBody>
      </p:sp>
      <p:pic>
        <p:nvPicPr>
          <p:cNvPr id="4" name="Picture 3">
            <a:extLst>
              <a:ext uri="{FF2B5EF4-FFF2-40B4-BE49-F238E27FC236}">
                <a16:creationId xmlns:a16="http://schemas.microsoft.com/office/drawing/2014/main" id="{2BD911CB-14FA-4B40-94A3-C959DE3B2928}"/>
              </a:ext>
            </a:extLst>
          </p:cNvPr>
          <p:cNvPicPr>
            <a:picLocks noChangeAspect="1"/>
          </p:cNvPicPr>
          <p:nvPr/>
        </p:nvPicPr>
        <p:blipFill>
          <a:blip r:embed="rId2"/>
          <a:stretch>
            <a:fillRect/>
          </a:stretch>
        </p:blipFill>
        <p:spPr>
          <a:xfrm>
            <a:off x="2476499" y="2359479"/>
            <a:ext cx="7781925" cy="3955596"/>
          </a:xfrm>
          <a:prstGeom prst="rect">
            <a:avLst/>
          </a:prstGeom>
          <a:ln w="57150">
            <a:solidFill>
              <a:schemeClr val="tx1"/>
            </a:solidFill>
          </a:ln>
        </p:spPr>
      </p:pic>
    </p:spTree>
    <p:extLst>
      <p:ext uri="{BB962C8B-B14F-4D97-AF65-F5344CB8AC3E}">
        <p14:creationId xmlns:p14="http://schemas.microsoft.com/office/powerpoint/2010/main" val="20188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4400" b="1" dirty="0">
                <a:latin typeface="Ink Free" panose="03080402000500000000" pitchFamily="66" charset="0"/>
              </a:rPr>
              <a:t>Properties of Water: </a:t>
            </a:r>
            <a:r>
              <a:rPr lang="en-US" sz="6000" b="1" dirty="0">
                <a:solidFill>
                  <a:srgbClr val="FF8079"/>
                </a:solidFill>
                <a:latin typeface="Ink Free" panose="03080402000500000000" pitchFamily="66" charset="0"/>
              </a:rPr>
              <a:t>Adhesion</a:t>
            </a:r>
            <a:endParaRPr lang="en-US" sz="4400" b="1" dirty="0">
              <a:solidFill>
                <a:srgbClr val="FF8079"/>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69668" y="1119349"/>
            <a:ext cx="11650882" cy="1603267"/>
          </a:xfrm>
        </p:spPr>
        <p:txBody>
          <a:bodyPr>
            <a:normAutofit/>
          </a:bodyPr>
          <a:lstStyle/>
          <a:p>
            <a:pPr marL="45720" indent="0">
              <a:buNone/>
            </a:pPr>
            <a:r>
              <a:rPr lang="en-US" sz="4000" dirty="0">
                <a:solidFill>
                  <a:srgbClr val="FF8079"/>
                </a:solidFill>
                <a:latin typeface="Berlin Sans FB" panose="020E0602020502020306" pitchFamily="34" charset="0"/>
              </a:rPr>
              <a:t>Adhesion: Water molecules being </a:t>
            </a:r>
            <a:r>
              <a:rPr lang="en-US" sz="4000" u="sng" dirty="0">
                <a:solidFill>
                  <a:srgbClr val="FF8079"/>
                </a:solidFill>
                <a:latin typeface="Berlin Sans FB" panose="020E0602020502020306" pitchFamily="34" charset="0"/>
              </a:rPr>
              <a:t>attracted to and sticking to other molecules </a:t>
            </a:r>
            <a:r>
              <a:rPr lang="en-US" sz="4000" u="sng" dirty="0">
                <a:latin typeface="Berlin Sans FB" panose="020E0602020502020306" pitchFamily="34" charset="0"/>
              </a:rPr>
              <a:t>.</a:t>
            </a:r>
          </a:p>
        </p:txBody>
      </p:sp>
      <p:pic>
        <p:nvPicPr>
          <p:cNvPr id="5" name="Picture 4">
            <a:extLst>
              <a:ext uri="{FF2B5EF4-FFF2-40B4-BE49-F238E27FC236}">
                <a16:creationId xmlns:a16="http://schemas.microsoft.com/office/drawing/2014/main" id="{ADFE16A8-AE3E-472A-A8C3-699070FA285F}"/>
              </a:ext>
            </a:extLst>
          </p:cNvPr>
          <p:cNvPicPr>
            <a:picLocks noChangeAspect="1"/>
          </p:cNvPicPr>
          <p:nvPr/>
        </p:nvPicPr>
        <p:blipFill>
          <a:blip r:embed="rId2"/>
          <a:stretch>
            <a:fillRect/>
          </a:stretch>
        </p:blipFill>
        <p:spPr>
          <a:xfrm>
            <a:off x="2195511" y="2458611"/>
            <a:ext cx="7800975" cy="3913709"/>
          </a:xfrm>
          <a:prstGeom prst="rect">
            <a:avLst/>
          </a:prstGeom>
          <a:ln w="57150">
            <a:solidFill>
              <a:schemeClr val="tx1"/>
            </a:solidFill>
          </a:ln>
        </p:spPr>
      </p:pic>
      <p:sp>
        <p:nvSpPr>
          <p:cNvPr id="6" name="TextBox 5">
            <a:extLst>
              <a:ext uri="{FF2B5EF4-FFF2-40B4-BE49-F238E27FC236}">
                <a16:creationId xmlns:a16="http://schemas.microsoft.com/office/drawing/2014/main" id="{FC6EEBCB-C6E5-4A9D-97FE-71800012B95D}"/>
              </a:ext>
            </a:extLst>
          </p:cNvPr>
          <p:cNvSpPr txBox="1"/>
          <p:nvPr/>
        </p:nvSpPr>
        <p:spPr>
          <a:xfrm>
            <a:off x="10135735" y="2381058"/>
            <a:ext cx="1957941" cy="2677656"/>
          </a:xfrm>
          <a:prstGeom prst="rect">
            <a:avLst/>
          </a:prstGeom>
          <a:noFill/>
        </p:spPr>
        <p:txBody>
          <a:bodyPr wrap="square" rtlCol="0">
            <a:spAutoFit/>
          </a:bodyPr>
          <a:lstStyle/>
          <a:p>
            <a:r>
              <a:rPr lang="en-US" sz="2800" dirty="0"/>
              <a:t>How would this look if the edges were a nonpolar substance? </a:t>
            </a:r>
          </a:p>
        </p:txBody>
      </p:sp>
    </p:spTree>
    <p:extLst>
      <p:ext uri="{BB962C8B-B14F-4D97-AF65-F5344CB8AC3E}">
        <p14:creationId xmlns:p14="http://schemas.microsoft.com/office/powerpoint/2010/main" val="19597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604326" y="2658442"/>
            <a:ext cx="10094740" cy="1088136"/>
          </a:xfrm>
        </p:spPr>
        <p:txBody>
          <a:bodyPr>
            <a:noAutofit/>
          </a:bodyPr>
          <a:lstStyle/>
          <a:p>
            <a:pPr algn="ctr"/>
            <a:r>
              <a:rPr lang="en-US" sz="4400" dirty="0">
                <a:solidFill>
                  <a:schemeClr val="tx1"/>
                </a:solidFill>
                <a:latin typeface="Berlin Sans FB" panose="020E0602020502020306" pitchFamily="34" charset="0"/>
              </a:rPr>
              <a:t>Compare and contrast adhesion and cohesion.</a:t>
            </a:r>
          </a:p>
        </p:txBody>
      </p:sp>
    </p:spTree>
    <p:extLst>
      <p:ext uri="{BB962C8B-B14F-4D97-AF65-F5344CB8AC3E}">
        <p14:creationId xmlns:p14="http://schemas.microsoft.com/office/powerpoint/2010/main" val="42050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6000" b="1" dirty="0">
                <a:solidFill>
                  <a:srgbClr val="3333FF"/>
                </a:solidFill>
                <a:latin typeface="Ink Free" panose="03080402000500000000" pitchFamily="66" charset="0"/>
              </a:rPr>
              <a:t>Surface Tension</a:t>
            </a:r>
            <a:endParaRPr lang="en-US" sz="4400" b="1" dirty="0">
              <a:solidFill>
                <a:srgbClr val="3333FF"/>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69668" y="854183"/>
            <a:ext cx="11650882" cy="1603267"/>
          </a:xfrm>
        </p:spPr>
        <p:txBody>
          <a:bodyPr>
            <a:normAutofit/>
          </a:bodyPr>
          <a:lstStyle/>
          <a:p>
            <a:pPr marL="45720" indent="0">
              <a:buNone/>
            </a:pPr>
            <a:r>
              <a:rPr lang="en-US" sz="4000" b="1" dirty="0">
                <a:solidFill>
                  <a:srgbClr val="3333FF"/>
                </a:solidFill>
                <a:latin typeface="Ink Free" panose="03080402000500000000" pitchFamily="66" charset="0"/>
              </a:rPr>
              <a:t>Surface tension: </a:t>
            </a:r>
            <a:r>
              <a:rPr lang="en-US" sz="4000" b="1" dirty="0">
                <a:solidFill>
                  <a:schemeClr val="tx1"/>
                </a:solidFill>
                <a:latin typeface="Ink Free" panose="03080402000500000000" pitchFamily="66" charset="0"/>
              </a:rPr>
              <a:t>a measure of how difficult it is to </a:t>
            </a:r>
            <a:r>
              <a:rPr lang="en-US" sz="4000" b="1" u="sng" dirty="0">
                <a:solidFill>
                  <a:schemeClr val="tx1"/>
                </a:solidFill>
                <a:latin typeface="Ink Free" panose="03080402000500000000" pitchFamily="66" charset="0"/>
              </a:rPr>
              <a:t>stretch or break the surface of a liquid</a:t>
            </a:r>
          </a:p>
        </p:txBody>
      </p:sp>
      <p:pic>
        <p:nvPicPr>
          <p:cNvPr id="7" name="Picture 6">
            <a:extLst>
              <a:ext uri="{FF2B5EF4-FFF2-40B4-BE49-F238E27FC236}">
                <a16:creationId xmlns:a16="http://schemas.microsoft.com/office/drawing/2014/main" id="{DB71C1A8-3002-4BC9-967E-09F8FC0A00E5}"/>
              </a:ext>
            </a:extLst>
          </p:cNvPr>
          <p:cNvPicPr>
            <a:picLocks noChangeAspect="1"/>
          </p:cNvPicPr>
          <p:nvPr/>
        </p:nvPicPr>
        <p:blipFill>
          <a:blip r:embed="rId2"/>
          <a:stretch>
            <a:fillRect/>
          </a:stretch>
        </p:blipFill>
        <p:spPr>
          <a:xfrm>
            <a:off x="3348303" y="2314575"/>
            <a:ext cx="4695559" cy="4381500"/>
          </a:xfrm>
          <a:prstGeom prst="rect">
            <a:avLst/>
          </a:prstGeom>
          <a:ln w="76200">
            <a:solidFill>
              <a:schemeClr val="tx1"/>
            </a:solidFill>
          </a:ln>
        </p:spPr>
      </p:pic>
    </p:spTree>
    <p:extLst>
      <p:ext uri="{BB962C8B-B14F-4D97-AF65-F5344CB8AC3E}">
        <p14:creationId xmlns:p14="http://schemas.microsoft.com/office/powerpoint/2010/main" val="349523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340925"/>
            <a:ext cx="9509759" cy="1088136"/>
          </a:xfrm>
        </p:spPr>
        <p:txBody>
          <a:bodyPr>
            <a:normAutofit/>
          </a:bodyPr>
          <a:lstStyle/>
          <a:p>
            <a:pPr algn="ctr"/>
            <a:r>
              <a:rPr lang="en-US" sz="4400" b="1" dirty="0">
                <a:solidFill>
                  <a:schemeClr val="tx1"/>
                </a:solidFill>
                <a:latin typeface="Ink Free" panose="03080402000500000000" pitchFamily="66" charset="0"/>
              </a:rPr>
              <a:t>Practice with the Concepts</a:t>
            </a:r>
          </a:p>
        </p:txBody>
      </p:sp>
      <p:pic>
        <p:nvPicPr>
          <p:cNvPr id="6" name="Picture 5">
            <a:extLst>
              <a:ext uri="{FF2B5EF4-FFF2-40B4-BE49-F238E27FC236}">
                <a16:creationId xmlns:a16="http://schemas.microsoft.com/office/drawing/2014/main" id="{0B24D278-E085-459D-BEC1-6545F85F5127}"/>
              </a:ext>
            </a:extLst>
          </p:cNvPr>
          <p:cNvPicPr>
            <a:picLocks noChangeAspect="1"/>
          </p:cNvPicPr>
          <p:nvPr/>
        </p:nvPicPr>
        <p:blipFill>
          <a:blip r:embed="rId2"/>
          <a:stretch>
            <a:fillRect/>
          </a:stretch>
        </p:blipFill>
        <p:spPr>
          <a:xfrm>
            <a:off x="2829985" y="1562281"/>
            <a:ext cx="3102408" cy="2326806"/>
          </a:xfrm>
          <a:prstGeom prst="rect">
            <a:avLst/>
          </a:prstGeom>
        </p:spPr>
      </p:pic>
      <p:sp>
        <p:nvSpPr>
          <p:cNvPr id="7" name="TextBox 6">
            <a:extLst>
              <a:ext uri="{FF2B5EF4-FFF2-40B4-BE49-F238E27FC236}">
                <a16:creationId xmlns:a16="http://schemas.microsoft.com/office/drawing/2014/main" id="{88A53E00-DCBA-4020-833B-3539E3EA04C2}"/>
              </a:ext>
            </a:extLst>
          </p:cNvPr>
          <p:cNvSpPr txBox="1"/>
          <p:nvPr/>
        </p:nvSpPr>
        <p:spPr>
          <a:xfrm>
            <a:off x="0" y="4118480"/>
            <a:ext cx="12073899" cy="2677656"/>
          </a:xfrm>
          <a:prstGeom prst="rect">
            <a:avLst/>
          </a:prstGeom>
          <a:noFill/>
        </p:spPr>
        <p:txBody>
          <a:bodyPr wrap="square" rtlCol="0">
            <a:spAutoFit/>
          </a:bodyPr>
          <a:lstStyle/>
          <a:p>
            <a:r>
              <a:rPr lang="en-US" sz="2800" dirty="0">
                <a:latin typeface="Berlin Sans FB" panose="020E0602020502020306" pitchFamily="34" charset="0"/>
              </a:rPr>
              <a:t>Directions: Place 4-5 drops of water close together (but not so close that they merge and become one) on each of these materials. Try to get eye level with them and observe their behavior. Compare and contrast how the water interacts with each of the four surfaces. </a:t>
            </a:r>
          </a:p>
          <a:p>
            <a:r>
              <a:rPr lang="en-US" sz="2800" dirty="0">
                <a:solidFill>
                  <a:srgbClr val="FF0000"/>
                </a:solidFill>
                <a:latin typeface="Berlin Sans FB" panose="020E0602020502020306" pitchFamily="34" charset="0"/>
              </a:rPr>
              <a:t>*When we discuss at the end of the activity, be prepared to explain your observations with the terminology we have learned so far…</a:t>
            </a:r>
          </a:p>
        </p:txBody>
      </p:sp>
      <p:sp>
        <p:nvSpPr>
          <p:cNvPr id="14" name="TextBox 13">
            <a:extLst>
              <a:ext uri="{FF2B5EF4-FFF2-40B4-BE49-F238E27FC236}">
                <a16:creationId xmlns:a16="http://schemas.microsoft.com/office/drawing/2014/main" id="{A96FAABB-0B26-4202-912C-3988FE2A67AD}"/>
              </a:ext>
            </a:extLst>
          </p:cNvPr>
          <p:cNvSpPr txBox="1"/>
          <p:nvPr/>
        </p:nvSpPr>
        <p:spPr>
          <a:xfrm>
            <a:off x="4115072" y="747662"/>
            <a:ext cx="5505033" cy="584775"/>
          </a:xfrm>
          <a:prstGeom prst="rect">
            <a:avLst/>
          </a:prstGeom>
          <a:noFill/>
        </p:spPr>
        <p:txBody>
          <a:bodyPr wrap="none" rtlCol="0">
            <a:spAutoFit/>
          </a:bodyPr>
          <a:lstStyle/>
          <a:p>
            <a:r>
              <a:rPr lang="en-US" sz="3200" dirty="0">
                <a:latin typeface="Berlin Sans FB" panose="020E0602020502020306" pitchFamily="34" charset="0"/>
              </a:rPr>
              <a:t>Foil                   </a:t>
            </a:r>
            <a:r>
              <a:rPr lang="en-US" sz="3200" dirty="0" err="1">
                <a:latin typeface="Berlin Sans FB" panose="020E0602020502020306" pitchFamily="34" charset="0"/>
              </a:rPr>
              <a:t>Parafin</a:t>
            </a:r>
            <a:r>
              <a:rPr lang="en-US" sz="3200" dirty="0">
                <a:latin typeface="Berlin Sans FB" panose="020E0602020502020306" pitchFamily="34" charset="0"/>
              </a:rPr>
              <a:t> Wax     </a:t>
            </a:r>
          </a:p>
        </p:txBody>
      </p:sp>
      <p:pic>
        <p:nvPicPr>
          <p:cNvPr id="3" name="Picture 2">
            <a:extLst>
              <a:ext uri="{FF2B5EF4-FFF2-40B4-BE49-F238E27FC236}">
                <a16:creationId xmlns:a16="http://schemas.microsoft.com/office/drawing/2014/main" id="{25062C0C-7F63-46F0-9F17-EB0EB54498AC}"/>
              </a:ext>
            </a:extLst>
          </p:cNvPr>
          <p:cNvPicPr>
            <a:picLocks noChangeAspect="1"/>
          </p:cNvPicPr>
          <p:nvPr/>
        </p:nvPicPr>
        <p:blipFill>
          <a:blip r:embed="rId3"/>
          <a:stretch>
            <a:fillRect/>
          </a:stretch>
        </p:blipFill>
        <p:spPr>
          <a:xfrm>
            <a:off x="6728973" y="1512848"/>
            <a:ext cx="2414345" cy="2192486"/>
          </a:xfrm>
          <a:prstGeom prst="rect">
            <a:avLst/>
          </a:prstGeom>
        </p:spPr>
      </p:pic>
    </p:spTree>
    <p:extLst>
      <p:ext uri="{BB962C8B-B14F-4D97-AF65-F5344CB8AC3E}">
        <p14:creationId xmlns:p14="http://schemas.microsoft.com/office/powerpoint/2010/main" val="13444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0" y="0"/>
            <a:ext cx="11845827" cy="4142232"/>
          </a:xfrm>
        </p:spPr>
        <p:txBody>
          <a:bodyPr>
            <a:noAutofit/>
          </a:bodyPr>
          <a:lstStyle/>
          <a:p>
            <a:pPr marL="45720" indent="0">
              <a:buNone/>
            </a:pPr>
            <a:r>
              <a:rPr lang="en-US" sz="3200" dirty="0">
                <a:latin typeface="Berlin Sans FB" panose="020E0602020502020306" pitchFamily="34" charset="0"/>
              </a:rPr>
              <a:t>Some things to try/questions to ponder: </a:t>
            </a:r>
          </a:p>
          <a:p>
            <a:pPr marL="45720" indent="0">
              <a:buNone/>
            </a:pPr>
            <a:r>
              <a:rPr lang="en-US" sz="3200" dirty="0">
                <a:solidFill>
                  <a:srgbClr val="FF0000"/>
                </a:solidFill>
                <a:latin typeface="Berlin Sans FB" panose="020E0602020502020306" pitchFamily="34" charset="0"/>
              </a:rPr>
              <a:t>If you put a tiny drop on one of these materials and slowly turn the piece upside down the drop may remain on the material.  Can you figure out which one does this?  Why? </a:t>
            </a:r>
            <a:endParaRPr lang="en-US" sz="3200" dirty="0">
              <a:latin typeface="Berlin Sans FB" panose="020E0602020502020306" pitchFamily="34" charset="0"/>
            </a:endParaRPr>
          </a:p>
          <a:p>
            <a:pPr marL="45720" indent="0">
              <a:buNone/>
            </a:pPr>
            <a:r>
              <a:rPr lang="en-US" sz="3200" dirty="0">
                <a:solidFill>
                  <a:srgbClr val="AA26A1"/>
                </a:solidFill>
                <a:latin typeface="Berlin Sans FB" panose="020E0602020502020306" pitchFamily="34" charset="0"/>
              </a:rPr>
              <a:t>Why do water drops on some materials look round?</a:t>
            </a:r>
            <a:r>
              <a:rPr lang="en-US" sz="3200" dirty="0">
                <a:solidFill>
                  <a:srgbClr val="00B050"/>
                </a:solidFill>
                <a:latin typeface="Berlin Sans FB" panose="020E0602020502020306" pitchFamily="34" charset="0"/>
              </a:rPr>
              <a:t> </a:t>
            </a:r>
          </a:p>
          <a:p>
            <a:pPr marL="45720" indent="0">
              <a:buNone/>
            </a:pPr>
            <a:r>
              <a:rPr lang="en-US" sz="3200" dirty="0">
                <a:solidFill>
                  <a:srgbClr val="3333FF"/>
                </a:solidFill>
                <a:latin typeface="Berlin Sans FB" panose="020E0602020502020306" pitchFamily="34" charset="0"/>
              </a:rPr>
              <a:t>What shapes are the drops of water as they fall through the air? </a:t>
            </a:r>
          </a:p>
          <a:p>
            <a:pPr marL="45720" indent="0">
              <a:buNone/>
            </a:pPr>
            <a:r>
              <a:rPr lang="en-US" sz="3200" dirty="0">
                <a:latin typeface="Berlin Sans FB" panose="020E0602020502020306" pitchFamily="34" charset="0"/>
              </a:rPr>
              <a:t>Does water do the same thing on all surfaces?  What evidence do you have to support your claim?</a:t>
            </a:r>
          </a:p>
        </p:txBody>
      </p:sp>
    </p:spTree>
    <p:extLst>
      <p:ext uri="{BB962C8B-B14F-4D97-AF65-F5344CB8AC3E}">
        <p14:creationId xmlns:p14="http://schemas.microsoft.com/office/powerpoint/2010/main" val="312649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403694" y="165305"/>
            <a:ext cx="11591924" cy="4142232"/>
          </a:xfrm>
        </p:spPr>
        <p:txBody>
          <a:bodyPr>
            <a:normAutofit/>
          </a:bodyPr>
          <a:lstStyle/>
          <a:p>
            <a:pPr marL="45720" indent="0">
              <a:buNone/>
            </a:pPr>
            <a:r>
              <a:rPr lang="en-US" sz="3600" b="1" dirty="0">
                <a:solidFill>
                  <a:schemeClr val="tx1"/>
                </a:solidFill>
                <a:latin typeface="Ink Free" panose="03080402000500000000" pitchFamily="66" charset="0"/>
              </a:rPr>
              <a:t>But how does this apply to biology in the real world???</a:t>
            </a:r>
          </a:p>
          <a:p>
            <a:pPr marL="45720" indent="0">
              <a:buNone/>
            </a:pPr>
            <a:endParaRPr lang="en-US" sz="3600" b="1" dirty="0">
              <a:solidFill>
                <a:schemeClr val="tx1"/>
              </a:solidFill>
              <a:latin typeface="Ink Free" panose="03080402000500000000" pitchFamily="66" charset="0"/>
            </a:endParaRPr>
          </a:p>
        </p:txBody>
      </p:sp>
      <p:pic>
        <p:nvPicPr>
          <p:cNvPr id="4" name="Picture 3">
            <a:extLst>
              <a:ext uri="{FF2B5EF4-FFF2-40B4-BE49-F238E27FC236}">
                <a16:creationId xmlns:a16="http://schemas.microsoft.com/office/drawing/2014/main" id="{961920AA-4B05-412E-A47E-7B33F3E2A2FE}"/>
              </a:ext>
            </a:extLst>
          </p:cNvPr>
          <p:cNvPicPr>
            <a:picLocks noChangeAspect="1"/>
          </p:cNvPicPr>
          <p:nvPr/>
        </p:nvPicPr>
        <p:blipFill>
          <a:blip r:embed="rId2"/>
          <a:stretch>
            <a:fillRect/>
          </a:stretch>
        </p:blipFill>
        <p:spPr>
          <a:xfrm>
            <a:off x="6314399" y="1028836"/>
            <a:ext cx="5184402" cy="3452812"/>
          </a:xfrm>
          <a:prstGeom prst="rect">
            <a:avLst/>
          </a:prstGeom>
          <a:ln w="38100">
            <a:solidFill>
              <a:schemeClr val="tx1"/>
            </a:solidFill>
          </a:ln>
        </p:spPr>
      </p:pic>
      <p:pic>
        <p:nvPicPr>
          <p:cNvPr id="5" name="Picture 4">
            <a:extLst>
              <a:ext uri="{FF2B5EF4-FFF2-40B4-BE49-F238E27FC236}">
                <a16:creationId xmlns:a16="http://schemas.microsoft.com/office/drawing/2014/main" id="{9396DA5C-6D2F-48E8-9B1B-6EA1BC8A9B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71" b="99237" l="2344" r="98047">
                        <a14:foregroundMark x1="4297" y1="55344" x2="10840" y2="35305"/>
                        <a14:foregroundMark x1="10840" y1="35305" x2="15234" y2="32252"/>
                        <a14:foregroundMark x1="9766" y1="72328" x2="3320" y2="56107"/>
                        <a14:foregroundMark x1="3320" y1="56107" x2="7227" y2="74809"/>
                        <a14:foregroundMark x1="7227" y1="74809" x2="11914" y2="82061"/>
                        <a14:foregroundMark x1="11914" y1="82061" x2="16895" y2="84924"/>
                        <a14:foregroundMark x1="16895" y1="84924" x2="29199" y2="84160"/>
                        <a14:foregroundMark x1="29199" y1="84160" x2="46387" y2="87023"/>
                        <a14:foregroundMark x1="46387" y1="87023" x2="60840" y2="79771"/>
                        <a14:foregroundMark x1="60840" y1="79771" x2="40527" y2="92176"/>
                        <a14:foregroundMark x1="40527" y1="92176" x2="28613" y2="84351"/>
                        <a14:foregroundMark x1="28613" y1="84351" x2="20410" y2="71183"/>
                        <a14:foregroundMark x1="20410" y1="71183" x2="27344" y2="63931"/>
                        <a14:foregroundMark x1="27344" y1="63931" x2="33691" y2="64504"/>
                        <a14:foregroundMark x1="33691" y1="64504" x2="15723" y2="66412"/>
                        <a14:foregroundMark x1="15723" y1="66412" x2="14258" y2="75763"/>
                        <a14:foregroundMark x1="14258" y1="75763" x2="22266" y2="74046"/>
                        <a14:foregroundMark x1="22266" y1="74046" x2="14551" y2="67366"/>
                        <a14:foregroundMark x1="14551" y1="67366" x2="17188" y2="76718"/>
                        <a14:foregroundMark x1="17188" y1="76718" x2="22168" y2="75763"/>
                        <a14:foregroundMark x1="22168" y1="75763" x2="26563" y2="85878"/>
                        <a14:foregroundMark x1="26563" y1="85878" x2="37402" y2="91221"/>
                        <a14:foregroundMark x1="37402" y1="91221" x2="47168" y2="87595"/>
                        <a14:foregroundMark x1="47168" y1="87595" x2="34473" y2="81298"/>
                        <a14:foregroundMark x1="20898" y1="92939" x2="33789" y2="94084"/>
                        <a14:foregroundMark x1="33789" y1="94084" x2="51074" y2="91412"/>
                        <a14:foregroundMark x1="51074" y1="91412" x2="56543" y2="91412"/>
                        <a14:foregroundMark x1="56543" y1="91412" x2="61621" y2="90267"/>
                        <a14:foregroundMark x1="61621" y1="90267" x2="68262" y2="84924"/>
                        <a14:foregroundMark x1="68262" y1="84924" x2="63672" y2="92176"/>
                        <a14:foregroundMark x1="63672" y1="92176" x2="41699" y2="99427"/>
                        <a14:foregroundMark x1="41699" y1="99427" x2="25195" y2="95229"/>
                        <a14:foregroundMark x1="25195" y1="95229" x2="19727" y2="91794"/>
                        <a14:foregroundMark x1="19727" y1="91794" x2="25488" y2="89695"/>
                        <a14:foregroundMark x1="25488" y1="89695" x2="31152" y2="90649"/>
                        <a14:foregroundMark x1="31152" y1="90649" x2="31934" y2="91412"/>
                        <a14:foregroundMark x1="2441" y1="56679" x2="8691" y2="30534"/>
                        <a14:foregroundMark x1="8691" y1="30534" x2="13770" y2="26908"/>
                        <a14:foregroundMark x1="13770" y1="26908" x2="12598" y2="30725"/>
                        <a14:foregroundMark x1="33496" y1="8206" x2="49219" y2="3244"/>
                        <a14:foregroundMark x1="49219" y1="3244" x2="54297" y2="4771"/>
                        <a14:foregroundMark x1="54297" y1="4771" x2="55859" y2="7061"/>
                        <a14:foregroundMark x1="63477" y1="8779" x2="78906" y2="20802"/>
                        <a14:foregroundMark x1="78906" y1="20802" x2="78809" y2="16985"/>
                        <a14:foregroundMark x1="91309" y1="37023" x2="95313" y2="56107"/>
                        <a14:foregroundMark x1="95313" y1="56107" x2="95410" y2="77099"/>
                        <a14:foregroundMark x1="95410" y1="77099" x2="92090" y2="84733"/>
                        <a14:foregroundMark x1="92090" y1="84733" x2="76855" y2="99237"/>
                        <a14:foregroundMark x1="76855" y1="99237" x2="75000" y2="99618"/>
                        <a14:foregroundMark x1="94629" y1="46565" x2="94531" y2="73092"/>
                        <a14:foregroundMark x1="98047" y1="67176" x2="98047" y2="67176"/>
                      </a14:backgroundRemoval>
                    </a14:imgEffect>
                  </a14:imgLayer>
                </a14:imgProps>
              </a:ext>
            </a:extLst>
          </a:blip>
          <a:stretch>
            <a:fillRect/>
          </a:stretch>
        </p:blipFill>
        <p:spPr>
          <a:xfrm rot="20575489">
            <a:off x="27453" y="925878"/>
            <a:ext cx="5762625" cy="2948843"/>
          </a:xfrm>
          <a:prstGeom prst="rect">
            <a:avLst/>
          </a:prstGeom>
        </p:spPr>
      </p:pic>
      <p:pic>
        <p:nvPicPr>
          <p:cNvPr id="8" name="Picture 7">
            <a:extLst>
              <a:ext uri="{FF2B5EF4-FFF2-40B4-BE49-F238E27FC236}">
                <a16:creationId xmlns:a16="http://schemas.microsoft.com/office/drawing/2014/main" id="{67E39B6E-4F90-4654-82EE-FCF3333C022D}"/>
              </a:ext>
            </a:extLst>
          </p:cNvPr>
          <p:cNvPicPr>
            <a:picLocks noChangeAspect="1"/>
          </p:cNvPicPr>
          <p:nvPr/>
        </p:nvPicPr>
        <p:blipFill>
          <a:blip r:embed="rId5"/>
          <a:stretch>
            <a:fillRect/>
          </a:stretch>
        </p:blipFill>
        <p:spPr>
          <a:xfrm>
            <a:off x="387125" y="3623671"/>
            <a:ext cx="4352925" cy="2933700"/>
          </a:xfrm>
          <a:prstGeom prst="rect">
            <a:avLst/>
          </a:prstGeom>
          <a:ln w="57150">
            <a:solidFill>
              <a:schemeClr val="tx1"/>
            </a:solidFill>
          </a:ln>
        </p:spPr>
      </p:pic>
      <p:pic>
        <p:nvPicPr>
          <p:cNvPr id="9" name="Picture 8">
            <a:extLst>
              <a:ext uri="{FF2B5EF4-FFF2-40B4-BE49-F238E27FC236}">
                <a16:creationId xmlns:a16="http://schemas.microsoft.com/office/drawing/2014/main" id="{7965AAF4-924D-4132-8C96-5B6C6704FBE9}"/>
              </a:ext>
            </a:extLst>
          </p:cNvPr>
          <p:cNvPicPr>
            <a:picLocks noChangeAspect="1"/>
          </p:cNvPicPr>
          <p:nvPr/>
        </p:nvPicPr>
        <p:blipFill>
          <a:blip r:embed="rId6"/>
          <a:stretch>
            <a:fillRect/>
          </a:stretch>
        </p:blipFill>
        <p:spPr>
          <a:xfrm>
            <a:off x="7504861" y="714376"/>
            <a:ext cx="4490757" cy="5978320"/>
          </a:xfrm>
          <a:prstGeom prst="rect">
            <a:avLst/>
          </a:prstGeom>
          <a:ln w="38100">
            <a:solidFill>
              <a:schemeClr val="tx1"/>
            </a:solidFill>
          </a:ln>
        </p:spPr>
      </p:pic>
      <p:pic>
        <p:nvPicPr>
          <p:cNvPr id="10" name="Picture 9">
            <a:extLst>
              <a:ext uri="{FF2B5EF4-FFF2-40B4-BE49-F238E27FC236}">
                <a16:creationId xmlns:a16="http://schemas.microsoft.com/office/drawing/2014/main" id="{479BDDB3-F4B7-4F57-A9D0-57EBF17F1A9A}"/>
              </a:ext>
            </a:extLst>
          </p:cNvPr>
          <p:cNvPicPr>
            <a:picLocks noChangeAspect="1"/>
          </p:cNvPicPr>
          <p:nvPr/>
        </p:nvPicPr>
        <p:blipFill>
          <a:blip r:embed="rId7"/>
          <a:stretch>
            <a:fillRect/>
          </a:stretch>
        </p:blipFill>
        <p:spPr>
          <a:xfrm>
            <a:off x="2276326" y="2919159"/>
            <a:ext cx="8432507" cy="2910005"/>
          </a:xfrm>
          <a:prstGeom prst="rect">
            <a:avLst/>
          </a:prstGeom>
          <a:ln w="38100">
            <a:solidFill>
              <a:schemeClr val="tx1"/>
            </a:solidFill>
          </a:ln>
        </p:spPr>
      </p:pic>
    </p:spTree>
    <p:extLst>
      <p:ext uri="{BB962C8B-B14F-4D97-AF65-F5344CB8AC3E}">
        <p14:creationId xmlns:p14="http://schemas.microsoft.com/office/powerpoint/2010/main" val="242694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281578"/>
            <a:ext cx="9509759" cy="1088136"/>
          </a:xfrm>
        </p:spPr>
        <p:txBody>
          <a:bodyPr>
            <a:normAutofit/>
          </a:bodyPr>
          <a:lstStyle/>
          <a:p>
            <a:pPr algn="ctr"/>
            <a:r>
              <a:rPr lang="en-US" sz="4400" b="1" dirty="0">
                <a:latin typeface="Ink Free" panose="03080402000500000000" pitchFamily="66" charset="0"/>
              </a:rPr>
              <a:t>A Closer Look at Transpiration</a:t>
            </a:r>
          </a:p>
        </p:txBody>
      </p:sp>
      <p:pic>
        <p:nvPicPr>
          <p:cNvPr id="4" name="Picture 3">
            <a:extLst>
              <a:ext uri="{FF2B5EF4-FFF2-40B4-BE49-F238E27FC236}">
                <a16:creationId xmlns:a16="http://schemas.microsoft.com/office/drawing/2014/main" id="{0B705B32-BB99-4978-977D-CC626BC382B4}"/>
              </a:ext>
            </a:extLst>
          </p:cNvPr>
          <p:cNvPicPr>
            <a:picLocks noChangeAspect="1"/>
          </p:cNvPicPr>
          <p:nvPr/>
        </p:nvPicPr>
        <p:blipFill>
          <a:blip r:embed="rId2"/>
          <a:stretch>
            <a:fillRect/>
          </a:stretch>
        </p:blipFill>
        <p:spPr>
          <a:xfrm>
            <a:off x="150642" y="735038"/>
            <a:ext cx="8046720" cy="6035039"/>
          </a:xfrm>
          <a:prstGeom prst="rect">
            <a:avLst/>
          </a:prstGeom>
        </p:spPr>
      </p:pic>
      <p:sp>
        <p:nvSpPr>
          <p:cNvPr id="7" name="Freeform: Shape 6">
            <a:extLst>
              <a:ext uri="{FF2B5EF4-FFF2-40B4-BE49-F238E27FC236}">
                <a16:creationId xmlns:a16="http://schemas.microsoft.com/office/drawing/2014/main" id="{2E7F936B-56DF-4256-8BE3-5B47B7B5B5D9}"/>
              </a:ext>
            </a:extLst>
          </p:cNvPr>
          <p:cNvSpPr/>
          <p:nvPr/>
        </p:nvSpPr>
        <p:spPr>
          <a:xfrm>
            <a:off x="7499838" y="5965909"/>
            <a:ext cx="4800600" cy="900883"/>
          </a:xfrm>
          <a:custGeom>
            <a:avLst/>
            <a:gdLst>
              <a:gd name="connsiteX0" fmla="*/ 4563208 w 4800600"/>
              <a:gd name="connsiteY0" fmla="*/ 48029 h 900883"/>
              <a:gd name="connsiteX1" fmla="*/ 4563208 w 4800600"/>
              <a:gd name="connsiteY1" fmla="*/ 48029 h 900883"/>
              <a:gd name="connsiteX2" fmla="*/ 3807070 w 4800600"/>
              <a:gd name="connsiteY2" fmla="*/ 56822 h 900883"/>
              <a:gd name="connsiteX3" fmla="*/ 3692770 w 4800600"/>
              <a:gd name="connsiteY3" fmla="*/ 74406 h 900883"/>
              <a:gd name="connsiteX4" fmla="*/ 3613639 w 4800600"/>
              <a:gd name="connsiteY4" fmla="*/ 83199 h 900883"/>
              <a:gd name="connsiteX5" fmla="*/ 3525716 w 4800600"/>
              <a:gd name="connsiteY5" fmla="*/ 100783 h 900883"/>
              <a:gd name="connsiteX6" fmla="*/ 3437793 w 4800600"/>
              <a:gd name="connsiteY6" fmla="*/ 118368 h 900883"/>
              <a:gd name="connsiteX7" fmla="*/ 3253154 w 4800600"/>
              <a:gd name="connsiteY7" fmla="*/ 135953 h 900883"/>
              <a:gd name="connsiteX8" fmla="*/ 3209193 w 4800600"/>
              <a:gd name="connsiteY8" fmla="*/ 144745 h 900883"/>
              <a:gd name="connsiteX9" fmla="*/ 2760785 w 4800600"/>
              <a:gd name="connsiteY9" fmla="*/ 135953 h 900883"/>
              <a:gd name="connsiteX10" fmla="*/ 2708031 w 4800600"/>
              <a:gd name="connsiteY10" fmla="*/ 127160 h 900883"/>
              <a:gd name="connsiteX11" fmla="*/ 2646485 w 4800600"/>
              <a:gd name="connsiteY11" fmla="*/ 118368 h 900883"/>
              <a:gd name="connsiteX12" fmla="*/ 2593731 w 4800600"/>
              <a:gd name="connsiteY12" fmla="*/ 109576 h 900883"/>
              <a:gd name="connsiteX13" fmla="*/ 2558562 w 4800600"/>
              <a:gd name="connsiteY13" fmla="*/ 100783 h 900883"/>
              <a:gd name="connsiteX14" fmla="*/ 2479431 w 4800600"/>
              <a:gd name="connsiteY14" fmla="*/ 91991 h 900883"/>
              <a:gd name="connsiteX15" fmla="*/ 2426677 w 4800600"/>
              <a:gd name="connsiteY15" fmla="*/ 83199 h 900883"/>
              <a:gd name="connsiteX16" fmla="*/ 2118947 w 4800600"/>
              <a:gd name="connsiteY16" fmla="*/ 91991 h 900883"/>
              <a:gd name="connsiteX17" fmla="*/ 2057400 w 4800600"/>
              <a:gd name="connsiteY17" fmla="*/ 118368 h 900883"/>
              <a:gd name="connsiteX18" fmla="*/ 1960685 w 4800600"/>
              <a:gd name="connsiteY18" fmla="*/ 135953 h 900883"/>
              <a:gd name="connsiteX19" fmla="*/ 1837593 w 4800600"/>
              <a:gd name="connsiteY19" fmla="*/ 144745 h 900883"/>
              <a:gd name="connsiteX20" fmla="*/ 1011116 w 4800600"/>
              <a:gd name="connsiteY20" fmla="*/ 171122 h 900883"/>
              <a:gd name="connsiteX21" fmla="*/ 993531 w 4800600"/>
              <a:gd name="connsiteY21" fmla="*/ 241460 h 900883"/>
              <a:gd name="connsiteX22" fmla="*/ 984739 w 4800600"/>
              <a:gd name="connsiteY22" fmla="*/ 294214 h 900883"/>
              <a:gd name="connsiteX23" fmla="*/ 975947 w 4800600"/>
              <a:gd name="connsiteY23" fmla="*/ 320591 h 900883"/>
              <a:gd name="connsiteX24" fmla="*/ 923193 w 4800600"/>
              <a:gd name="connsiteY24" fmla="*/ 373345 h 900883"/>
              <a:gd name="connsiteX25" fmla="*/ 896816 w 4800600"/>
              <a:gd name="connsiteY25" fmla="*/ 399722 h 900883"/>
              <a:gd name="connsiteX26" fmla="*/ 870439 w 4800600"/>
              <a:gd name="connsiteY26" fmla="*/ 408514 h 900883"/>
              <a:gd name="connsiteX27" fmla="*/ 808893 w 4800600"/>
              <a:gd name="connsiteY27" fmla="*/ 434891 h 900883"/>
              <a:gd name="connsiteX28" fmla="*/ 773724 w 4800600"/>
              <a:gd name="connsiteY28" fmla="*/ 443683 h 900883"/>
              <a:gd name="connsiteX29" fmla="*/ 474785 w 4800600"/>
              <a:gd name="connsiteY29" fmla="*/ 452476 h 900883"/>
              <a:gd name="connsiteX30" fmla="*/ 430824 w 4800600"/>
              <a:gd name="connsiteY30" fmla="*/ 461268 h 900883"/>
              <a:gd name="connsiteX31" fmla="*/ 369277 w 4800600"/>
              <a:gd name="connsiteY31" fmla="*/ 470060 h 900883"/>
              <a:gd name="connsiteX32" fmla="*/ 316524 w 4800600"/>
              <a:gd name="connsiteY32" fmla="*/ 487645 h 900883"/>
              <a:gd name="connsiteX33" fmla="*/ 290147 w 4800600"/>
              <a:gd name="connsiteY33" fmla="*/ 496437 h 900883"/>
              <a:gd name="connsiteX34" fmla="*/ 263770 w 4800600"/>
              <a:gd name="connsiteY34" fmla="*/ 505229 h 900883"/>
              <a:gd name="connsiteX35" fmla="*/ 175847 w 4800600"/>
              <a:gd name="connsiteY35" fmla="*/ 566776 h 900883"/>
              <a:gd name="connsiteX36" fmla="*/ 123093 w 4800600"/>
              <a:gd name="connsiteY36" fmla="*/ 619529 h 900883"/>
              <a:gd name="connsiteX37" fmla="*/ 70339 w 4800600"/>
              <a:gd name="connsiteY37" fmla="*/ 654699 h 900883"/>
              <a:gd name="connsiteX38" fmla="*/ 52754 w 4800600"/>
              <a:gd name="connsiteY38" fmla="*/ 707453 h 900883"/>
              <a:gd name="connsiteX39" fmla="*/ 43962 w 4800600"/>
              <a:gd name="connsiteY39" fmla="*/ 742622 h 900883"/>
              <a:gd name="connsiteX40" fmla="*/ 26377 w 4800600"/>
              <a:gd name="connsiteY40" fmla="*/ 768999 h 900883"/>
              <a:gd name="connsiteX41" fmla="*/ 17585 w 4800600"/>
              <a:gd name="connsiteY41" fmla="*/ 812960 h 900883"/>
              <a:gd name="connsiteX42" fmla="*/ 0 w 4800600"/>
              <a:gd name="connsiteY42" fmla="*/ 856922 h 900883"/>
              <a:gd name="connsiteX43" fmla="*/ 3912577 w 4800600"/>
              <a:gd name="connsiteY43" fmla="*/ 892091 h 900883"/>
              <a:gd name="connsiteX44" fmla="*/ 4642339 w 4800600"/>
              <a:gd name="connsiteY44" fmla="*/ 892091 h 900883"/>
              <a:gd name="connsiteX45" fmla="*/ 4800600 w 4800600"/>
              <a:gd name="connsiteY45" fmla="*/ 900883 h 900883"/>
              <a:gd name="connsiteX46" fmla="*/ 4712677 w 4800600"/>
              <a:gd name="connsiteY46" fmla="*/ 12860 h 900883"/>
              <a:gd name="connsiteX47" fmla="*/ 4396154 w 4800600"/>
              <a:gd name="connsiteY47" fmla="*/ 12860 h 900883"/>
              <a:gd name="connsiteX48" fmla="*/ 4317024 w 4800600"/>
              <a:gd name="connsiteY48" fmla="*/ 74406 h 900883"/>
              <a:gd name="connsiteX49" fmla="*/ 4273062 w 4800600"/>
              <a:gd name="connsiteY49" fmla="*/ 83199 h 900883"/>
              <a:gd name="connsiteX50" fmla="*/ 4273062 w 4800600"/>
              <a:gd name="connsiteY50" fmla="*/ 83199 h 90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00600" h="900883">
                <a:moveTo>
                  <a:pt x="4563208" y="48029"/>
                </a:moveTo>
                <a:lnTo>
                  <a:pt x="4563208" y="48029"/>
                </a:lnTo>
                <a:lnTo>
                  <a:pt x="3807070" y="56822"/>
                </a:lnTo>
                <a:cubicBezTo>
                  <a:pt x="3788454" y="57222"/>
                  <a:pt x="3713854" y="71595"/>
                  <a:pt x="3692770" y="74406"/>
                </a:cubicBezTo>
                <a:cubicBezTo>
                  <a:pt x="3666463" y="77914"/>
                  <a:pt x="3639854" y="79060"/>
                  <a:pt x="3613639" y="83199"/>
                </a:cubicBezTo>
                <a:cubicBezTo>
                  <a:pt x="3584117" y="87860"/>
                  <a:pt x="3555024" y="94922"/>
                  <a:pt x="3525716" y="100783"/>
                </a:cubicBezTo>
                <a:cubicBezTo>
                  <a:pt x="3496408" y="106645"/>
                  <a:pt x="3467498" y="115068"/>
                  <a:pt x="3437793" y="118368"/>
                </a:cubicBezTo>
                <a:cubicBezTo>
                  <a:pt x="3323587" y="131057"/>
                  <a:pt x="3385110" y="124956"/>
                  <a:pt x="3253154" y="135953"/>
                </a:cubicBezTo>
                <a:cubicBezTo>
                  <a:pt x="3238500" y="138884"/>
                  <a:pt x="3224137" y="144745"/>
                  <a:pt x="3209193" y="144745"/>
                </a:cubicBezTo>
                <a:cubicBezTo>
                  <a:pt x="3059695" y="144745"/>
                  <a:pt x="2910191" y="141195"/>
                  <a:pt x="2760785" y="135953"/>
                </a:cubicBezTo>
                <a:cubicBezTo>
                  <a:pt x="2742969" y="135328"/>
                  <a:pt x="2725651" y="129871"/>
                  <a:pt x="2708031" y="127160"/>
                </a:cubicBezTo>
                <a:cubicBezTo>
                  <a:pt x="2687548" y="124009"/>
                  <a:pt x="2666968" y="121519"/>
                  <a:pt x="2646485" y="118368"/>
                </a:cubicBezTo>
                <a:cubicBezTo>
                  <a:pt x="2628865" y="115657"/>
                  <a:pt x="2611212" y="113072"/>
                  <a:pt x="2593731" y="109576"/>
                </a:cubicBezTo>
                <a:cubicBezTo>
                  <a:pt x="2581882" y="107206"/>
                  <a:pt x="2570505" y="102620"/>
                  <a:pt x="2558562" y="100783"/>
                </a:cubicBezTo>
                <a:cubicBezTo>
                  <a:pt x="2532331" y="96747"/>
                  <a:pt x="2505738" y="95498"/>
                  <a:pt x="2479431" y="91991"/>
                </a:cubicBezTo>
                <a:cubicBezTo>
                  <a:pt x="2461760" y="89635"/>
                  <a:pt x="2444262" y="86130"/>
                  <a:pt x="2426677" y="83199"/>
                </a:cubicBezTo>
                <a:cubicBezTo>
                  <a:pt x="2324100" y="86130"/>
                  <a:pt x="2221431" y="86736"/>
                  <a:pt x="2118947" y="91991"/>
                </a:cubicBezTo>
                <a:cubicBezTo>
                  <a:pt x="2071155" y="94442"/>
                  <a:pt x="2095904" y="101866"/>
                  <a:pt x="2057400" y="118368"/>
                </a:cubicBezTo>
                <a:cubicBezTo>
                  <a:pt x="2037863" y="126741"/>
                  <a:pt x="1972905" y="134789"/>
                  <a:pt x="1960685" y="135953"/>
                </a:cubicBezTo>
                <a:cubicBezTo>
                  <a:pt x="1919735" y="139853"/>
                  <a:pt x="1878643" y="142097"/>
                  <a:pt x="1837593" y="144745"/>
                </a:cubicBezTo>
                <a:cubicBezTo>
                  <a:pt x="1518131" y="165355"/>
                  <a:pt x="1487601" y="158745"/>
                  <a:pt x="1011116" y="171122"/>
                </a:cubicBezTo>
                <a:cubicBezTo>
                  <a:pt x="1005254" y="194568"/>
                  <a:pt x="997504" y="217621"/>
                  <a:pt x="993531" y="241460"/>
                </a:cubicBezTo>
                <a:cubicBezTo>
                  <a:pt x="990600" y="259045"/>
                  <a:pt x="988606" y="276811"/>
                  <a:pt x="984739" y="294214"/>
                </a:cubicBezTo>
                <a:cubicBezTo>
                  <a:pt x="982729" y="303261"/>
                  <a:pt x="981637" y="313275"/>
                  <a:pt x="975947" y="320591"/>
                </a:cubicBezTo>
                <a:cubicBezTo>
                  <a:pt x="960679" y="340221"/>
                  <a:pt x="940778" y="355760"/>
                  <a:pt x="923193" y="373345"/>
                </a:cubicBezTo>
                <a:cubicBezTo>
                  <a:pt x="914401" y="382137"/>
                  <a:pt x="908612" y="395790"/>
                  <a:pt x="896816" y="399722"/>
                </a:cubicBezTo>
                <a:cubicBezTo>
                  <a:pt x="888024" y="402653"/>
                  <a:pt x="878958" y="404863"/>
                  <a:pt x="870439" y="408514"/>
                </a:cubicBezTo>
                <a:cubicBezTo>
                  <a:pt x="823543" y="428613"/>
                  <a:pt x="850135" y="423108"/>
                  <a:pt x="808893" y="434891"/>
                </a:cubicBezTo>
                <a:cubicBezTo>
                  <a:pt x="797274" y="438211"/>
                  <a:pt x="785791" y="443048"/>
                  <a:pt x="773724" y="443683"/>
                </a:cubicBezTo>
                <a:cubicBezTo>
                  <a:pt x="674172" y="448923"/>
                  <a:pt x="574431" y="449545"/>
                  <a:pt x="474785" y="452476"/>
                </a:cubicBezTo>
                <a:cubicBezTo>
                  <a:pt x="460131" y="455407"/>
                  <a:pt x="445565" y="458811"/>
                  <a:pt x="430824" y="461268"/>
                </a:cubicBezTo>
                <a:cubicBezTo>
                  <a:pt x="410382" y="464675"/>
                  <a:pt x="389470" y="465400"/>
                  <a:pt x="369277" y="470060"/>
                </a:cubicBezTo>
                <a:cubicBezTo>
                  <a:pt x="351216" y="474228"/>
                  <a:pt x="334108" y="481783"/>
                  <a:pt x="316524" y="487645"/>
                </a:cubicBezTo>
                <a:lnTo>
                  <a:pt x="290147" y="496437"/>
                </a:lnTo>
                <a:lnTo>
                  <a:pt x="263770" y="505229"/>
                </a:lnTo>
                <a:cubicBezTo>
                  <a:pt x="247106" y="516339"/>
                  <a:pt x="194446" y="550037"/>
                  <a:pt x="175847" y="566776"/>
                </a:cubicBezTo>
                <a:cubicBezTo>
                  <a:pt x="157363" y="583412"/>
                  <a:pt x="143785" y="605734"/>
                  <a:pt x="123093" y="619529"/>
                </a:cubicBezTo>
                <a:lnTo>
                  <a:pt x="70339" y="654699"/>
                </a:lnTo>
                <a:cubicBezTo>
                  <a:pt x="64477" y="672284"/>
                  <a:pt x="57249" y="689471"/>
                  <a:pt x="52754" y="707453"/>
                </a:cubicBezTo>
                <a:cubicBezTo>
                  <a:pt x="49823" y="719176"/>
                  <a:pt x="48722" y="731515"/>
                  <a:pt x="43962" y="742622"/>
                </a:cubicBezTo>
                <a:cubicBezTo>
                  <a:pt x="39799" y="752335"/>
                  <a:pt x="32239" y="760207"/>
                  <a:pt x="26377" y="768999"/>
                </a:cubicBezTo>
                <a:cubicBezTo>
                  <a:pt x="23446" y="783653"/>
                  <a:pt x="21209" y="798462"/>
                  <a:pt x="17585" y="812960"/>
                </a:cubicBezTo>
                <a:cubicBezTo>
                  <a:pt x="12152" y="834692"/>
                  <a:pt x="9097" y="838729"/>
                  <a:pt x="0" y="856922"/>
                </a:cubicBezTo>
                <a:lnTo>
                  <a:pt x="3912577" y="892091"/>
                </a:lnTo>
                <a:lnTo>
                  <a:pt x="4642339" y="892091"/>
                </a:lnTo>
                <a:lnTo>
                  <a:pt x="4800600" y="900883"/>
                </a:lnTo>
                <a:lnTo>
                  <a:pt x="4712677" y="12860"/>
                </a:lnTo>
                <a:cubicBezTo>
                  <a:pt x="4594689" y="1062"/>
                  <a:pt x="4535577" y="-8925"/>
                  <a:pt x="4396154" y="12860"/>
                </a:cubicBezTo>
                <a:cubicBezTo>
                  <a:pt x="4324588" y="24042"/>
                  <a:pt x="4363325" y="51255"/>
                  <a:pt x="4317024" y="74406"/>
                </a:cubicBezTo>
                <a:cubicBezTo>
                  <a:pt x="4303658" y="81089"/>
                  <a:pt x="4273062" y="83199"/>
                  <a:pt x="4273062" y="83199"/>
                </a:cubicBezTo>
                <a:lnTo>
                  <a:pt x="4273062" y="83199"/>
                </a:ln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vector graphics&#10;&#10;Description automatically generated">
            <a:extLst>
              <a:ext uri="{FF2B5EF4-FFF2-40B4-BE49-F238E27FC236}">
                <a16:creationId xmlns:a16="http://schemas.microsoft.com/office/drawing/2014/main" id="{73638F5F-35AC-4ED2-83DE-1359F76F98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5181" y="894047"/>
            <a:ext cx="3818116" cy="5503985"/>
          </a:xfrm>
          <a:prstGeom prst="rect">
            <a:avLst/>
          </a:prstGeom>
        </p:spPr>
      </p:pic>
      <p:sp>
        <p:nvSpPr>
          <p:cNvPr id="8" name="Freeform: Shape 7">
            <a:extLst>
              <a:ext uri="{FF2B5EF4-FFF2-40B4-BE49-F238E27FC236}">
                <a16:creationId xmlns:a16="http://schemas.microsoft.com/office/drawing/2014/main" id="{805E9BCC-3D2A-4F79-BB7B-0621246617F6}"/>
              </a:ext>
            </a:extLst>
          </p:cNvPr>
          <p:cNvSpPr/>
          <p:nvPr/>
        </p:nvSpPr>
        <p:spPr>
          <a:xfrm>
            <a:off x="8712988" y="6207369"/>
            <a:ext cx="2137880" cy="562876"/>
          </a:xfrm>
          <a:custGeom>
            <a:avLst/>
            <a:gdLst>
              <a:gd name="connsiteX0" fmla="*/ 589274 w 2137880"/>
              <a:gd name="connsiteY0" fmla="*/ 0 h 562876"/>
              <a:gd name="connsiteX1" fmla="*/ 589274 w 2137880"/>
              <a:gd name="connsiteY1" fmla="*/ 0 h 562876"/>
              <a:gd name="connsiteX2" fmla="*/ 571689 w 2137880"/>
              <a:gd name="connsiteY2" fmla="*/ 79131 h 562876"/>
              <a:gd name="connsiteX3" fmla="*/ 501350 w 2137880"/>
              <a:gd name="connsiteY3" fmla="*/ 158262 h 562876"/>
              <a:gd name="connsiteX4" fmla="*/ 448597 w 2137880"/>
              <a:gd name="connsiteY4" fmla="*/ 193431 h 562876"/>
              <a:gd name="connsiteX5" fmla="*/ 387050 w 2137880"/>
              <a:gd name="connsiteY5" fmla="*/ 219808 h 562876"/>
              <a:gd name="connsiteX6" fmla="*/ 351881 w 2137880"/>
              <a:gd name="connsiteY6" fmla="*/ 237393 h 562876"/>
              <a:gd name="connsiteX7" fmla="*/ 316712 w 2137880"/>
              <a:gd name="connsiteY7" fmla="*/ 246185 h 562876"/>
              <a:gd name="connsiteX8" fmla="*/ 263958 w 2137880"/>
              <a:gd name="connsiteY8" fmla="*/ 263769 h 562876"/>
              <a:gd name="connsiteX9" fmla="*/ 237581 w 2137880"/>
              <a:gd name="connsiteY9" fmla="*/ 272562 h 562876"/>
              <a:gd name="connsiteX10" fmla="*/ 202412 w 2137880"/>
              <a:gd name="connsiteY10" fmla="*/ 281354 h 562876"/>
              <a:gd name="connsiteX11" fmla="*/ 105697 w 2137880"/>
              <a:gd name="connsiteY11" fmla="*/ 325316 h 562876"/>
              <a:gd name="connsiteX12" fmla="*/ 70527 w 2137880"/>
              <a:gd name="connsiteY12" fmla="*/ 378069 h 562876"/>
              <a:gd name="connsiteX13" fmla="*/ 52943 w 2137880"/>
              <a:gd name="connsiteY13" fmla="*/ 404446 h 562876"/>
              <a:gd name="connsiteX14" fmla="*/ 26566 w 2137880"/>
              <a:gd name="connsiteY14" fmla="*/ 430823 h 562876"/>
              <a:gd name="connsiteX15" fmla="*/ 17774 w 2137880"/>
              <a:gd name="connsiteY15" fmla="*/ 465993 h 562876"/>
              <a:gd name="connsiteX16" fmla="*/ 189 w 2137880"/>
              <a:gd name="connsiteY16" fmla="*/ 492369 h 562876"/>
              <a:gd name="connsiteX17" fmla="*/ 26566 w 2137880"/>
              <a:gd name="connsiteY17" fmla="*/ 509954 h 562876"/>
              <a:gd name="connsiteX18" fmla="*/ 281543 w 2137880"/>
              <a:gd name="connsiteY18" fmla="*/ 474785 h 562876"/>
              <a:gd name="connsiteX19" fmla="*/ 334297 w 2137880"/>
              <a:gd name="connsiteY19" fmla="*/ 457200 h 562876"/>
              <a:gd name="connsiteX20" fmla="*/ 422220 w 2137880"/>
              <a:gd name="connsiteY20" fmla="*/ 439616 h 562876"/>
              <a:gd name="connsiteX21" fmla="*/ 474974 w 2137880"/>
              <a:gd name="connsiteY21" fmla="*/ 422031 h 562876"/>
              <a:gd name="connsiteX22" fmla="*/ 501350 w 2137880"/>
              <a:gd name="connsiteY22" fmla="*/ 413239 h 562876"/>
              <a:gd name="connsiteX23" fmla="*/ 562897 w 2137880"/>
              <a:gd name="connsiteY23" fmla="*/ 386862 h 562876"/>
              <a:gd name="connsiteX24" fmla="*/ 580481 w 2137880"/>
              <a:gd name="connsiteY24" fmla="*/ 360485 h 562876"/>
              <a:gd name="connsiteX25" fmla="*/ 633235 w 2137880"/>
              <a:gd name="connsiteY25" fmla="*/ 404446 h 562876"/>
              <a:gd name="connsiteX26" fmla="*/ 668404 w 2137880"/>
              <a:gd name="connsiteY26" fmla="*/ 457200 h 562876"/>
              <a:gd name="connsiteX27" fmla="*/ 712366 w 2137880"/>
              <a:gd name="connsiteY27" fmla="*/ 536331 h 562876"/>
              <a:gd name="connsiteX28" fmla="*/ 738743 w 2137880"/>
              <a:gd name="connsiteY28" fmla="*/ 553916 h 562876"/>
              <a:gd name="connsiteX29" fmla="*/ 800289 w 2137880"/>
              <a:gd name="connsiteY29" fmla="*/ 545123 h 562876"/>
              <a:gd name="connsiteX30" fmla="*/ 826666 w 2137880"/>
              <a:gd name="connsiteY30" fmla="*/ 492369 h 562876"/>
              <a:gd name="connsiteX31" fmla="*/ 835458 w 2137880"/>
              <a:gd name="connsiteY31" fmla="*/ 422031 h 562876"/>
              <a:gd name="connsiteX32" fmla="*/ 844250 w 2137880"/>
              <a:gd name="connsiteY32" fmla="*/ 298939 h 562876"/>
              <a:gd name="connsiteX33" fmla="*/ 861835 w 2137880"/>
              <a:gd name="connsiteY33" fmla="*/ 246185 h 562876"/>
              <a:gd name="connsiteX34" fmla="*/ 905797 w 2137880"/>
              <a:gd name="connsiteY34" fmla="*/ 184639 h 562876"/>
              <a:gd name="connsiteX35" fmla="*/ 958550 w 2137880"/>
              <a:gd name="connsiteY35" fmla="*/ 193431 h 562876"/>
              <a:gd name="connsiteX36" fmla="*/ 984927 w 2137880"/>
              <a:gd name="connsiteY36" fmla="*/ 219808 h 562876"/>
              <a:gd name="connsiteX37" fmla="*/ 1011304 w 2137880"/>
              <a:gd name="connsiteY37" fmla="*/ 237393 h 562876"/>
              <a:gd name="connsiteX38" fmla="*/ 1081643 w 2137880"/>
              <a:gd name="connsiteY38" fmla="*/ 290146 h 562876"/>
              <a:gd name="connsiteX39" fmla="*/ 1116812 w 2137880"/>
              <a:gd name="connsiteY39" fmla="*/ 342900 h 562876"/>
              <a:gd name="connsiteX40" fmla="*/ 1134397 w 2137880"/>
              <a:gd name="connsiteY40" fmla="*/ 404446 h 562876"/>
              <a:gd name="connsiteX41" fmla="*/ 1169566 w 2137880"/>
              <a:gd name="connsiteY41" fmla="*/ 457200 h 562876"/>
              <a:gd name="connsiteX42" fmla="*/ 1204735 w 2137880"/>
              <a:gd name="connsiteY42" fmla="*/ 465993 h 562876"/>
              <a:gd name="connsiteX43" fmla="*/ 1257489 w 2137880"/>
              <a:gd name="connsiteY43" fmla="*/ 501162 h 562876"/>
              <a:gd name="connsiteX44" fmla="*/ 1283866 w 2137880"/>
              <a:gd name="connsiteY44" fmla="*/ 527539 h 562876"/>
              <a:gd name="connsiteX45" fmla="*/ 1319035 w 2137880"/>
              <a:gd name="connsiteY45" fmla="*/ 536331 h 562876"/>
              <a:gd name="connsiteX46" fmla="*/ 1406958 w 2137880"/>
              <a:gd name="connsiteY46" fmla="*/ 545123 h 562876"/>
              <a:gd name="connsiteX47" fmla="*/ 1450920 w 2137880"/>
              <a:gd name="connsiteY47" fmla="*/ 553916 h 562876"/>
              <a:gd name="connsiteX48" fmla="*/ 1450920 w 2137880"/>
              <a:gd name="connsiteY48" fmla="*/ 545123 h 562876"/>
              <a:gd name="connsiteX49" fmla="*/ 1433335 w 2137880"/>
              <a:gd name="connsiteY49" fmla="*/ 509954 h 562876"/>
              <a:gd name="connsiteX50" fmla="*/ 1406958 w 2137880"/>
              <a:gd name="connsiteY50" fmla="*/ 492369 h 562876"/>
              <a:gd name="connsiteX51" fmla="*/ 1371789 w 2137880"/>
              <a:gd name="connsiteY51" fmla="*/ 439616 h 562876"/>
              <a:gd name="connsiteX52" fmla="*/ 1319035 w 2137880"/>
              <a:gd name="connsiteY52" fmla="*/ 404446 h 562876"/>
              <a:gd name="connsiteX53" fmla="*/ 1310243 w 2137880"/>
              <a:gd name="connsiteY53" fmla="*/ 351693 h 562876"/>
              <a:gd name="connsiteX54" fmla="*/ 1345412 w 2137880"/>
              <a:gd name="connsiteY54" fmla="*/ 342900 h 562876"/>
              <a:gd name="connsiteX55" fmla="*/ 1653143 w 2137880"/>
              <a:gd name="connsiteY55" fmla="*/ 351693 h 562876"/>
              <a:gd name="connsiteX56" fmla="*/ 1732274 w 2137880"/>
              <a:gd name="connsiteY56" fmla="*/ 395654 h 562876"/>
              <a:gd name="connsiteX57" fmla="*/ 1758650 w 2137880"/>
              <a:gd name="connsiteY57" fmla="*/ 422031 h 562876"/>
              <a:gd name="connsiteX58" fmla="*/ 1837781 w 2137880"/>
              <a:gd name="connsiteY58" fmla="*/ 448408 h 562876"/>
              <a:gd name="connsiteX59" fmla="*/ 1916912 w 2137880"/>
              <a:gd name="connsiteY59" fmla="*/ 474785 h 562876"/>
              <a:gd name="connsiteX60" fmla="*/ 1943289 w 2137880"/>
              <a:gd name="connsiteY60" fmla="*/ 492369 h 562876"/>
              <a:gd name="connsiteX61" fmla="*/ 1987250 w 2137880"/>
              <a:gd name="connsiteY61" fmla="*/ 501162 h 562876"/>
              <a:gd name="connsiteX62" fmla="*/ 2022420 w 2137880"/>
              <a:gd name="connsiteY62" fmla="*/ 509954 h 562876"/>
              <a:gd name="connsiteX63" fmla="*/ 2136720 w 2137880"/>
              <a:gd name="connsiteY63" fmla="*/ 474785 h 562876"/>
              <a:gd name="connsiteX64" fmla="*/ 2101550 w 2137880"/>
              <a:gd name="connsiteY64" fmla="*/ 342900 h 562876"/>
              <a:gd name="connsiteX65" fmla="*/ 2048797 w 2137880"/>
              <a:gd name="connsiteY65" fmla="*/ 290146 h 562876"/>
              <a:gd name="connsiteX66" fmla="*/ 1837781 w 2137880"/>
              <a:gd name="connsiteY66" fmla="*/ 281354 h 562876"/>
              <a:gd name="connsiteX67" fmla="*/ 1846574 w 2137880"/>
              <a:gd name="connsiteY67" fmla="*/ 246185 h 562876"/>
              <a:gd name="connsiteX68" fmla="*/ 1890535 w 2137880"/>
              <a:gd name="connsiteY68" fmla="*/ 175846 h 562876"/>
              <a:gd name="connsiteX69" fmla="*/ 1899327 w 2137880"/>
              <a:gd name="connsiteY69" fmla="*/ 43962 h 562876"/>
              <a:gd name="connsiteX70" fmla="*/ 1864158 w 2137880"/>
              <a:gd name="connsiteY70" fmla="*/ 26377 h 562876"/>
              <a:gd name="connsiteX71" fmla="*/ 1653143 w 2137880"/>
              <a:gd name="connsiteY71" fmla="*/ 35169 h 562876"/>
              <a:gd name="connsiteX72" fmla="*/ 1310243 w 2137880"/>
              <a:gd name="connsiteY72" fmla="*/ 43962 h 562876"/>
              <a:gd name="connsiteX73" fmla="*/ 1222320 w 2137880"/>
              <a:gd name="connsiteY73" fmla="*/ 70339 h 562876"/>
              <a:gd name="connsiteX74" fmla="*/ 1160774 w 2137880"/>
              <a:gd name="connsiteY74" fmla="*/ 87923 h 562876"/>
              <a:gd name="connsiteX75" fmla="*/ 1116812 w 2137880"/>
              <a:gd name="connsiteY75" fmla="*/ 96716 h 562876"/>
              <a:gd name="connsiteX76" fmla="*/ 1081643 w 2137880"/>
              <a:gd name="connsiteY76" fmla="*/ 105508 h 562876"/>
              <a:gd name="connsiteX77" fmla="*/ 1028889 w 2137880"/>
              <a:gd name="connsiteY77" fmla="*/ 123093 h 562876"/>
              <a:gd name="connsiteX78" fmla="*/ 800289 w 2137880"/>
              <a:gd name="connsiteY78" fmla="*/ 114300 h 562876"/>
              <a:gd name="connsiteX79" fmla="*/ 773912 w 2137880"/>
              <a:gd name="connsiteY79" fmla="*/ 105508 h 562876"/>
              <a:gd name="connsiteX80" fmla="*/ 729950 w 2137880"/>
              <a:gd name="connsiteY80" fmla="*/ 96716 h 562876"/>
              <a:gd name="connsiteX81" fmla="*/ 624443 w 2137880"/>
              <a:gd name="connsiteY81" fmla="*/ 87923 h 562876"/>
              <a:gd name="connsiteX82" fmla="*/ 598066 w 2137880"/>
              <a:gd name="connsiteY82" fmla="*/ 79131 h 562876"/>
              <a:gd name="connsiteX83" fmla="*/ 554104 w 2137880"/>
              <a:gd name="connsiteY83" fmla="*/ 87923 h 562876"/>
              <a:gd name="connsiteX84" fmla="*/ 677197 w 2137880"/>
              <a:gd name="connsiteY84" fmla="*/ 131885 h 56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37880" h="562876">
                <a:moveTo>
                  <a:pt x="589274" y="0"/>
                </a:moveTo>
                <a:lnTo>
                  <a:pt x="589274" y="0"/>
                </a:lnTo>
                <a:cubicBezTo>
                  <a:pt x="583412" y="26377"/>
                  <a:pt x="580234" y="53497"/>
                  <a:pt x="571689" y="79131"/>
                </a:cubicBezTo>
                <a:cubicBezTo>
                  <a:pt x="564138" y="101783"/>
                  <a:pt x="505498" y="155497"/>
                  <a:pt x="501350" y="158262"/>
                </a:cubicBezTo>
                <a:cubicBezTo>
                  <a:pt x="483766" y="169985"/>
                  <a:pt x="467500" y="183980"/>
                  <a:pt x="448597" y="193431"/>
                </a:cubicBezTo>
                <a:cubicBezTo>
                  <a:pt x="331938" y="251760"/>
                  <a:pt x="477620" y="180992"/>
                  <a:pt x="387050" y="219808"/>
                </a:cubicBezTo>
                <a:cubicBezTo>
                  <a:pt x="375003" y="224971"/>
                  <a:pt x="364153" y="232791"/>
                  <a:pt x="351881" y="237393"/>
                </a:cubicBezTo>
                <a:cubicBezTo>
                  <a:pt x="340567" y="241636"/>
                  <a:pt x="328286" y="242713"/>
                  <a:pt x="316712" y="246185"/>
                </a:cubicBezTo>
                <a:cubicBezTo>
                  <a:pt x="298958" y="251511"/>
                  <a:pt x="281543" y="257907"/>
                  <a:pt x="263958" y="263769"/>
                </a:cubicBezTo>
                <a:cubicBezTo>
                  <a:pt x="255166" y="266700"/>
                  <a:pt x="246572" y="270314"/>
                  <a:pt x="237581" y="272562"/>
                </a:cubicBezTo>
                <a:lnTo>
                  <a:pt x="202412" y="281354"/>
                </a:lnTo>
                <a:cubicBezTo>
                  <a:pt x="123784" y="320668"/>
                  <a:pt x="156942" y="308233"/>
                  <a:pt x="105697" y="325316"/>
                </a:cubicBezTo>
                <a:lnTo>
                  <a:pt x="70527" y="378069"/>
                </a:lnTo>
                <a:cubicBezTo>
                  <a:pt x="64665" y="386861"/>
                  <a:pt x="60415" y="396974"/>
                  <a:pt x="52943" y="404446"/>
                </a:cubicBezTo>
                <a:lnTo>
                  <a:pt x="26566" y="430823"/>
                </a:lnTo>
                <a:cubicBezTo>
                  <a:pt x="23635" y="442546"/>
                  <a:pt x="22534" y="454886"/>
                  <a:pt x="17774" y="465993"/>
                </a:cubicBezTo>
                <a:cubicBezTo>
                  <a:pt x="13611" y="475705"/>
                  <a:pt x="-1883" y="482007"/>
                  <a:pt x="189" y="492369"/>
                </a:cubicBezTo>
                <a:cubicBezTo>
                  <a:pt x="2261" y="502731"/>
                  <a:pt x="17774" y="504092"/>
                  <a:pt x="26566" y="509954"/>
                </a:cubicBezTo>
                <a:cubicBezTo>
                  <a:pt x="216758" y="478255"/>
                  <a:pt x="131565" y="488419"/>
                  <a:pt x="281543" y="474785"/>
                </a:cubicBezTo>
                <a:cubicBezTo>
                  <a:pt x="299128" y="468923"/>
                  <a:pt x="316121" y="460835"/>
                  <a:pt x="334297" y="457200"/>
                </a:cubicBezTo>
                <a:cubicBezTo>
                  <a:pt x="363605" y="451339"/>
                  <a:pt x="393866" y="449068"/>
                  <a:pt x="422220" y="439616"/>
                </a:cubicBezTo>
                <a:lnTo>
                  <a:pt x="474974" y="422031"/>
                </a:lnTo>
                <a:cubicBezTo>
                  <a:pt x="483766" y="419100"/>
                  <a:pt x="493061" y="417384"/>
                  <a:pt x="501350" y="413239"/>
                </a:cubicBezTo>
                <a:cubicBezTo>
                  <a:pt x="544809" y="391509"/>
                  <a:pt x="524085" y="399799"/>
                  <a:pt x="562897" y="386862"/>
                </a:cubicBezTo>
                <a:cubicBezTo>
                  <a:pt x="568758" y="378070"/>
                  <a:pt x="570670" y="364410"/>
                  <a:pt x="580481" y="360485"/>
                </a:cubicBezTo>
                <a:cubicBezTo>
                  <a:pt x="603554" y="351255"/>
                  <a:pt x="628502" y="397684"/>
                  <a:pt x="633235" y="404446"/>
                </a:cubicBezTo>
                <a:cubicBezTo>
                  <a:pt x="645355" y="421760"/>
                  <a:pt x="661720" y="437151"/>
                  <a:pt x="668404" y="457200"/>
                </a:cubicBezTo>
                <a:cubicBezTo>
                  <a:pt x="677567" y="484686"/>
                  <a:pt x="686454" y="519056"/>
                  <a:pt x="712366" y="536331"/>
                </a:cubicBezTo>
                <a:lnTo>
                  <a:pt x="738743" y="553916"/>
                </a:lnTo>
                <a:cubicBezTo>
                  <a:pt x="759258" y="550985"/>
                  <a:pt x="781352" y="553540"/>
                  <a:pt x="800289" y="545123"/>
                </a:cubicBezTo>
                <a:cubicBezTo>
                  <a:pt x="813629" y="539194"/>
                  <a:pt x="822765" y="504074"/>
                  <a:pt x="826666" y="492369"/>
                </a:cubicBezTo>
                <a:cubicBezTo>
                  <a:pt x="829597" y="468923"/>
                  <a:pt x="833319" y="445562"/>
                  <a:pt x="835458" y="422031"/>
                </a:cubicBezTo>
                <a:cubicBezTo>
                  <a:pt x="839182" y="381065"/>
                  <a:pt x="838148" y="339619"/>
                  <a:pt x="844250" y="298939"/>
                </a:cubicBezTo>
                <a:cubicBezTo>
                  <a:pt x="847000" y="280608"/>
                  <a:pt x="850713" y="261014"/>
                  <a:pt x="861835" y="246185"/>
                </a:cubicBezTo>
                <a:cubicBezTo>
                  <a:pt x="894552" y="202562"/>
                  <a:pt x="880083" y="223209"/>
                  <a:pt x="905797" y="184639"/>
                </a:cubicBezTo>
                <a:cubicBezTo>
                  <a:pt x="923381" y="187570"/>
                  <a:pt x="942260" y="186191"/>
                  <a:pt x="958550" y="193431"/>
                </a:cubicBezTo>
                <a:cubicBezTo>
                  <a:pt x="969913" y="198481"/>
                  <a:pt x="975375" y="211848"/>
                  <a:pt x="984927" y="219808"/>
                </a:cubicBezTo>
                <a:cubicBezTo>
                  <a:pt x="993045" y="226573"/>
                  <a:pt x="1002758" y="231178"/>
                  <a:pt x="1011304" y="237393"/>
                </a:cubicBezTo>
                <a:cubicBezTo>
                  <a:pt x="1035006" y="254631"/>
                  <a:pt x="1081643" y="290146"/>
                  <a:pt x="1081643" y="290146"/>
                </a:cubicBezTo>
                <a:cubicBezTo>
                  <a:pt x="1093366" y="307731"/>
                  <a:pt x="1111686" y="322397"/>
                  <a:pt x="1116812" y="342900"/>
                </a:cubicBezTo>
                <a:cubicBezTo>
                  <a:pt x="1118883" y="351183"/>
                  <a:pt x="1128662" y="394122"/>
                  <a:pt x="1134397" y="404446"/>
                </a:cubicBezTo>
                <a:cubicBezTo>
                  <a:pt x="1144661" y="422920"/>
                  <a:pt x="1149063" y="452074"/>
                  <a:pt x="1169566" y="457200"/>
                </a:cubicBezTo>
                <a:lnTo>
                  <a:pt x="1204735" y="465993"/>
                </a:lnTo>
                <a:cubicBezTo>
                  <a:pt x="1222320" y="477716"/>
                  <a:pt x="1242545" y="486218"/>
                  <a:pt x="1257489" y="501162"/>
                </a:cubicBezTo>
                <a:cubicBezTo>
                  <a:pt x="1266281" y="509954"/>
                  <a:pt x="1273070" y="521370"/>
                  <a:pt x="1283866" y="527539"/>
                </a:cubicBezTo>
                <a:cubicBezTo>
                  <a:pt x="1294358" y="533534"/>
                  <a:pt x="1307073" y="534622"/>
                  <a:pt x="1319035" y="536331"/>
                </a:cubicBezTo>
                <a:cubicBezTo>
                  <a:pt x="1348193" y="540496"/>
                  <a:pt x="1377650" y="542192"/>
                  <a:pt x="1406958" y="545123"/>
                </a:cubicBezTo>
                <a:cubicBezTo>
                  <a:pt x="1421612" y="548054"/>
                  <a:pt x="1436422" y="550291"/>
                  <a:pt x="1450920" y="553916"/>
                </a:cubicBezTo>
                <a:cubicBezTo>
                  <a:pt x="1480043" y="561197"/>
                  <a:pt x="1493308" y="573382"/>
                  <a:pt x="1450920" y="545123"/>
                </a:cubicBezTo>
                <a:cubicBezTo>
                  <a:pt x="1445058" y="533400"/>
                  <a:pt x="1441726" y="520023"/>
                  <a:pt x="1433335" y="509954"/>
                </a:cubicBezTo>
                <a:cubicBezTo>
                  <a:pt x="1426570" y="501836"/>
                  <a:pt x="1413559" y="500621"/>
                  <a:pt x="1406958" y="492369"/>
                </a:cubicBezTo>
                <a:cubicBezTo>
                  <a:pt x="1358628" y="431957"/>
                  <a:pt x="1452491" y="502385"/>
                  <a:pt x="1371789" y="439616"/>
                </a:cubicBezTo>
                <a:cubicBezTo>
                  <a:pt x="1355107" y="426641"/>
                  <a:pt x="1319035" y="404446"/>
                  <a:pt x="1319035" y="404446"/>
                </a:cubicBezTo>
                <a:cubicBezTo>
                  <a:pt x="1309542" y="390207"/>
                  <a:pt x="1286502" y="370685"/>
                  <a:pt x="1310243" y="351693"/>
                </a:cubicBezTo>
                <a:cubicBezTo>
                  <a:pt x="1319679" y="344144"/>
                  <a:pt x="1333689" y="345831"/>
                  <a:pt x="1345412" y="342900"/>
                </a:cubicBezTo>
                <a:cubicBezTo>
                  <a:pt x="1447989" y="345831"/>
                  <a:pt x="1550812" y="344018"/>
                  <a:pt x="1653143" y="351693"/>
                </a:cubicBezTo>
                <a:cubicBezTo>
                  <a:pt x="1679738" y="353688"/>
                  <a:pt x="1713236" y="379336"/>
                  <a:pt x="1732274" y="395654"/>
                </a:cubicBezTo>
                <a:cubicBezTo>
                  <a:pt x="1741715" y="403746"/>
                  <a:pt x="1748106" y="415441"/>
                  <a:pt x="1758650" y="422031"/>
                </a:cubicBezTo>
                <a:cubicBezTo>
                  <a:pt x="1780723" y="435827"/>
                  <a:pt x="1812649" y="442125"/>
                  <a:pt x="1837781" y="448408"/>
                </a:cubicBezTo>
                <a:cubicBezTo>
                  <a:pt x="1956057" y="507548"/>
                  <a:pt x="1780580" y="423663"/>
                  <a:pt x="1916912" y="474785"/>
                </a:cubicBezTo>
                <a:cubicBezTo>
                  <a:pt x="1926806" y="478495"/>
                  <a:pt x="1933395" y="488659"/>
                  <a:pt x="1943289" y="492369"/>
                </a:cubicBezTo>
                <a:cubicBezTo>
                  <a:pt x="1957281" y="497616"/>
                  <a:pt x="1972662" y="497920"/>
                  <a:pt x="1987250" y="501162"/>
                </a:cubicBezTo>
                <a:cubicBezTo>
                  <a:pt x="1999046" y="503783"/>
                  <a:pt x="2010697" y="507023"/>
                  <a:pt x="2022420" y="509954"/>
                </a:cubicBezTo>
                <a:cubicBezTo>
                  <a:pt x="2032665" y="509023"/>
                  <a:pt x="2132841" y="525218"/>
                  <a:pt x="2136720" y="474785"/>
                </a:cubicBezTo>
                <a:cubicBezTo>
                  <a:pt x="2140959" y="419677"/>
                  <a:pt x="2134533" y="383213"/>
                  <a:pt x="2101550" y="342900"/>
                </a:cubicBezTo>
                <a:cubicBezTo>
                  <a:pt x="2085803" y="323653"/>
                  <a:pt x="2073644" y="291181"/>
                  <a:pt x="2048797" y="290146"/>
                </a:cubicBezTo>
                <a:lnTo>
                  <a:pt x="1837781" y="281354"/>
                </a:lnTo>
                <a:cubicBezTo>
                  <a:pt x="1840712" y="269631"/>
                  <a:pt x="1842331" y="257499"/>
                  <a:pt x="1846574" y="246185"/>
                </a:cubicBezTo>
                <a:cubicBezTo>
                  <a:pt x="1858644" y="213999"/>
                  <a:pt x="1869787" y="203511"/>
                  <a:pt x="1890535" y="175846"/>
                </a:cubicBezTo>
                <a:cubicBezTo>
                  <a:pt x="1906613" y="127614"/>
                  <a:pt x="1924341" y="98994"/>
                  <a:pt x="1899327" y="43962"/>
                </a:cubicBezTo>
                <a:cubicBezTo>
                  <a:pt x="1893903" y="32030"/>
                  <a:pt x="1875881" y="32239"/>
                  <a:pt x="1864158" y="26377"/>
                </a:cubicBezTo>
                <a:lnTo>
                  <a:pt x="1653143" y="35169"/>
                </a:lnTo>
                <a:cubicBezTo>
                  <a:pt x="1538863" y="38797"/>
                  <a:pt x="1424457" y="38650"/>
                  <a:pt x="1310243" y="43962"/>
                </a:cubicBezTo>
                <a:cubicBezTo>
                  <a:pt x="1294798" y="44680"/>
                  <a:pt x="1228698" y="68213"/>
                  <a:pt x="1222320" y="70339"/>
                </a:cubicBezTo>
                <a:cubicBezTo>
                  <a:pt x="1192948" y="80130"/>
                  <a:pt x="1193893" y="80563"/>
                  <a:pt x="1160774" y="87923"/>
                </a:cubicBezTo>
                <a:cubicBezTo>
                  <a:pt x="1146186" y="91165"/>
                  <a:pt x="1131400" y="93474"/>
                  <a:pt x="1116812" y="96716"/>
                </a:cubicBezTo>
                <a:cubicBezTo>
                  <a:pt x="1105016" y="99337"/>
                  <a:pt x="1093217" y="102036"/>
                  <a:pt x="1081643" y="105508"/>
                </a:cubicBezTo>
                <a:cubicBezTo>
                  <a:pt x="1063889" y="110834"/>
                  <a:pt x="1028889" y="123093"/>
                  <a:pt x="1028889" y="123093"/>
                </a:cubicBezTo>
                <a:cubicBezTo>
                  <a:pt x="952689" y="120162"/>
                  <a:pt x="876365" y="119547"/>
                  <a:pt x="800289" y="114300"/>
                </a:cubicBezTo>
                <a:cubicBezTo>
                  <a:pt x="791043" y="113662"/>
                  <a:pt x="782903" y="107756"/>
                  <a:pt x="773912" y="105508"/>
                </a:cubicBezTo>
                <a:cubicBezTo>
                  <a:pt x="759414" y="101884"/>
                  <a:pt x="744792" y="98462"/>
                  <a:pt x="729950" y="96716"/>
                </a:cubicBezTo>
                <a:cubicBezTo>
                  <a:pt x="694901" y="92592"/>
                  <a:pt x="659612" y="90854"/>
                  <a:pt x="624443" y="87923"/>
                </a:cubicBezTo>
                <a:cubicBezTo>
                  <a:pt x="615651" y="84992"/>
                  <a:pt x="607334" y="79131"/>
                  <a:pt x="598066" y="79131"/>
                </a:cubicBezTo>
                <a:cubicBezTo>
                  <a:pt x="583122" y="79131"/>
                  <a:pt x="554104" y="87923"/>
                  <a:pt x="554104" y="87923"/>
                </a:cubicBezTo>
                <a:lnTo>
                  <a:pt x="677197" y="131885"/>
                </a:lnTo>
              </a:path>
            </a:pathLst>
          </a:custGeom>
          <a:solidFill>
            <a:srgbClr val="7D3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bject, vector graphics&#10;&#10;Description automatically generated">
            <a:extLst>
              <a:ext uri="{FF2B5EF4-FFF2-40B4-BE49-F238E27FC236}">
                <a16:creationId xmlns:a16="http://schemas.microsoft.com/office/drawing/2014/main" id="{EC3CB1D7-D1DA-4E64-96F4-3CE2FAC47FD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14238" y="6070678"/>
            <a:ext cx="650112" cy="468081"/>
          </a:xfrm>
          <a:prstGeom prst="rect">
            <a:avLst/>
          </a:prstGeom>
        </p:spPr>
      </p:pic>
      <p:pic>
        <p:nvPicPr>
          <p:cNvPr id="12" name="Picture 11" descr="A picture containing object, vector graphics&#10;&#10;Description automatically generated">
            <a:extLst>
              <a:ext uri="{FF2B5EF4-FFF2-40B4-BE49-F238E27FC236}">
                <a16:creationId xmlns:a16="http://schemas.microsoft.com/office/drawing/2014/main" id="{4A19A618-006A-4246-9903-A7D9EA32C25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44409" y="5618913"/>
            <a:ext cx="650112" cy="468081"/>
          </a:xfrm>
          <a:prstGeom prst="rect">
            <a:avLst/>
          </a:prstGeom>
        </p:spPr>
      </p:pic>
      <p:pic>
        <p:nvPicPr>
          <p:cNvPr id="13" name="Picture 12" descr="A picture containing object, vector graphics&#10;&#10;Description automatically generated">
            <a:extLst>
              <a:ext uri="{FF2B5EF4-FFF2-40B4-BE49-F238E27FC236}">
                <a16:creationId xmlns:a16="http://schemas.microsoft.com/office/drawing/2014/main" id="{9F013CBE-C410-4D72-8B97-8B5DA6FACA9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393435">
            <a:off x="9558385" y="5173000"/>
            <a:ext cx="650112" cy="468081"/>
          </a:xfrm>
          <a:prstGeom prst="rect">
            <a:avLst/>
          </a:prstGeom>
        </p:spPr>
      </p:pic>
      <p:pic>
        <p:nvPicPr>
          <p:cNvPr id="14" name="Picture 13" descr="A picture containing object, vector graphics&#10;&#10;Description automatically generated">
            <a:extLst>
              <a:ext uri="{FF2B5EF4-FFF2-40B4-BE49-F238E27FC236}">
                <a16:creationId xmlns:a16="http://schemas.microsoft.com/office/drawing/2014/main" id="{4265795F-C279-44B2-AFE8-2C5846EA85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060732">
            <a:off x="9465061" y="4645369"/>
            <a:ext cx="650112" cy="468081"/>
          </a:xfrm>
          <a:prstGeom prst="rect">
            <a:avLst/>
          </a:prstGeom>
        </p:spPr>
      </p:pic>
      <p:pic>
        <p:nvPicPr>
          <p:cNvPr id="15" name="Picture 14" descr="A picture containing object, vector graphics&#10;&#10;Description automatically generated">
            <a:extLst>
              <a:ext uri="{FF2B5EF4-FFF2-40B4-BE49-F238E27FC236}">
                <a16:creationId xmlns:a16="http://schemas.microsoft.com/office/drawing/2014/main" id="{4CC7E702-836D-4091-8269-5D6DA42FA2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916733">
            <a:off x="8628852" y="6235111"/>
            <a:ext cx="650112" cy="468081"/>
          </a:xfrm>
          <a:prstGeom prst="rect">
            <a:avLst/>
          </a:prstGeom>
        </p:spPr>
      </p:pic>
      <p:pic>
        <p:nvPicPr>
          <p:cNvPr id="16" name="Picture 15" descr="A picture containing object, vector graphics&#10;&#10;Description automatically generated">
            <a:extLst>
              <a:ext uri="{FF2B5EF4-FFF2-40B4-BE49-F238E27FC236}">
                <a16:creationId xmlns:a16="http://schemas.microsoft.com/office/drawing/2014/main" id="{5AAC9EC0-43AF-45C9-A227-92B5810AB4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077828" y="6398711"/>
            <a:ext cx="650112" cy="468081"/>
          </a:xfrm>
          <a:prstGeom prst="rect">
            <a:avLst/>
          </a:prstGeom>
        </p:spPr>
      </p:pic>
      <p:pic>
        <p:nvPicPr>
          <p:cNvPr id="17" name="Picture 16" descr="A picture containing object, vector graphics&#10;&#10;Description automatically generated">
            <a:extLst>
              <a:ext uri="{FF2B5EF4-FFF2-40B4-BE49-F238E27FC236}">
                <a16:creationId xmlns:a16="http://schemas.microsoft.com/office/drawing/2014/main" id="{AC38AB79-5F2C-4047-9F05-D9CB4F3A269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853206">
            <a:off x="9712268" y="3686270"/>
            <a:ext cx="650112" cy="468081"/>
          </a:xfrm>
          <a:prstGeom prst="rect">
            <a:avLst/>
          </a:prstGeom>
        </p:spPr>
      </p:pic>
      <p:pic>
        <p:nvPicPr>
          <p:cNvPr id="18" name="Picture 17" descr="A picture containing object, vector graphics&#10;&#10;Description automatically generated">
            <a:extLst>
              <a:ext uri="{FF2B5EF4-FFF2-40B4-BE49-F238E27FC236}">
                <a16:creationId xmlns:a16="http://schemas.microsoft.com/office/drawing/2014/main" id="{9383567B-4FC9-4F5F-9F86-F2A88B1A8A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5400000">
            <a:off x="10235383" y="3525471"/>
            <a:ext cx="650112" cy="468081"/>
          </a:xfrm>
          <a:prstGeom prst="rect">
            <a:avLst/>
          </a:prstGeom>
        </p:spPr>
      </p:pic>
      <p:pic>
        <p:nvPicPr>
          <p:cNvPr id="19" name="Picture 18" descr="A picture containing object, vector graphics&#10;&#10;Description automatically generated">
            <a:extLst>
              <a:ext uri="{FF2B5EF4-FFF2-40B4-BE49-F238E27FC236}">
                <a16:creationId xmlns:a16="http://schemas.microsoft.com/office/drawing/2014/main" id="{9CBAFAC2-A3E9-4517-8001-0354B2E0EB5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720938">
            <a:off x="10586993" y="3091089"/>
            <a:ext cx="650112" cy="468081"/>
          </a:xfrm>
          <a:prstGeom prst="rect">
            <a:avLst/>
          </a:prstGeom>
        </p:spPr>
      </p:pic>
      <p:pic>
        <p:nvPicPr>
          <p:cNvPr id="20" name="Picture 19" descr="A picture containing object, vector graphics&#10;&#10;Description automatically generated">
            <a:extLst>
              <a:ext uri="{FF2B5EF4-FFF2-40B4-BE49-F238E27FC236}">
                <a16:creationId xmlns:a16="http://schemas.microsoft.com/office/drawing/2014/main" id="{D30E0351-0F36-4921-AAB5-3E049FCA520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265597">
            <a:off x="10858276" y="2751339"/>
            <a:ext cx="650112" cy="468081"/>
          </a:xfrm>
          <a:prstGeom prst="rect">
            <a:avLst/>
          </a:prstGeom>
        </p:spPr>
      </p:pic>
      <p:pic>
        <p:nvPicPr>
          <p:cNvPr id="21" name="Picture 20" descr="A picture containing object, vector graphics&#10;&#10;Description automatically generated">
            <a:extLst>
              <a:ext uri="{FF2B5EF4-FFF2-40B4-BE49-F238E27FC236}">
                <a16:creationId xmlns:a16="http://schemas.microsoft.com/office/drawing/2014/main" id="{3159A6D7-F925-475A-8FF5-1D7AC7F5621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060732">
            <a:off x="9534844" y="4162718"/>
            <a:ext cx="650112" cy="468081"/>
          </a:xfrm>
          <a:prstGeom prst="rect">
            <a:avLst/>
          </a:prstGeom>
        </p:spPr>
      </p:pic>
      <p:pic>
        <p:nvPicPr>
          <p:cNvPr id="23" name="Picture 22" descr="A close up of a logo&#10;&#10;Description automatically generated">
            <a:extLst>
              <a:ext uri="{FF2B5EF4-FFF2-40B4-BE49-F238E27FC236}">
                <a16:creationId xmlns:a16="http://schemas.microsoft.com/office/drawing/2014/main" id="{37D46E51-81A4-42EF-8260-9B98C6A9CD71}"/>
              </a:ext>
            </a:extLst>
          </p:cNvPr>
          <p:cNvPicPr>
            <a:picLocks noChangeAspect="1"/>
          </p:cNvPicPr>
          <p:nvPr/>
        </p:nvPicPr>
        <p:blipFill>
          <a:blip r:embed="rId7">
            <a:alphaModFix amt="70000"/>
            <a:extLst>
              <a:ext uri="{837473B0-CC2E-450A-ABE3-18F120FF3D39}">
                <a1611:picAttrSrcUrl xmlns:a1611="http://schemas.microsoft.com/office/drawing/2016/11/main" r:id="rId8"/>
              </a:ext>
            </a:extLst>
          </a:blip>
          <a:stretch>
            <a:fillRect/>
          </a:stretch>
        </p:blipFill>
        <p:spPr>
          <a:xfrm flipH="1">
            <a:off x="6653947" y="1530984"/>
            <a:ext cx="3326130" cy="1885950"/>
          </a:xfrm>
          <a:prstGeom prst="rect">
            <a:avLst/>
          </a:prstGeom>
        </p:spPr>
      </p:pic>
    </p:spTree>
    <p:extLst>
      <p:ext uri="{BB962C8B-B14F-4D97-AF65-F5344CB8AC3E}">
        <p14:creationId xmlns:p14="http://schemas.microsoft.com/office/powerpoint/2010/main" val="6060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1750" fill="hold"/>
                                        <p:tgtEl>
                                          <p:spTgt spid="23"/>
                                        </p:tgtEl>
                                        <p:attrNameLst>
                                          <p:attrName>ppt_x</p:attrName>
                                        </p:attrNameLst>
                                      </p:cBhvr>
                                      <p:tavLst>
                                        <p:tav tm="0">
                                          <p:val>
                                            <p:strVal val="0-#ppt_w/2"/>
                                          </p:val>
                                        </p:tav>
                                        <p:tav tm="100000">
                                          <p:val>
                                            <p:strVal val="#ppt_x"/>
                                          </p:val>
                                        </p:tav>
                                      </p:tavLst>
                                    </p:anim>
                                    <p:anim calcmode="lin" valueType="num">
                                      <p:cBhvr additive="base">
                                        <p:cTn id="54" dur="175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500"/>
                                  </p:stCondLst>
                                  <p:childTnLst>
                                    <p:animRot by="120000">
                                      <p:cBhvr>
                                        <p:cTn id="58" dur="100" fill="hold">
                                          <p:stCondLst>
                                            <p:cond delay="0"/>
                                          </p:stCondLst>
                                        </p:cTn>
                                        <p:tgtEl>
                                          <p:spTgt spid="23"/>
                                        </p:tgtEl>
                                        <p:attrNameLst>
                                          <p:attrName>r</p:attrName>
                                        </p:attrNameLst>
                                      </p:cBhvr>
                                    </p:animRot>
                                    <p:animRot by="-240000">
                                      <p:cBhvr>
                                        <p:cTn id="59" dur="200" fill="hold">
                                          <p:stCondLst>
                                            <p:cond delay="200"/>
                                          </p:stCondLst>
                                        </p:cTn>
                                        <p:tgtEl>
                                          <p:spTgt spid="23"/>
                                        </p:tgtEl>
                                        <p:attrNameLst>
                                          <p:attrName>r</p:attrName>
                                        </p:attrNameLst>
                                      </p:cBhvr>
                                    </p:animRot>
                                    <p:animRot by="240000">
                                      <p:cBhvr>
                                        <p:cTn id="60" dur="200" fill="hold">
                                          <p:stCondLst>
                                            <p:cond delay="400"/>
                                          </p:stCondLst>
                                        </p:cTn>
                                        <p:tgtEl>
                                          <p:spTgt spid="23"/>
                                        </p:tgtEl>
                                        <p:attrNameLst>
                                          <p:attrName>r</p:attrName>
                                        </p:attrNameLst>
                                      </p:cBhvr>
                                    </p:animRot>
                                    <p:animRot by="-240000">
                                      <p:cBhvr>
                                        <p:cTn id="61" dur="200" fill="hold">
                                          <p:stCondLst>
                                            <p:cond delay="600"/>
                                          </p:stCondLst>
                                        </p:cTn>
                                        <p:tgtEl>
                                          <p:spTgt spid="23"/>
                                        </p:tgtEl>
                                        <p:attrNameLst>
                                          <p:attrName>r</p:attrName>
                                        </p:attrNameLst>
                                      </p:cBhvr>
                                    </p:animRot>
                                    <p:animRot by="120000">
                                      <p:cBhvr>
                                        <p:cTn id="62" dur="200" fill="hold">
                                          <p:stCondLst>
                                            <p:cond delay="800"/>
                                          </p:stCondLst>
                                        </p:cTn>
                                        <p:tgtEl>
                                          <p:spTgt spid="23"/>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0221 -0.00186 L 0.00221 -0.00186 C 0.00286 -0.00533 0.00325 -0.00926 0.00429 -0.01227 C 0.00482 -0.01343 0.00586 -0.01274 0.00651 -0.01343 C 0.00742 -0.01459 0.00794 -0.01598 0.00872 -0.01737 C 0.00846 -0.01899 0.00898 -0.02223 0.00794 -0.02246 C 0.00508 -0.02338 -0.01094 -0.01922 0.00221 -0.02246 C 0.00195 -0.025 0.00182 -0.02755 0.00143 -0.0301 C 0.0013 -0.03149 0.00026 -0.03288 0.00078 -0.03403 C 0.00221 -0.03727 0.01015 -0.03774 0.0108 -0.03797 C 0.01041 -0.03913 0.01002 -0.04075 0.00937 -0.04167 C 0.00859 -0.04283 0.00742 -0.04329 0.00651 -0.04422 C 0.00573 -0.04514 0.00508 -0.04607 0.00429 -0.04676 C 0.00416 -0.04815 0.00364 -0.04931 0.00364 -0.0507 C 0.00364 -0.05487 0.00469 -0.05649 0.00586 -0.05973 L 0.00729 -0.06737 L 0.00794 -0.07107 C 0.00872 -0.075 0.00885 -0.07709 0.0108 -0.0801 C 0.01146 -0.08102 0.01237 -0.08102 0.01302 -0.08149 C 0.0138 -0.08218 0.01445 -0.08334 0.01523 -0.08403 C 0.01588 -0.0845 0.01666 -0.08473 0.01732 -0.08519 C 0.01888 -0.08681 0.02174 -0.09051 0.02174 -0.09051 C 0.02213 -0.09167 0.02304 -0.09283 0.02317 -0.09422 C 0.02344 -0.09746 0.02226 -0.11042 0.02526 -0.11482 C 0.02591 -0.11551 0.02669 -0.11551 0.02747 -0.11598 C 0.02825 -0.1169 0.02903 -0.1176 0.02969 -0.11852 C 0.03099 -0.12084 0.03164 -0.125 0.03255 -0.12755 C 0.0332 -0.1294 0.03398 -0.13102 0.03463 -0.13264 C 0.03567 -0.13519 0.03763 -0.14028 0.03763 -0.14028 C 0.03854 -0.15278 0.03828 -0.1463 0.03828 -0.1595 L 0.03828 -0.1595 " pathEditMode="relative" ptsTypes="AAAAAAAAAAAAAAAAAAAAAAAAAAAAAAA">
                                      <p:cBhvr>
                                        <p:cTn id="66" dur="500" fill="hold"/>
                                        <p:tgtEl>
                                          <p:spTgt spid="2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00208 -0.00278 L -0.00208 -0.00278 C 0.00026 -0.00578 0.00339 -0.00741 0.00508 -0.0118 C 0.00547 -0.01319 0.00586 -0.01458 0.00651 -0.01574 C 0.00781 -0.01852 0.01081 -0.02338 0.01081 -0.02338 C 0.01107 -0.02477 0.0112 -0.02592 0.01146 -0.02731 C 0.01146 -0.02731 0.01511 -0.0368 0.01576 -0.03866 C 0.01732 -0.04305 0.01719 -0.04097 0.01719 -0.04375 L 0.01719 -0.04375 " pathEditMode="relative" ptsTypes="AAAAAAAAA">
                                      <p:cBhvr>
                                        <p:cTn id="68" dur="500" fill="hold"/>
                                        <p:tgtEl>
                                          <p:spTgt spid="19"/>
                                        </p:tgtEl>
                                        <p:attrNameLst>
                                          <p:attrName>ppt_x</p:attrName>
                                          <p:attrName>ppt_y</p:attrName>
                                        </p:attrNameLst>
                                      </p:cBhvr>
                                    </p:animMotion>
                                  </p:childTnLst>
                                </p:cTn>
                              </p:par>
                              <p:par>
                                <p:cTn id="69" presetID="0" presetClass="path" presetSubtype="0" accel="50000" decel="50000" fill="hold" nodeType="withEffect">
                                  <p:stCondLst>
                                    <p:cond delay="100"/>
                                  </p:stCondLst>
                                  <p:childTnLst>
                                    <p:animMotion origin="layout" path="M 0.00429 0.00579 L 0.00429 0.00579 C 0.00573 0.00347 0.00976 -0.00232 0.01145 -0.00579 C 0.01224 -0.00741 0.01289 -0.00926 0.01367 -0.01111 C 0.01536 -0.0206 0.01302 -0.0088 0.01575 -0.01875 C 0.01614 -0.01991 0.01614 -0.0213 0.01653 -0.02246 C 0.01914 -0.03171 0.01679 -0.02037 0.0194 -0.03148 C 0.02174 -0.0419 0.0194 -0.03658 0.02304 -0.04306 C 0.02356 -0.0463 0.02369 -0.04838 0.02513 -0.0507 C 0.02578 -0.05185 0.02656 -0.05255 0.02734 -0.05324 C 0.0289 -0.05764 0.02812 -0.05602 0.02955 -0.05834 L 0.02955 -0.05834 " pathEditMode="relative" ptsTypes="AAAAAAAAAAAA">
                                      <p:cBhvr>
                                        <p:cTn id="70" dur="500" fill="hold"/>
                                        <p:tgtEl>
                                          <p:spTgt spid="18"/>
                                        </p:tgtEl>
                                        <p:attrNameLst>
                                          <p:attrName>ppt_x</p:attrName>
                                          <p:attrName>ppt_y</p:attrName>
                                        </p:attrNameLst>
                                      </p:cBhvr>
                                    </p:animMotion>
                                  </p:childTnLst>
                                </p:cTn>
                              </p:par>
                              <p:par>
                                <p:cTn id="71" presetID="0" presetClass="path" presetSubtype="0" accel="50000" decel="50000" fill="hold" nodeType="withEffect">
                                  <p:stCondLst>
                                    <p:cond delay="150"/>
                                  </p:stCondLst>
                                  <p:childTnLst>
                                    <p:animMotion origin="layout" path="M 0.00182 0.00671 L 0.00182 0.00671 C 0.00338 0.0044 0.00508 0.00208 0.00677 0.00023 C 0.00768 -0.00093 0.00885 -0.00116 0.00963 -0.00232 C 0.01028 -0.00347 0.01041 -0.00533 0.01106 -0.00625 C 0.01172 -0.00718 0.01263 -0.00695 0.01328 -0.00741 C 0.01484 -0.00903 0.01601 -0.01158 0.01758 -0.01273 L 0.02187 -0.01528 C 0.02265 -0.01597 0.0233 -0.01713 0.02409 -0.01783 C 0.02591 -0.01922 0.02916 -0.02084 0.03125 -0.02153 C 0.03242 -0.02199 0.03372 -0.02246 0.03489 -0.02292 C 0.03567 -0.02315 0.03711 -0.02408 0.03711 -0.02408 L 0.03711 -0.02408 " pathEditMode="relative" ptsTypes="AAAAAAAAAAAAA">
                                      <p:cBhvr>
                                        <p:cTn id="72" dur="500" fill="hold"/>
                                        <p:tgtEl>
                                          <p:spTgt spid="17"/>
                                        </p:tgtEl>
                                        <p:attrNameLst>
                                          <p:attrName>ppt_x</p:attrName>
                                          <p:attrName>ppt_y</p:attrName>
                                        </p:attrNameLst>
                                      </p:cBhvr>
                                    </p:animMotion>
                                  </p:childTnLst>
                                </p:cTn>
                              </p:par>
                              <p:par>
                                <p:cTn id="73" presetID="0" presetClass="path" presetSubtype="0" accel="50000" decel="50000" fill="hold" nodeType="withEffect">
                                  <p:stCondLst>
                                    <p:cond delay="200"/>
                                  </p:stCondLst>
                                  <p:childTnLst>
                                    <p:animMotion origin="layout" path="M -0.00104 0.00394 L -0.00104 0.00394 C -0.00065 -2.22222E-6 -0.00039 -0.00393 0.00039 -0.00764 C 0.00079 -0.01041 0.003 -0.01366 0.00391 -0.01551 C 0.00521 -0.02245 0.00391 -0.0162 0.00612 -0.02315 C 0.00664 -0.02477 0.00704 -0.02662 0.00756 -0.02824 C 0.00847 -0.03078 0.01042 -0.03588 0.01042 -0.03588 C 0.01237 -0.04606 0.01172 -0.04143 0.01263 -0.05254 C 0.01302 -0.0581 0.01302 -0.06273 0.01407 -0.06782 C 0.0142 -0.06875 0.01459 -0.06967 0.01485 -0.07037 L 0.01485 -0.07037 " pathEditMode="relative" ptsTypes="AAAAAAAAAAA">
                                      <p:cBhvr>
                                        <p:cTn id="74" dur="500" fill="hold"/>
                                        <p:tgtEl>
                                          <p:spTgt spid="21"/>
                                        </p:tgtEl>
                                        <p:attrNameLst>
                                          <p:attrName>ppt_x</p:attrName>
                                          <p:attrName>ppt_y</p:attrName>
                                        </p:attrNameLst>
                                      </p:cBhvr>
                                    </p:animMotion>
                                  </p:childTnLst>
                                </p:cTn>
                              </p:par>
                              <p:par>
                                <p:cTn id="75" presetID="0" presetClass="path" presetSubtype="0" accel="50000" decel="50000" fill="hold" nodeType="withEffect">
                                  <p:stCondLst>
                                    <p:cond delay="250"/>
                                  </p:stCondLst>
                                  <p:childTnLst>
                                    <p:animMotion origin="layout" path="M -0.00325 -0.00486 L -0.00325 -0.00486 C -0.00312 -0.00879 -0.00299 -0.01273 -0.0026 -0.01643 C -0.00247 -0.01782 -0.00208 -0.01898 -0.00182 -0.02037 C -0.00156 -0.02245 -0.00143 -0.02477 -0.00117 -0.02685 C -0.00078 -0.0294 -0.00052 -0.03217 0.00027 -0.03449 L 0.00313 -0.04213 C 0.00339 -0.04514 0.00378 -0.04815 0.00391 -0.05115 C 0.00417 -0.05764 0.00469 -0.07037 0.00469 -0.07037 L 0.00469 -0.07037 " pathEditMode="relative" ptsTypes="AAAAAAAAAA">
                                      <p:cBhvr>
                                        <p:cTn id="76" dur="500" fill="hold"/>
                                        <p:tgtEl>
                                          <p:spTgt spid="14"/>
                                        </p:tgtEl>
                                        <p:attrNameLst>
                                          <p:attrName>ppt_x</p:attrName>
                                          <p:attrName>ppt_y</p:attrName>
                                        </p:attrNameLst>
                                      </p:cBhvr>
                                    </p:animMotion>
                                  </p:childTnLst>
                                </p:cTn>
                              </p:par>
                              <p:par>
                                <p:cTn id="77" presetID="0" presetClass="path" presetSubtype="0" accel="50000" decel="50000" fill="hold" nodeType="withEffect">
                                  <p:stCondLst>
                                    <p:cond delay="300"/>
                                  </p:stCondLst>
                                  <p:childTnLst>
                                    <p:animMotion origin="layout" path="M 0.00351 -0.00116 L 0.00351 -0.00116 C 0.00273 -0.00463 0.00195 -0.00811 0.0013 -0.01158 C 0.00104 -0.01274 0.00091 -0.01412 0.00052 -0.01551 C -0.00052 -0.01991 -0.00091 -0.02061 -0.00235 -0.02431 C -0.00261 -0.02616 -0.00261 -0.02801 -0.003 -0.02963 C -0.00339 -0.03102 -0.00417 -0.03195 -0.00443 -0.03334 C -0.00769 -0.04931 -0.00378 -0.03866 -0.00808 -0.04885 C -0.01029 -0.06088 -0.00886 -0.05139 -0.00886 -0.07824 L -0.00886 -0.07824 " pathEditMode="relative" ptsTypes="AAAAAAAAAA">
                                      <p:cBhvr>
                                        <p:cTn id="78" dur="500" fill="hold"/>
                                        <p:tgtEl>
                                          <p:spTgt spid="13"/>
                                        </p:tgtEl>
                                        <p:attrNameLst>
                                          <p:attrName>ppt_x</p:attrName>
                                          <p:attrName>ppt_y</p:attrName>
                                        </p:attrNameLst>
                                      </p:cBhvr>
                                    </p:animMotion>
                                  </p:childTnLst>
                                </p:cTn>
                              </p:par>
                              <p:par>
                                <p:cTn id="79" presetID="0" presetClass="path" presetSubtype="0" accel="50000" decel="50000" fill="hold" nodeType="withEffect">
                                  <p:stCondLst>
                                    <p:cond delay="350"/>
                                  </p:stCondLst>
                                  <p:childTnLst>
                                    <p:animMotion origin="layout" path="M -0.00274 -0.00463 L -0.00274 -0.00463 C -0.00156 -0.00764 -0.00013 -0.01042 0.00078 -0.01366 C 0.00351 -0.02245 -0.00078 -0.01597 0.00378 -0.0213 C 0.00391 -0.02315 0.00391 -0.025 0.00443 -0.02639 C 0.00495 -0.02801 0.00599 -0.02893 0.00664 -0.03032 C 0.00716 -0.03148 0.00755 -0.03287 0.00807 -0.03426 C 0.00924 -0.0368 0.01068 -0.04005 0.01172 -0.04305 C 0.01224 -0.04468 0.01276 -0.04653 0.01315 -0.04815 C 0.01393 -0.05162 0.0138 -0.05093 0.0138 -0.05324 L 0.0138 -0.05324 " pathEditMode="relative" ptsTypes="AAAAAAAAAAA">
                                      <p:cBhvr>
                                        <p:cTn id="80" dur="500" fill="hold"/>
                                        <p:tgtEl>
                                          <p:spTgt spid="12"/>
                                        </p:tgtEl>
                                        <p:attrNameLst>
                                          <p:attrName>ppt_x</p:attrName>
                                          <p:attrName>ppt_y</p:attrName>
                                        </p:attrNameLst>
                                      </p:cBhvr>
                                    </p:animMotion>
                                  </p:childTnLst>
                                </p:cTn>
                              </p:par>
                              <p:par>
                                <p:cTn id="81" presetID="0" presetClass="path" presetSubtype="0" accel="50000" decel="50000" fill="hold" nodeType="withEffect">
                                  <p:stCondLst>
                                    <p:cond delay="400"/>
                                  </p:stCondLst>
                                  <p:childTnLst>
                                    <p:animMotion origin="layout" path="M 0.00169 0.00903 L 0.00169 0.00903 C 0.00143 0.0051 0.00117 0.00116 0.00104 -0.00254 C 1.25E-6 -0.02106 0.00104 -0.0125 -0.00039 -0.02315 C -0.00039 -0.025 -0.00013 -0.03889 0.00104 -0.04375 C 0.00182 -0.04722 0.00573 -0.05416 0.00664 -0.05532 C 0.01133 -0.06065 0.00976 -0.05833 0.01172 -0.06157 L 0.0125 -0.06157 " pathEditMode="relative" ptsTypes="AAAAAAAA">
                                      <p:cBhvr>
                                        <p:cTn id="82" dur="500" fill="hold"/>
                                        <p:tgtEl>
                                          <p:spTgt spid="10"/>
                                        </p:tgtEl>
                                        <p:attrNameLst>
                                          <p:attrName>ppt_x</p:attrName>
                                          <p:attrName>ppt_y</p:attrName>
                                        </p:attrNameLst>
                                      </p:cBhvr>
                                    </p:animMotion>
                                  </p:childTnLst>
                                </p:cTn>
                              </p:par>
                              <p:par>
                                <p:cTn id="83" presetID="0" presetClass="path" presetSubtype="0" accel="50000" decel="50000" fill="hold" nodeType="withEffect">
                                  <p:stCondLst>
                                    <p:cond delay="450"/>
                                  </p:stCondLst>
                                  <p:childTnLst>
                                    <p:animMotion origin="layout" path="M 0.00053 -0.00093 L 0.00053 -0.00093 C 0.00261 -0.00185 0.00482 -0.00255 0.00691 -0.00371 C 0.00795 -0.00417 0.00886 -0.00556 0.00977 -0.00625 C 0.01277 -0.00834 0.0142 -0.0088 0.01706 -0.00996 C 0.01797 -0.01088 0.01889 -0.01181 0.01993 -0.01273 C 0.02058 -0.0132 0.02136 -0.0132 0.02201 -0.01389 C 0.02709 -0.01829 0.0211 -0.01505 0.02709 -0.01783 C 0.02787 -0.01852 0.02852 -0.01968 0.0293 -0.02037 C 0.0349 -0.02477 0.0323 -0.0206 0.03438 -0.02408 L 0.03438 -0.02408 " pathEditMode="relative" ptsTypes="AAAAAAAAAAA">
                                      <p:cBhvr>
                                        <p:cTn id="84" dur="500" fill="hold"/>
                                        <p:tgtEl>
                                          <p:spTgt spid="15"/>
                                        </p:tgtEl>
                                        <p:attrNameLst>
                                          <p:attrName>ppt_x</p:attrName>
                                          <p:attrName>ppt_y</p:attrName>
                                        </p:attrNameLst>
                                      </p:cBhvr>
                                    </p:animMotion>
                                  </p:childTnLst>
                                </p:cTn>
                              </p:par>
                              <p:par>
                                <p:cTn id="85" presetID="0" presetClass="path" presetSubtype="0" accel="50000" decel="50000" fill="hold" nodeType="withEffect">
                                  <p:stCondLst>
                                    <p:cond delay="500"/>
                                  </p:stCondLst>
                                  <p:childTnLst>
                                    <p:animMotion origin="layout" path="M -0.00768 -0.0081 L -0.00768 -0.0081 C -0.00455 -0.00857 -0.00143 -0.0088 0.0017 -0.00949 C 0.00261 -0.00972 0.00352 -0.01042 0.00456 -0.01088 C 0.0069 -0.01181 0.00925 -0.01296 0.01172 -0.01343 C 0.01433 -0.01389 0.01706 -0.01412 0.01966 -0.01458 C 0.0211 -0.01505 0.02253 -0.01574 0.02396 -0.01597 C 0.03099 -0.01736 0.03034 -0.01713 0.0349 -0.01713 L 0.0349 -0.01713 " pathEditMode="relative" ptsTypes="AAAAAAAAA">
                                      <p:cBhvr>
                                        <p:cTn id="86" dur="5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3007151" y="-62793"/>
            <a:ext cx="6354293" cy="1088136"/>
          </a:xfrm>
        </p:spPr>
        <p:txBody>
          <a:bodyPr>
            <a:normAutofit/>
          </a:bodyPr>
          <a:lstStyle/>
          <a:p>
            <a:pPr algn="ctr"/>
            <a:r>
              <a:rPr lang="en-US" sz="6000" b="1" u="sng" dirty="0">
                <a:latin typeface="Ink Free" panose="03080402000500000000" pitchFamily="66" charset="0"/>
              </a:rPr>
              <a:t>Review of Bonds</a:t>
            </a:r>
          </a:p>
        </p:txBody>
      </p:sp>
      <p:pic>
        <p:nvPicPr>
          <p:cNvPr id="2050" name="Picture 2" descr="Image result for covalent bonds">
            <a:extLst>
              <a:ext uri="{FF2B5EF4-FFF2-40B4-BE49-F238E27FC236}">
                <a16:creationId xmlns:a16="http://schemas.microsoft.com/office/drawing/2014/main" id="{5EBA19C4-929F-4386-B0F0-197418D41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720" y="1950962"/>
            <a:ext cx="3207067" cy="3860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0C1856-E22F-410E-A36F-4AA641ED7AB6}"/>
              </a:ext>
            </a:extLst>
          </p:cNvPr>
          <p:cNvPicPr>
            <a:picLocks noChangeAspect="1"/>
          </p:cNvPicPr>
          <p:nvPr/>
        </p:nvPicPr>
        <p:blipFill>
          <a:blip r:embed="rId4"/>
          <a:stretch>
            <a:fillRect/>
          </a:stretch>
        </p:blipFill>
        <p:spPr>
          <a:xfrm>
            <a:off x="192571" y="2009887"/>
            <a:ext cx="3841257" cy="3874401"/>
          </a:xfrm>
          <a:prstGeom prst="rect">
            <a:avLst/>
          </a:prstGeom>
          <a:ln w="38100">
            <a:solidFill>
              <a:schemeClr val="tx1"/>
            </a:solidFill>
          </a:ln>
        </p:spPr>
      </p:pic>
      <p:sp>
        <p:nvSpPr>
          <p:cNvPr id="25" name="TextBox 24">
            <a:extLst>
              <a:ext uri="{FF2B5EF4-FFF2-40B4-BE49-F238E27FC236}">
                <a16:creationId xmlns:a16="http://schemas.microsoft.com/office/drawing/2014/main" id="{D01342C0-12B8-4272-9B82-1D02298A9416}"/>
              </a:ext>
            </a:extLst>
          </p:cNvPr>
          <p:cNvSpPr txBox="1"/>
          <p:nvPr/>
        </p:nvSpPr>
        <p:spPr>
          <a:xfrm>
            <a:off x="1185702" y="973712"/>
            <a:ext cx="1394934"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Ionic</a:t>
            </a:r>
          </a:p>
        </p:txBody>
      </p:sp>
      <p:sp>
        <p:nvSpPr>
          <p:cNvPr id="31" name="TextBox 30">
            <a:extLst>
              <a:ext uri="{FF2B5EF4-FFF2-40B4-BE49-F238E27FC236}">
                <a16:creationId xmlns:a16="http://schemas.microsoft.com/office/drawing/2014/main" id="{D7970E4F-6763-46A8-A32D-8F63A80A4AF6}"/>
              </a:ext>
            </a:extLst>
          </p:cNvPr>
          <p:cNvSpPr txBox="1"/>
          <p:nvPr/>
        </p:nvSpPr>
        <p:spPr>
          <a:xfrm>
            <a:off x="5198181" y="1092912"/>
            <a:ext cx="2254143"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Covalent</a:t>
            </a:r>
          </a:p>
        </p:txBody>
      </p:sp>
      <p:sp>
        <p:nvSpPr>
          <p:cNvPr id="32" name="TextBox 31">
            <a:extLst>
              <a:ext uri="{FF2B5EF4-FFF2-40B4-BE49-F238E27FC236}">
                <a16:creationId xmlns:a16="http://schemas.microsoft.com/office/drawing/2014/main" id="{9C0BC3EE-B065-401C-860D-B864AB156561}"/>
              </a:ext>
            </a:extLst>
          </p:cNvPr>
          <p:cNvSpPr txBox="1"/>
          <p:nvPr/>
        </p:nvSpPr>
        <p:spPr>
          <a:xfrm>
            <a:off x="9446503" y="1130232"/>
            <a:ext cx="2385589"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Hydrogen</a:t>
            </a:r>
          </a:p>
        </p:txBody>
      </p:sp>
      <p:pic>
        <p:nvPicPr>
          <p:cNvPr id="2056" name="Picture 8" descr="Image result for hydrogen bond">
            <a:extLst>
              <a:ext uri="{FF2B5EF4-FFF2-40B4-BE49-F238E27FC236}">
                <a16:creationId xmlns:a16="http://schemas.microsoft.com/office/drawing/2014/main" id="{FFDF7BD9-E461-4E1A-80FB-1B6B0A3A1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173" y="1950962"/>
            <a:ext cx="4023673" cy="399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3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5807" y="175622"/>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443596" y="1263758"/>
            <a:ext cx="11304807" cy="882542"/>
          </a:xfrm>
        </p:spPr>
        <p:txBody>
          <a:bodyPr>
            <a:normAutofit/>
          </a:bodyPr>
          <a:lstStyle/>
          <a:p>
            <a:pPr marL="45720" indent="0">
              <a:buNone/>
            </a:pPr>
            <a:r>
              <a:rPr lang="en-US" sz="3200" b="1" dirty="0">
                <a:latin typeface="Ink Free" panose="03080402000500000000" pitchFamily="66" charset="0"/>
              </a:rPr>
              <a:t>Water’s high specific heat helps to regulate temperature</a:t>
            </a:r>
          </a:p>
          <a:p>
            <a:pPr marL="45720" indent="0">
              <a:buNone/>
            </a:pPr>
            <a:endParaRPr lang="en-US" sz="3200" b="1" dirty="0">
              <a:latin typeface="Ink Free" panose="03080402000500000000" pitchFamily="66" charset="0"/>
            </a:endParaRPr>
          </a:p>
        </p:txBody>
      </p:sp>
      <p:pic>
        <p:nvPicPr>
          <p:cNvPr id="3074" name="Picture 2" descr="Image result for ocean currents gulf stream">
            <a:extLst>
              <a:ext uri="{FF2B5EF4-FFF2-40B4-BE49-F238E27FC236}">
                <a16:creationId xmlns:a16="http://schemas.microsoft.com/office/drawing/2014/main" id="{23144AAE-89F2-4B58-A113-9138788AA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1839468"/>
            <a:ext cx="90678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19" y="175622"/>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584273" y="1360473"/>
            <a:ext cx="11304807" cy="882542"/>
          </a:xfrm>
        </p:spPr>
        <p:txBody>
          <a:bodyPr>
            <a:normAutofit/>
          </a:bodyPr>
          <a:lstStyle/>
          <a:p>
            <a:pPr marL="45720" indent="0">
              <a:buNone/>
            </a:pPr>
            <a:r>
              <a:rPr lang="en-US" sz="3200" b="1" dirty="0">
                <a:latin typeface="Ink Free" panose="03080402000500000000" pitchFamily="66" charset="0"/>
              </a:rPr>
              <a:t>Evaporative Cooling</a:t>
            </a:r>
          </a:p>
          <a:p>
            <a:pPr marL="45720" indent="0">
              <a:buNone/>
            </a:pPr>
            <a:endParaRPr lang="en-US" sz="3200" b="1" dirty="0">
              <a:latin typeface="Ink Free" panose="03080402000500000000" pitchFamily="66" charset="0"/>
            </a:endParaRPr>
          </a:p>
        </p:txBody>
      </p:sp>
      <p:pic>
        <p:nvPicPr>
          <p:cNvPr id="5122" name="Picture 2" descr="Image result for sweating">
            <a:extLst>
              <a:ext uri="{FF2B5EF4-FFF2-40B4-BE49-F238E27FC236}">
                <a16:creationId xmlns:a16="http://schemas.microsoft.com/office/drawing/2014/main" id="{6706168D-3051-4A45-BA5E-C5764F2CD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017" y="1727200"/>
            <a:ext cx="4624846"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114300"/>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162241" y="996916"/>
            <a:ext cx="11304807" cy="882542"/>
          </a:xfrm>
        </p:spPr>
        <p:txBody>
          <a:bodyPr>
            <a:normAutofit/>
          </a:bodyPr>
          <a:lstStyle/>
          <a:p>
            <a:pPr marL="45720" indent="0">
              <a:buNone/>
            </a:pPr>
            <a:r>
              <a:rPr lang="en-US" sz="3200" dirty="0">
                <a:latin typeface="Berlin Sans FB" panose="020E0602020502020306" pitchFamily="34" charset="0"/>
              </a:rPr>
              <a:t>Ice Floats – which keeps the temperatures below stable for life</a:t>
            </a:r>
          </a:p>
          <a:p>
            <a:pPr marL="45720" indent="0">
              <a:buNone/>
            </a:pPr>
            <a:endParaRPr lang="en-US" sz="3200" dirty="0">
              <a:latin typeface="Berlin Sans FB" panose="020E0602020502020306" pitchFamily="34" charset="0"/>
            </a:endParaRPr>
          </a:p>
        </p:txBody>
      </p:sp>
      <p:pic>
        <p:nvPicPr>
          <p:cNvPr id="4" name="Picture 3">
            <a:extLst>
              <a:ext uri="{FF2B5EF4-FFF2-40B4-BE49-F238E27FC236}">
                <a16:creationId xmlns:a16="http://schemas.microsoft.com/office/drawing/2014/main" id="{B8E7CD2A-D185-456F-B692-33BD4DD683E2}"/>
              </a:ext>
            </a:extLst>
          </p:cNvPr>
          <p:cNvPicPr>
            <a:picLocks noChangeAspect="1"/>
          </p:cNvPicPr>
          <p:nvPr/>
        </p:nvPicPr>
        <p:blipFill>
          <a:blip r:embed="rId2"/>
          <a:stretch>
            <a:fillRect/>
          </a:stretch>
        </p:blipFill>
        <p:spPr>
          <a:xfrm>
            <a:off x="162241" y="2244616"/>
            <a:ext cx="6733806" cy="3787766"/>
          </a:xfrm>
          <a:prstGeom prst="rect">
            <a:avLst/>
          </a:prstGeom>
        </p:spPr>
      </p:pic>
      <p:pic>
        <p:nvPicPr>
          <p:cNvPr id="1026" name="Picture 2" descr="Image result for ice molecules vs water molecules">
            <a:extLst>
              <a:ext uri="{FF2B5EF4-FFF2-40B4-BE49-F238E27FC236}">
                <a16:creationId xmlns:a16="http://schemas.microsoft.com/office/drawing/2014/main" id="{8C45D398-4158-426C-8177-81AA70CCE8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3" b="89673" l="6256" r="92607">
                        <a14:foregroundMark x1="21801" y1="26850" x2="14597" y2="36833"/>
                        <a14:foregroundMark x1="14597" y1="36833" x2="23223" y2="46299"/>
                        <a14:foregroundMark x1="23223" y1="46299" x2="26825" y2="62651"/>
                        <a14:foregroundMark x1="26825" y1="62651" x2="19526" y2="71945"/>
                        <a14:foregroundMark x1="19526" y1="71945" x2="22085" y2="82272"/>
                        <a14:foregroundMark x1="6256" y1="62478" x2="10711" y2="65749"/>
                        <a14:foregroundMark x1="8341" y1="42513" x2="7962" y2="42169"/>
                        <a14:foregroundMark x1="11185" y1="22031" x2="8910" y2="22031"/>
                        <a14:foregroundMark x1="12322" y1="14630" x2="10237" y2="14630"/>
                        <a14:foregroundMark x1="31848" y1="14802" x2="30711" y2="16351"/>
                        <a14:foregroundMark x1="38957" y1="21170" x2="37346" y2="23924"/>
                        <a14:foregroundMark x1="41611" y1="26162" x2="41611" y2="26162"/>
                        <a14:foregroundMark x1="41517" y1="58520" x2="41611" y2="57315"/>
                        <a14:foregroundMark x1="41991" y1="51291" x2="41991" y2="51291"/>
                        <a14:foregroundMark x1="42559" y1="58176" x2="42559" y2="59725"/>
                        <a14:foregroundMark x1="43128" y1="57315" x2="43128" y2="57315"/>
                        <a14:foregroundMark x1="43128" y1="52151" x2="43128" y2="52151"/>
                        <a14:foregroundMark x1="42749" y1="39931" x2="42749" y2="39931"/>
                        <a14:foregroundMark x1="42749" y1="39931" x2="42749" y2="39931"/>
                        <a14:foregroundMark x1="42464" y1="38726" x2="42464" y2="38726"/>
                        <a14:foregroundMark x1="41327" y1="38726" x2="41327" y2="38726"/>
                        <a14:foregroundMark x1="40000" y1="76592" x2="40000" y2="76592"/>
                        <a14:foregroundMark x1="29289" y1="77969" x2="29289" y2="77969"/>
                        <a14:foregroundMark x1="21327" y1="85198" x2="21327" y2="85198"/>
                        <a14:foregroundMark x1="15545" y1="78830" x2="15545" y2="78830"/>
                        <a14:foregroundMark x1="16019" y1="78485" x2="16019" y2="78485"/>
                        <a14:foregroundMark x1="16209" y1="78485" x2="16209" y2="78485"/>
                        <a14:foregroundMark x1="21327" y1="84337" x2="21327" y2="84337"/>
                        <a14:foregroundMark x1="21327" y1="84337" x2="21327" y2="84337"/>
                        <a14:foregroundMark x1="20853" y1="84165" x2="20853" y2="84165"/>
                        <a14:foregroundMark x1="19810" y1="84337" x2="19810" y2="84337"/>
                        <a14:foregroundMark x1="18578" y1="84337" x2="18578" y2="84337"/>
                        <a14:foregroundMark x1="33175" y1="82616" x2="33175" y2="82616"/>
                        <a14:foregroundMark x1="33175" y1="82616" x2="33175" y2="82616"/>
                        <a14:foregroundMark x1="33175" y1="82616" x2="33175" y2="82616"/>
                        <a14:foregroundMark x1="32038" y1="83821" x2="32038" y2="83821"/>
                        <a14:foregroundMark x1="32512" y1="81756" x2="32512" y2="81756"/>
                        <a14:foregroundMark x1="31848" y1="81239" x2="31848" y2="81239"/>
                        <a14:foregroundMark x1="34123" y1="84165" x2="34123" y2="84165"/>
                        <a14:foregroundMark x1="59242" y1="19449" x2="59242" y2="19449"/>
                        <a14:foregroundMark x1="61232" y1="19449" x2="61232" y2="19449"/>
                        <a14:foregroundMark x1="59905" y1="19277" x2="59905" y2="19277"/>
                        <a14:foregroundMark x1="59905" y1="19277" x2="59905" y2="19277"/>
                        <a14:foregroundMark x1="53649" y1="37522" x2="53649" y2="37522"/>
                        <a14:foregroundMark x1="53649" y1="37522" x2="53649" y2="37522"/>
                        <a14:foregroundMark x1="53649" y1="37522" x2="53649" y2="37522"/>
                        <a14:foregroundMark x1="53175" y1="37866" x2="54787" y2="36145"/>
                        <a14:foregroundMark x1="53175" y1="60757" x2="52227" y2="55250"/>
                        <a14:foregroundMark x1="59147" y1="80551" x2="58673" y2="77969"/>
                        <a14:foregroundMark x1="58294" y1="76248" x2="58294" y2="76248"/>
                        <a14:foregroundMark x1="68436" y1="85026" x2="68436" y2="85026"/>
                        <a14:foregroundMark x1="68246" y1="85026" x2="68246" y2="85026"/>
                        <a14:foregroundMark x1="66445" y1="85026" x2="66445" y2="85026"/>
                        <a14:foregroundMark x1="79621" y1="83133" x2="79621" y2="83133"/>
                        <a14:foregroundMark x1="79621" y1="85198" x2="79621" y2="85198"/>
                        <a14:foregroundMark x1="79621" y1="85198" x2="79621" y2="85198"/>
                        <a14:foregroundMark x1="79147" y1="86403" x2="79147" y2="86403"/>
                        <a14:foregroundMark x1="80095" y1="88124" x2="80284" y2="86919"/>
                        <a14:foregroundMark x1="91659" y1="52151" x2="91659" y2="52151"/>
                        <a14:foregroundMark x1="92607" y1="40448" x2="92607" y2="40448"/>
                        <a14:foregroundMark x1="59147" y1="18589" x2="59147" y2="18589"/>
                        <a14:foregroundMark x1="66445" y1="38038" x2="66445" y2="38038"/>
                        <a14:foregroundMark x1="66161" y1="78313" x2="66161" y2="78313"/>
                        <a14:backgroundMark x1="60664" y1="49225" x2="60664" y2="49225"/>
                        <a14:backgroundMark x1="67583" y1="31153" x2="67583" y2="31153"/>
                        <a14:backgroundMark x1="79147" y1="31670" x2="79147" y2="31670"/>
                        <a14:backgroundMark x1="85403" y1="50086" x2="85403" y2="50086"/>
                        <a14:backgroundMark x1="85024" y1="51291" x2="85024" y2="51291"/>
                        <a14:backgroundMark x1="79621" y1="70912" x2="79621" y2="70912"/>
                        <a14:backgroundMark x1="72701" y1="51291" x2="72701" y2="51291"/>
                        <a14:backgroundMark x1="67299" y1="68330" x2="67299" y2="68330"/>
                      </a14:backgroundRemoval>
                    </a14:imgEffect>
                  </a14:imgLayer>
                </a14:imgProps>
              </a:ext>
              <a:ext uri="{28A0092B-C50C-407E-A947-70E740481C1C}">
                <a14:useLocalDpi xmlns:a14="http://schemas.microsoft.com/office/drawing/2010/main" val="0"/>
              </a:ext>
            </a:extLst>
          </a:blip>
          <a:srcRect/>
          <a:stretch>
            <a:fillRect/>
          </a:stretch>
        </p:blipFill>
        <p:spPr bwMode="auto">
          <a:xfrm>
            <a:off x="6896047" y="2223596"/>
            <a:ext cx="5487435" cy="30219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E750A02-A8B9-4688-A79B-38EAE3CB699F}"/>
              </a:ext>
            </a:extLst>
          </p:cNvPr>
          <p:cNvSpPr txBox="1">
            <a:spLocks/>
          </p:cNvSpPr>
          <p:nvPr/>
        </p:nvSpPr>
        <p:spPr>
          <a:xfrm>
            <a:off x="7448967" y="1879458"/>
            <a:ext cx="4580792" cy="68827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Font typeface="Arial" pitchFamily="34" charset="0"/>
              <a:buNone/>
            </a:pPr>
            <a:r>
              <a:rPr lang="en-US" sz="3200" dirty="0">
                <a:solidFill>
                  <a:schemeClr val="tx1"/>
                </a:solidFill>
                <a:latin typeface="Berlin Sans FB" panose="020E0602020502020306" pitchFamily="34" charset="0"/>
              </a:rPr>
              <a:t>Liquid                    Solid</a:t>
            </a:r>
          </a:p>
        </p:txBody>
      </p:sp>
      <p:pic>
        <p:nvPicPr>
          <p:cNvPr id="1028" name="Picture 4" descr="Image result for ice less dense than water">
            <a:extLst>
              <a:ext uri="{FF2B5EF4-FFF2-40B4-BE49-F238E27FC236}">
                <a16:creationId xmlns:a16="http://schemas.microsoft.com/office/drawing/2014/main" id="{CA85C5B8-86CE-4AE6-A248-47ED150BA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0813"/>
            <a:ext cx="7262080" cy="4527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ce less dense than water">
            <a:extLst>
              <a:ext uri="{FF2B5EF4-FFF2-40B4-BE49-F238E27FC236}">
                <a16:creationId xmlns:a16="http://schemas.microsoft.com/office/drawing/2014/main" id="{FE89A902-CC8D-4EBD-BEF7-F20A5BA31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44" y="1570626"/>
            <a:ext cx="11869615" cy="528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619566" y="2231722"/>
            <a:ext cx="10094740" cy="1088136"/>
          </a:xfrm>
        </p:spPr>
        <p:txBody>
          <a:bodyPr>
            <a:noAutofit/>
          </a:bodyPr>
          <a:lstStyle/>
          <a:p>
            <a:pPr algn="ctr"/>
            <a:r>
              <a:rPr lang="en-US" sz="4400" dirty="0">
                <a:solidFill>
                  <a:schemeClr val="tx1"/>
                </a:solidFill>
                <a:latin typeface="Berlin Sans FB" panose="020E0602020502020306" pitchFamily="34" charset="0"/>
              </a:rPr>
              <a:t>What are some additional features of water that make life on earth possible?</a:t>
            </a:r>
          </a:p>
        </p:txBody>
      </p:sp>
    </p:spTree>
    <p:extLst>
      <p:ext uri="{BB962C8B-B14F-4D97-AF65-F5344CB8AC3E}">
        <p14:creationId xmlns:p14="http://schemas.microsoft.com/office/powerpoint/2010/main" val="38521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701820" y="3339243"/>
            <a:ext cx="10094740" cy="1088136"/>
          </a:xfrm>
        </p:spPr>
        <p:txBody>
          <a:bodyPr>
            <a:noAutofit/>
          </a:bodyPr>
          <a:lstStyle/>
          <a:p>
            <a:pPr algn="ctr"/>
            <a:r>
              <a:rPr lang="en-US" sz="4400" dirty="0">
                <a:solidFill>
                  <a:schemeClr val="tx1"/>
                </a:solidFill>
                <a:latin typeface="Berlin Sans FB" panose="020E0602020502020306" pitchFamily="34" charset="0"/>
              </a:rPr>
              <a:t>What is the difference between ionic bonds and covalent bonds?</a:t>
            </a:r>
            <a:br>
              <a:rPr lang="en-US" sz="4400" dirty="0">
                <a:solidFill>
                  <a:schemeClr val="tx1"/>
                </a:solidFill>
                <a:latin typeface="Berlin Sans FB" panose="020E0602020502020306" pitchFamily="34" charset="0"/>
              </a:rPr>
            </a:br>
            <a:br>
              <a:rPr lang="en-US" sz="4400" dirty="0">
                <a:solidFill>
                  <a:schemeClr val="tx1"/>
                </a:solidFill>
                <a:latin typeface="Berlin Sans FB" panose="020E0602020502020306" pitchFamily="34" charset="0"/>
              </a:rPr>
            </a:br>
            <a:r>
              <a:rPr lang="en-US" sz="4400" dirty="0">
                <a:solidFill>
                  <a:schemeClr val="tx1"/>
                </a:solidFill>
                <a:latin typeface="Berlin Sans FB" panose="020E0602020502020306" pitchFamily="34" charset="0"/>
              </a:rPr>
              <a:t>Which is stronger?</a:t>
            </a:r>
          </a:p>
        </p:txBody>
      </p:sp>
    </p:spTree>
    <p:extLst>
      <p:ext uri="{BB962C8B-B14F-4D97-AF65-F5344CB8AC3E}">
        <p14:creationId xmlns:p14="http://schemas.microsoft.com/office/powerpoint/2010/main" val="338247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061720" y="-345470"/>
            <a:ext cx="9509759" cy="1088136"/>
          </a:xfrm>
        </p:spPr>
        <p:txBody>
          <a:bodyPr>
            <a:normAutofit/>
          </a:bodyPr>
          <a:lstStyle/>
          <a:p>
            <a:pPr algn="ctr"/>
            <a:r>
              <a:rPr lang="en-US" sz="4400" b="1" dirty="0">
                <a:latin typeface="Ink Free" panose="03080402000500000000" pitchFamily="66" charset="0"/>
              </a:rPr>
              <a:t>Covalent Bonds</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89526" y="607960"/>
            <a:ext cx="4437511" cy="6051442"/>
          </a:xfrm>
        </p:spPr>
        <p:txBody>
          <a:bodyPr>
            <a:normAutofit/>
          </a:bodyPr>
          <a:lstStyle/>
          <a:p>
            <a:pPr marL="45720" indent="0">
              <a:buNone/>
            </a:pPr>
            <a:r>
              <a:rPr lang="en-US" sz="3200" dirty="0">
                <a:solidFill>
                  <a:schemeClr val="tx1"/>
                </a:solidFill>
                <a:latin typeface="Berlin Sans FB" panose="020E0602020502020306" pitchFamily="34" charset="0"/>
              </a:rPr>
              <a:t>Covalent bonds share electrons, but are all electrons shared equally?</a:t>
            </a:r>
          </a:p>
          <a:p>
            <a:pPr marL="45720" indent="0">
              <a:buNone/>
            </a:pPr>
            <a:r>
              <a:rPr lang="en-US" sz="3200" dirty="0">
                <a:solidFill>
                  <a:schemeClr val="tx1"/>
                </a:solidFill>
                <a:latin typeface="Berlin Sans FB" panose="020E0602020502020306" pitchFamily="34" charset="0"/>
              </a:rPr>
              <a:t>	Nope</a:t>
            </a:r>
          </a:p>
          <a:p>
            <a:pPr marL="45720" indent="0">
              <a:buNone/>
            </a:pPr>
            <a:r>
              <a:rPr lang="en-US" sz="3200" dirty="0">
                <a:solidFill>
                  <a:schemeClr val="tx1"/>
                </a:solidFill>
                <a:latin typeface="Berlin Sans FB" panose="020E0602020502020306" pitchFamily="34" charset="0"/>
              </a:rPr>
              <a:t>Polar molecules </a:t>
            </a:r>
            <a:r>
              <a:rPr lang="en-US" sz="3200" u="sng" dirty="0">
                <a:solidFill>
                  <a:schemeClr val="tx1"/>
                </a:solidFill>
                <a:latin typeface="Berlin Sans FB" panose="020E0602020502020306" pitchFamily="34" charset="0"/>
              </a:rPr>
              <a:t>do not share electrons evenly  are  known for being hydrophilic </a:t>
            </a:r>
            <a:endParaRPr lang="en-US" sz="2200" u="sng" dirty="0">
              <a:solidFill>
                <a:schemeClr val="tx1"/>
              </a:solidFill>
              <a:latin typeface="Berlin Sans FB" panose="020E0602020502020306" pitchFamily="34" charset="0"/>
            </a:endParaRPr>
          </a:p>
          <a:p>
            <a:pPr marL="45720" indent="0">
              <a:buNone/>
            </a:pPr>
            <a:r>
              <a:rPr lang="en-US" sz="3200" dirty="0">
                <a:solidFill>
                  <a:schemeClr val="tx1"/>
                </a:solidFill>
                <a:latin typeface="Berlin Sans FB" panose="020E0602020502020306" pitchFamily="34" charset="0"/>
              </a:rPr>
              <a:t>Nonpolar molecules </a:t>
            </a:r>
            <a:r>
              <a:rPr lang="en-US" sz="3200" u="sng" dirty="0">
                <a:solidFill>
                  <a:schemeClr val="tx1"/>
                </a:solidFill>
                <a:latin typeface="Berlin Sans FB" panose="020E0602020502020306" pitchFamily="34" charset="0"/>
              </a:rPr>
              <a:t>share molecules evenly and are known for being hydrophobic</a:t>
            </a:r>
          </a:p>
          <a:p>
            <a:pPr marL="45720" indent="0">
              <a:buNone/>
            </a:pPr>
            <a:endParaRPr lang="en-US" sz="3200" dirty="0">
              <a:solidFill>
                <a:schemeClr val="tx1"/>
              </a:solidFill>
              <a:latin typeface="Berlin Sans FB" panose="020E0602020502020306" pitchFamily="34" charset="0"/>
            </a:endParaRPr>
          </a:p>
        </p:txBody>
      </p:sp>
      <p:pic>
        <p:nvPicPr>
          <p:cNvPr id="4" name="Picture 2" descr="Image result for polar covalent bond">
            <a:extLst>
              <a:ext uri="{FF2B5EF4-FFF2-40B4-BE49-F238E27FC236}">
                <a16:creationId xmlns:a16="http://schemas.microsoft.com/office/drawing/2014/main" id="{8ADC46F2-9C14-42BD-B81F-293A0334C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282" y="739364"/>
            <a:ext cx="7251718" cy="611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1D31B90-F03B-45B9-B862-C604CC6C5D87}"/>
              </a:ext>
            </a:extLst>
          </p:cNvPr>
          <p:cNvSpPr/>
          <p:nvPr/>
        </p:nvSpPr>
        <p:spPr>
          <a:xfrm>
            <a:off x="2719978" y="1626190"/>
            <a:ext cx="1198427" cy="1135930"/>
          </a:xfrm>
          <a:prstGeom prst="ellipse">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Ink Free" panose="03080402000500000000" pitchFamily="66" charset="0"/>
              </a:rPr>
              <a:t>H</a:t>
            </a:r>
          </a:p>
        </p:txBody>
      </p:sp>
      <p:sp>
        <p:nvSpPr>
          <p:cNvPr id="15" name="Oval 14">
            <a:extLst>
              <a:ext uri="{FF2B5EF4-FFF2-40B4-BE49-F238E27FC236}">
                <a16:creationId xmlns:a16="http://schemas.microsoft.com/office/drawing/2014/main" id="{8386D494-3D2E-4BA9-A5FD-4053F3E133D2}"/>
              </a:ext>
            </a:extLst>
          </p:cNvPr>
          <p:cNvSpPr/>
          <p:nvPr/>
        </p:nvSpPr>
        <p:spPr>
          <a:xfrm>
            <a:off x="716784" y="1626190"/>
            <a:ext cx="1198427" cy="1135930"/>
          </a:xfrm>
          <a:prstGeom prst="ellipse">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Ink Free" panose="03080402000500000000" pitchFamily="66" charset="0"/>
              </a:rPr>
              <a:t>H</a:t>
            </a:r>
          </a:p>
        </p:txBody>
      </p:sp>
      <p:sp>
        <p:nvSpPr>
          <p:cNvPr id="12" name="Oval 11">
            <a:extLst>
              <a:ext uri="{FF2B5EF4-FFF2-40B4-BE49-F238E27FC236}">
                <a16:creationId xmlns:a16="http://schemas.microsoft.com/office/drawing/2014/main" id="{AC16F469-4FD1-4D1A-A8FF-29C41D07E8A0}"/>
              </a:ext>
            </a:extLst>
          </p:cNvPr>
          <p:cNvSpPr/>
          <p:nvPr/>
        </p:nvSpPr>
        <p:spPr>
          <a:xfrm>
            <a:off x="1414366" y="2083389"/>
            <a:ext cx="1847654" cy="1885361"/>
          </a:xfrm>
          <a:prstGeom prst="ellipse">
            <a:avLst/>
          </a:prstGeom>
          <a:solidFill>
            <a:srgbClr val="F1515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Ink Free" panose="03080402000500000000" pitchFamily="66" charset="0"/>
              </a:rPr>
              <a:t>Oxygen</a:t>
            </a:r>
          </a:p>
        </p:txBody>
      </p:sp>
      <p:sp>
        <p:nvSpPr>
          <p:cNvPr id="14" name="Oval 13">
            <a:extLst>
              <a:ext uri="{FF2B5EF4-FFF2-40B4-BE49-F238E27FC236}">
                <a16:creationId xmlns:a16="http://schemas.microsoft.com/office/drawing/2014/main" id="{FE38EDB0-A12E-48DF-939D-FB38525C6E3D}"/>
              </a:ext>
            </a:extLst>
          </p:cNvPr>
          <p:cNvSpPr/>
          <p:nvPr/>
        </p:nvSpPr>
        <p:spPr>
          <a:xfrm>
            <a:off x="2526729" y="208338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7" name="Oval 16">
            <a:extLst>
              <a:ext uri="{FF2B5EF4-FFF2-40B4-BE49-F238E27FC236}">
                <a16:creationId xmlns:a16="http://schemas.microsoft.com/office/drawing/2014/main" id="{337F40BD-1191-4354-A38B-7D426F426029}"/>
              </a:ext>
            </a:extLst>
          </p:cNvPr>
          <p:cNvSpPr/>
          <p:nvPr/>
        </p:nvSpPr>
        <p:spPr>
          <a:xfrm>
            <a:off x="2691087" y="233162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8" name="Oval 17">
            <a:extLst>
              <a:ext uri="{FF2B5EF4-FFF2-40B4-BE49-F238E27FC236}">
                <a16:creationId xmlns:a16="http://schemas.microsoft.com/office/drawing/2014/main" id="{0A97BCC7-780F-4A56-993A-F36B3CCD04C7}"/>
              </a:ext>
            </a:extLst>
          </p:cNvPr>
          <p:cNvSpPr/>
          <p:nvPr/>
        </p:nvSpPr>
        <p:spPr>
          <a:xfrm>
            <a:off x="1442647" y="208338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9" name="Oval 18">
            <a:extLst>
              <a:ext uri="{FF2B5EF4-FFF2-40B4-BE49-F238E27FC236}">
                <a16:creationId xmlns:a16="http://schemas.microsoft.com/office/drawing/2014/main" id="{A70E6F63-5FEE-48C2-9FB7-CAB0B45A1039}"/>
              </a:ext>
            </a:extLst>
          </p:cNvPr>
          <p:cNvSpPr/>
          <p:nvPr/>
        </p:nvSpPr>
        <p:spPr>
          <a:xfrm>
            <a:off x="1315997" y="233162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20" name="Content Placeholder 2">
            <a:extLst>
              <a:ext uri="{FF2B5EF4-FFF2-40B4-BE49-F238E27FC236}">
                <a16:creationId xmlns:a16="http://schemas.microsoft.com/office/drawing/2014/main" id="{4DC32542-0B3C-4472-AFE7-EC5B731B6834}"/>
              </a:ext>
            </a:extLst>
          </p:cNvPr>
          <p:cNvSpPr txBox="1">
            <a:spLocks/>
          </p:cNvSpPr>
          <p:nvPr/>
        </p:nvSpPr>
        <p:spPr>
          <a:xfrm>
            <a:off x="4956096" y="1935310"/>
            <a:ext cx="7001660" cy="228954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Font typeface="Arial" pitchFamily="34" charset="0"/>
              <a:buNone/>
            </a:pPr>
            <a:r>
              <a:rPr lang="en-US" sz="2800" dirty="0">
                <a:solidFill>
                  <a:srgbClr val="FF0000"/>
                </a:solidFill>
                <a:latin typeface="Berlin Sans FB" panose="020E0602020502020306" pitchFamily="34" charset="0"/>
              </a:rPr>
              <a:t>Oxygen</a:t>
            </a:r>
            <a:r>
              <a:rPr lang="en-US" sz="2800" dirty="0">
                <a:latin typeface="Berlin Sans FB" panose="020E0602020502020306" pitchFamily="34" charset="0"/>
              </a:rPr>
              <a:t> </a:t>
            </a:r>
            <a:r>
              <a:rPr lang="en-US" sz="2800" dirty="0">
                <a:solidFill>
                  <a:schemeClr val="tx1"/>
                </a:solidFill>
                <a:latin typeface="Berlin Sans FB" panose="020E0602020502020306" pitchFamily="34" charset="0"/>
              </a:rPr>
              <a:t>is one of the most </a:t>
            </a:r>
            <a:r>
              <a:rPr lang="en-US" sz="2800" dirty="0">
                <a:solidFill>
                  <a:schemeClr val="tx1"/>
                </a:solidFill>
                <a:highlight>
                  <a:srgbClr val="FFFF00"/>
                </a:highlight>
                <a:latin typeface="Berlin Sans FB" panose="020E0602020502020306" pitchFamily="34" charset="0"/>
              </a:rPr>
              <a:t>electronegative</a:t>
            </a:r>
            <a:r>
              <a:rPr lang="en-US" sz="2800" dirty="0">
                <a:solidFill>
                  <a:schemeClr val="tx1"/>
                </a:solidFill>
                <a:latin typeface="Berlin Sans FB" panose="020E0602020502020306" pitchFamily="34" charset="0"/>
              </a:rPr>
              <a:t> elements and pulls the shared electrons towards its nucleus. This leaves the </a:t>
            </a:r>
            <a:r>
              <a:rPr lang="en-US" sz="2800" u="sng" dirty="0">
                <a:solidFill>
                  <a:srgbClr val="0070C0"/>
                </a:solidFill>
                <a:latin typeface="Berlin Sans FB" panose="020E0602020502020306" pitchFamily="34" charset="0"/>
              </a:rPr>
              <a:t>Hydrogens with a slightly Positive charge</a:t>
            </a:r>
            <a:r>
              <a:rPr lang="en-US" sz="2800" u="sng" dirty="0">
                <a:latin typeface="Berlin Sans FB" panose="020E0602020502020306" pitchFamily="34" charset="0"/>
              </a:rPr>
              <a:t> </a:t>
            </a:r>
            <a:r>
              <a:rPr lang="en-US" sz="2800" dirty="0">
                <a:solidFill>
                  <a:schemeClr val="tx1"/>
                </a:solidFill>
                <a:latin typeface="Berlin Sans FB" panose="020E0602020502020306" pitchFamily="34" charset="0"/>
              </a:rPr>
              <a:t>and the </a:t>
            </a:r>
            <a:r>
              <a:rPr lang="en-US" sz="2800" u="sng" dirty="0">
                <a:solidFill>
                  <a:srgbClr val="FF0000"/>
                </a:solidFill>
                <a:latin typeface="Berlin Sans FB" panose="020E0602020502020306" pitchFamily="34" charset="0"/>
              </a:rPr>
              <a:t>Oxygen with a slightly negative charge</a:t>
            </a:r>
            <a:r>
              <a:rPr lang="en-US" sz="2800" dirty="0">
                <a:solidFill>
                  <a:srgbClr val="FF0000"/>
                </a:solidFill>
                <a:latin typeface="Berlin Sans FB" panose="020E0602020502020306" pitchFamily="34" charset="0"/>
              </a:rPr>
              <a:t>. </a:t>
            </a:r>
          </a:p>
        </p:txBody>
      </p:sp>
      <p:sp>
        <p:nvSpPr>
          <p:cNvPr id="2" name="Cross 1">
            <a:extLst>
              <a:ext uri="{FF2B5EF4-FFF2-40B4-BE49-F238E27FC236}">
                <a16:creationId xmlns:a16="http://schemas.microsoft.com/office/drawing/2014/main" id="{50E79226-91EB-4D09-A159-0F4939531C4D}"/>
              </a:ext>
            </a:extLst>
          </p:cNvPr>
          <p:cNvSpPr/>
          <p:nvPr/>
        </p:nvSpPr>
        <p:spPr>
          <a:xfrm>
            <a:off x="399004" y="1184833"/>
            <a:ext cx="606669" cy="589085"/>
          </a:xfrm>
          <a:prstGeom prst="plus">
            <a:avLst>
              <a:gd name="adj" fmla="val 44231"/>
            </a:avLst>
          </a:prstGeom>
          <a:solidFill>
            <a:srgbClr val="09CCD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41CE22EF-7C75-4EDB-8063-9F48349C0D4D}"/>
              </a:ext>
            </a:extLst>
          </p:cNvPr>
          <p:cNvSpPr/>
          <p:nvPr/>
        </p:nvSpPr>
        <p:spPr>
          <a:xfrm>
            <a:off x="3713072" y="1249842"/>
            <a:ext cx="606669" cy="589085"/>
          </a:xfrm>
          <a:prstGeom prst="plus">
            <a:avLst>
              <a:gd name="adj" fmla="val 44231"/>
            </a:avLst>
          </a:prstGeom>
          <a:solidFill>
            <a:srgbClr val="09CCD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67E022-DCD9-4053-B849-D445D794D7D1}"/>
              </a:ext>
            </a:extLst>
          </p:cNvPr>
          <p:cNvSpPr/>
          <p:nvPr/>
        </p:nvSpPr>
        <p:spPr>
          <a:xfrm>
            <a:off x="1987296" y="4116828"/>
            <a:ext cx="701793" cy="108029"/>
          </a:xfrm>
          <a:prstGeom prst="rect">
            <a:avLst/>
          </a:prstGeom>
          <a:solidFill>
            <a:srgbClr val="09CCD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5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2.5E-6 -4.07407E-6 L 2.5E-6 0.00024 C 0.00117 0.00301 0.00273 0.00602 0.00377 0.00949 C 0.00455 0.01204 0.00482 0.01505 0.00534 0.01783 L 0.00612 0.02176 C 0.00638 0.02315 0.00625 0.02524 0.0069 0.02593 L 0.00924 0.02871 C 0.01067 0.03264 0.0108 0.03241 0.01146 0.03704 C 0.01159 0.03727 0.01146 0.03797 0.01146 0.03843 L 0.01146 0.03866 " pathEditMode="relative" rAng="0" ptsTypes="AAAAAAAAAA">
                                      <p:cBhvr>
                                        <p:cTn id="29" dur="2000" fill="hold"/>
                                        <p:tgtEl>
                                          <p:spTgt spid="18"/>
                                        </p:tgtEl>
                                        <p:attrNameLst>
                                          <p:attrName>ppt_x</p:attrName>
                                          <p:attrName>ppt_y</p:attrName>
                                        </p:attrNameLst>
                                      </p:cBhvr>
                                      <p:rCtr x="573" y="1921"/>
                                    </p:animMotion>
                                  </p:childTnLst>
                                </p:cTn>
                              </p:par>
                              <p:par>
                                <p:cTn id="30" presetID="0" presetClass="path" presetSubtype="0" accel="50000" decel="50000" fill="hold" grpId="1" nodeType="withEffect">
                                  <p:stCondLst>
                                    <p:cond delay="0"/>
                                  </p:stCondLst>
                                  <p:childTnLst>
                                    <p:animMotion origin="layout" path="M -8.33333E-7 3.33333E-6 L -8.33333E-7 0.00023 C 0.00117 0.00301 0.00274 0.00602 0.00378 0.00949 C 0.00456 0.01203 0.00482 0.01504 0.00534 0.01782 L 0.00612 0.02176 C 0.00638 0.02314 0.00625 0.02523 0.0069 0.02592 L 0.00925 0.0287 C 0.01068 0.03264 0.01081 0.0324 0.01146 0.03703 C 0.01159 0.03727 0.01146 0.03796 0.01146 0.03842 L 0.01146 0.03865 " pathEditMode="relative" rAng="0" ptsTypes="AAAAAAAAAA">
                                      <p:cBhvr>
                                        <p:cTn id="31" dur="2000" fill="hold"/>
                                        <p:tgtEl>
                                          <p:spTgt spid="19"/>
                                        </p:tgtEl>
                                        <p:attrNameLst>
                                          <p:attrName>ppt_x</p:attrName>
                                          <p:attrName>ppt_y</p:attrName>
                                        </p:attrNameLst>
                                      </p:cBhvr>
                                      <p:rCtr x="573" y="1921"/>
                                    </p:animMotion>
                                  </p:childTnLst>
                                </p:cTn>
                              </p:par>
                              <p:par>
                                <p:cTn id="32" presetID="0" presetClass="path" presetSubtype="0" accel="50000" decel="50000" fill="hold" grpId="0" nodeType="withEffect">
                                  <p:stCondLst>
                                    <p:cond delay="500"/>
                                  </p:stCondLst>
                                  <p:childTnLst>
                                    <p:animMotion origin="layout" path="M -1.25E-6 3.33333E-6 L -1.25E-6 0.00023 C -0.00208 0.00162 -0.00443 0.00301 -0.00625 0.00532 C -0.00729 0.00671 -0.00768 0.00926 -0.00859 0.01088 C -0.01081 0.01481 -0.01068 0.01273 -0.01328 0.01504 C -0.01406 0.01574 -0.01471 0.01713 -0.01549 0.01782 C -0.01654 0.01852 -0.01758 0.01852 -0.01862 0.01921 C -0.02018 0.0199 -0.02331 0.02199 -0.02331 0.02222 C -0.02435 0.02777 -0.02318 0.02592 -0.02708 0.02592 L -0.02708 0.02615 " pathEditMode="relative" rAng="0" ptsTypes="AAAAAAAAAA">
                                      <p:cBhvr>
                                        <p:cTn id="33" dur="2000" fill="hold"/>
                                        <p:tgtEl>
                                          <p:spTgt spid="17"/>
                                        </p:tgtEl>
                                        <p:attrNameLst>
                                          <p:attrName>ppt_x</p:attrName>
                                          <p:attrName>ppt_y</p:attrName>
                                        </p:attrNameLst>
                                      </p:cBhvr>
                                      <p:rCtr x="-1354" y="1296"/>
                                    </p:animMotion>
                                  </p:childTnLst>
                                </p:cTn>
                              </p:par>
                              <p:par>
                                <p:cTn id="34" presetID="0" presetClass="path" presetSubtype="0" accel="50000" decel="50000" fill="hold" grpId="0" nodeType="withEffect">
                                  <p:stCondLst>
                                    <p:cond delay="250"/>
                                  </p:stCondLst>
                                  <p:childTnLst>
                                    <p:animMotion origin="layout" path="M 2.08333E-7 -4.07407E-6 L 2.08333E-7 0.00024 C -0.00208 0.00162 -0.00443 0.00301 -0.00625 0.00533 C -0.00729 0.00672 -0.00768 0.00926 -0.00859 0.01088 C -0.01081 0.01482 -0.01068 0.01274 -0.01328 0.01505 C -0.01406 0.01574 -0.01471 0.01713 -0.01549 0.01783 C -0.01654 0.01852 -0.01758 0.01852 -0.01862 0.01922 C -0.02018 0.01991 -0.02331 0.02199 -0.02331 0.02223 C -0.02435 0.02778 -0.02318 0.02593 -0.02708 0.02593 L -0.02708 0.02616 " pathEditMode="relative" rAng="0" ptsTypes="AAAAAAAAAA">
                                      <p:cBhvr>
                                        <p:cTn id="35" dur="2000" fill="hold"/>
                                        <p:tgtEl>
                                          <p:spTgt spid="14"/>
                                        </p:tgtEl>
                                        <p:attrNameLst>
                                          <p:attrName>ppt_x</p:attrName>
                                          <p:attrName>ppt_y</p:attrName>
                                        </p:attrNameLst>
                                      </p:cBhvr>
                                      <p:rCtr x="-1354" y="1296"/>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animBg="1"/>
      <p:bldP spid="14" grpId="0" animBg="1"/>
      <p:bldP spid="14" grpId="2" animBg="1"/>
      <p:bldP spid="17" grpId="0" animBg="1"/>
      <p:bldP spid="17" grpId="2" animBg="1"/>
      <p:bldP spid="18" grpId="1" animBg="1"/>
      <p:bldP spid="18" grpId="2" animBg="1"/>
      <p:bldP spid="19" grpId="1" animBg="1"/>
      <p:bldP spid="19" grpId="2" animBg="1"/>
      <p:bldP spid="2" grpId="0" animBg="1"/>
      <p:bldP spid="2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sz="half" idx="1"/>
          </p:nvPr>
        </p:nvSpPr>
        <p:spPr>
          <a:xfrm>
            <a:off x="876569" y="2422822"/>
            <a:ext cx="4213781" cy="2859291"/>
          </a:xfrm>
        </p:spPr>
        <p:txBody>
          <a:bodyPr>
            <a:normAutofit/>
          </a:bodyPr>
          <a:lstStyle/>
          <a:p>
            <a:pPr marL="45720" indent="0">
              <a:buNone/>
            </a:pPr>
            <a:r>
              <a:rPr lang="en-US" sz="3200" dirty="0">
                <a:solidFill>
                  <a:schemeClr val="tx1"/>
                </a:solidFill>
                <a:latin typeface="Berlin Sans FB" panose="020E0602020502020306" pitchFamily="34" charset="0"/>
              </a:rPr>
              <a:t>What would this molecule be?</a:t>
            </a:r>
          </a:p>
        </p:txBody>
      </p:sp>
      <p:pic>
        <p:nvPicPr>
          <p:cNvPr id="4098" name="Picture 2" descr="Image result for nonpolar covalent bond">
            <a:extLst>
              <a:ext uri="{FF2B5EF4-FFF2-40B4-BE49-F238E27FC236}">
                <a16:creationId xmlns:a16="http://schemas.microsoft.com/office/drawing/2014/main" id="{BD53D91B-CCD7-428D-8964-BE32753E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024" y="2256004"/>
            <a:ext cx="3311951" cy="159646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Left 4">
            <a:extLst>
              <a:ext uri="{FF2B5EF4-FFF2-40B4-BE49-F238E27FC236}">
                <a16:creationId xmlns:a16="http://schemas.microsoft.com/office/drawing/2014/main" id="{C2818CF1-7DC0-45CF-96CA-D7DA0F0C6CA6}"/>
              </a:ext>
            </a:extLst>
          </p:cNvPr>
          <p:cNvSpPr/>
          <p:nvPr/>
        </p:nvSpPr>
        <p:spPr>
          <a:xfrm>
            <a:off x="7853636" y="2352874"/>
            <a:ext cx="4213782" cy="17666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This is also </a:t>
            </a:r>
            <a:r>
              <a:rPr lang="en-US" b="1" dirty="0">
                <a:solidFill>
                  <a:srgbClr val="FF0000"/>
                </a:solidFill>
                <a:highlight>
                  <a:srgbClr val="FFFF00"/>
                </a:highlight>
              </a:rPr>
              <a:t>NONPOLAR</a:t>
            </a:r>
            <a:r>
              <a:rPr lang="en-US" b="1" dirty="0"/>
              <a:t> because the charges are all </a:t>
            </a:r>
            <a:r>
              <a:rPr lang="en-US" b="1" u="sng" dirty="0"/>
              <a:t>shared equally.</a:t>
            </a:r>
          </a:p>
        </p:txBody>
      </p:sp>
    </p:spTree>
    <p:extLst>
      <p:ext uri="{BB962C8B-B14F-4D97-AF65-F5344CB8AC3E}">
        <p14:creationId xmlns:p14="http://schemas.microsoft.com/office/powerpoint/2010/main" val="397915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1048630" y="2673682"/>
            <a:ext cx="10094740" cy="1088136"/>
          </a:xfrm>
        </p:spPr>
        <p:txBody>
          <a:bodyPr>
            <a:noAutofit/>
          </a:bodyPr>
          <a:lstStyle/>
          <a:p>
            <a:pPr algn="ctr"/>
            <a:r>
              <a:rPr lang="en-US" sz="4400" dirty="0">
                <a:solidFill>
                  <a:schemeClr val="tx1"/>
                </a:solidFill>
                <a:latin typeface="Berlin Sans FB" panose="020E0602020502020306" pitchFamily="34" charset="0"/>
              </a:rPr>
              <a:t>What is the difference between nonpolar and polar covalent bonds?</a:t>
            </a:r>
          </a:p>
        </p:txBody>
      </p:sp>
    </p:spTree>
    <p:extLst>
      <p:ext uri="{BB962C8B-B14F-4D97-AF65-F5344CB8AC3E}">
        <p14:creationId xmlns:p14="http://schemas.microsoft.com/office/powerpoint/2010/main" val="26436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3479409" y="-211239"/>
            <a:ext cx="9509759" cy="1088136"/>
          </a:xfrm>
        </p:spPr>
        <p:txBody>
          <a:bodyPr>
            <a:normAutofit/>
          </a:bodyPr>
          <a:lstStyle/>
          <a:p>
            <a:pPr algn="ctr"/>
            <a:r>
              <a:rPr lang="en-US" sz="4400" b="1" dirty="0">
                <a:latin typeface="Ink Free" panose="03080402000500000000" pitchFamily="66" charset="0"/>
              </a:rPr>
              <a:t>Hydrogen Bonds</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5254477" y="1159856"/>
            <a:ext cx="6542202" cy="5302013"/>
          </a:xfrm>
        </p:spPr>
        <p:txBody>
          <a:bodyPr>
            <a:normAutofit fontScale="92500" lnSpcReduction="10000"/>
          </a:bodyPr>
          <a:lstStyle/>
          <a:p>
            <a:pPr marL="45720" indent="0">
              <a:buNone/>
            </a:pPr>
            <a:r>
              <a:rPr lang="en-US" sz="3600" dirty="0">
                <a:latin typeface="Berlin Sans FB" panose="020E0602020502020306" pitchFamily="34" charset="0"/>
                <a:cs typeface="Arial" panose="020B0604020202020204" pitchFamily="34" charset="0"/>
              </a:rPr>
              <a:t>The properties of water arise from </a:t>
            </a:r>
            <a:r>
              <a:rPr lang="en-US" sz="3600" u="sng" dirty="0">
                <a:solidFill>
                  <a:srgbClr val="FF0000"/>
                </a:solidFill>
                <a:latin typeface="Berlin Sans FB" panose="020E0602020502020306" pitchFamily="34" charset="0"/>
                <a:cs typeface="Arial" panose="020B0604020202020204" pitchFamily="34" charset="0"/>
              </a:rPr>
              <a:t>the opposite charges within the water molecule</a:t>
            </a:r>
            <a:r>
              <a:rPr lang="en-US" sz="3600" dirty="0">
                <a:solidFill>
                  <a:srgbClr val="FF0000"/>
                </a:solidFill>
                <a:latin typeface="Berlin Sans FB" panose="020E0602020502020306" pitchFamily="34" charset="0"/>
                <a:cs typeface="Arial" panose="020B0604020202020204" pitchFamily="34" charset="0"/>
              </a:rPr>
              <a:t>: </a:t>
            </a:r>
          </a:p>
          <a:p>
            <a:pPr marL="45720" indent="0">
              <a:buNone/>
            </a:pPr>
            <a:r>
              <a:rPr lang="en-US" sz="3600" dirty="0">
                <a:solidFill>
                  <a:schemeClr val="tx1"/>
                </a:solidFill>
                <a:latin typeface="Berlin Sans FB" panose="020E0602020502020306" pitchFamily="34" charset="0"/>
                <a:cs typeface="Arial" panose="020B0604020202020204" pitchFamily="34" charset="0"/>
              </a:rPr>
              <a:t>The</a:t>
            </a:r>
            <a:r>
              <a:rPr lang="en-US" sz="3600" dirty="0">
                <a:solidFill>
                  <a:srgbClr val="7030A0"/>
                </a:solidFill>
                <a:latin typeface="Berlin Sans FB" panose="020E0602020502020306" pitchFamily="34" charset="0"/>
                <a:cs typeface="Arial" panose="020B0604020202020204" pitchFamily="34" charset="0"/>
              </a:rPr>
              <a:t> </a:t>
            </a:r>
            <a:r>
              <a:rPr lang="en-US" sz="3600" dirty="0">
                <a:solidFill>
                  <a:srgbClr val="0070C0"/>
                </a:solidFill>
                <a:latin typeface="Berlin Sans FB" panose="020E0602020502020306" pitchFamily="34" charset="0"/>
                <a:cs typeface="Arial" panose="020B0604020202020204" pitchFamily="34" charset="0"/>
              </a:rPr>
              <a:t>slightly positive H </a:t>
            </a:r>
            <a:r>
              <a:rPr lang="en-US" sz="3600" dirty="0">
                <a:solidFill>
                  <a:schemeClr val="tx1"/>
                </a:solidFill>
                <a:latin typeface="Berlin Sans FB" panose="020E0602020502020306" pitchFamily="34" charset="0"/>
                <a:cs typeface="Arial" panose="020B0604020202020204" pitchFamily="34" charset="0"/>
              </a:rPr>
              <a:t>of one molecule is attracted to the </a:t>
            </a:r>
            <a:r>
              <a:rPr lang="en-US" sz="3600" dirty="0">
                <a:solidFill>
                  <a:srgbClr val="00B050"/>
                </a:solidFill>
                <a:latin typeface="Berlin Sans FB" panose="020E0602020502020306" pitchFamily="34" charset="0"/>
                <a:cs typeface="Arial" panose="020B0604020202020204" pitchFamily="34" charset="0"/>
              </a:rPr>
              <a:t>negative O </a:t>
            </a:r>
            <a:r>
              <a:rPr lang="en-US" sz="3600" dirty="0">
                <a:solidFill>
                  <a:schemeClr val="tx1"/>
                </a:solidFill>
                <a:latin typeface="Berlin Sans FB" panose="020E0602020502020306" pitchFamily="34" charset="0"/>
                <a:cs typeface="Arial" panose="020B0604020202020204" pitchFamily="34" charset="0"/>
              </a:rPr>
              <a:t>of a different water molecule. </a:t>
            </a:r>
          </a:p>
          <a:p>
            <a:pPr marL="45720" indent="0">
              <a:buNone/>
            </a:pPr>
            <a:r>
              <a:rPr lang="en-US" sz="3600" dirty="0">
                <a:latin typeface="Berlin Sans FB" panose="020E0602020502020306" pitchFamily="34" charset="0"/>
                <a:cs typeface="Arial" panose="020B0604020202020204" pitchFamily="34" charset="0"/>
              </a:rPr>
              <a:t>The two molecules are therefore held together by a </a:t>
            </a:r>
            <a:r>
              <a:rPr lang="en-US" sz="3600" dirty="0">
                <a:solidFill>
                  <a:srgbClr val="FF00FF"/>
                </a:solidFill>
                <a:latin typeface="Berlin Sans FB" panose="020E0602020502020306" pitchFamily="34" charset="0"/>
                <a:cs typeface="Arial" panose="020B0604020202020204" pitchFamily="34" charset="0"/>
              </a:rPr>
              <a:t>HYDROGEN</a:t>
            </a:r>
            <a:r>
              <a:rPr lang="en-US" sz="3600" dirty="0">
                <a:latin typeface="Berlin Sans FB" panose="020E0602020502020306" pitchFamily="34" charset="0"/>
                <a:cs typeface="Arial" panose="020B0604020202020204" pitchFamily="34" charset="0"/>
              </a:rPr>
              <a:t> bond. Each bond only lasts for a few trillionths of a second. </a:t>
            </a:r>
            <a:endParaRPr lang="en-US" sz="4800" dirty="0">
              <a:latin typeface="Berlin Sans FB" panose="020E0602020502020306" pitchFamily="34" charset="0"/>
              <a:cs typeface="Arial" panose="020B0604020202020204" pitchFamily="34" charset="0"/>
            </a:endParaRPr>
          </a:p>
        </p:txBody>
      </p:sp>
      <p:pic>
        <p:nvPicPr>
          <p:cNvPr id="4" name="Picture 3">
            <a:extLst>
              <a:ext uri="{FF2B5EF4-FFF2-40B4-BE49-F238E27FC236}">
                <a16:creationId xmlns:a16="http://schemas.microsoft.com/office/drawing/2014/main" id="{A2491258-705E-2040-9956-5815C1F9AEA2}"/>
              </a:ext>
            </a:extLst>
          </p:cNvPr>
          <p:cNvPicPr>
            <a:picLocks noChangeAspect="1"/>
          </p:cNvPicPr>
          <p:nvPr/>
        </p:nvPicPr>
        <p:blipFill>
          <a:blip r:embed="rId3"/>
          <a:stretch>
            <a:fillRect/>
          </a:stretch>
        </p:blipFill>
        <p:spPr>
          <a:xfrm>
            <a:off x="558857" y="1589650"/>
            <a:ext cx="4343400" cy="3200400"/>
          </a:xfrm>
          <a:prstGeom prst="rect">
            <a:avLst/>
          </a:prstGeom>
        </p:spPr>
      </p:pic>
    </p:spTree>
    <p:extLst>
      <p:ext uri="{BB962C8B-B14F-4D97-AF65-F5344CB8AC3E}">
        <p14:creationId xmlns:p14="http://schemas.microsoft.com/office/powerpoint/2010/main" val="287377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5577840" y="551354"/>
            <a:ext cx="6330460" cy="4005405"/>
          </a:xfrm>
        </p:spPr>
        <p:txBody>
          <a:bodyPr>
            <a:noAutofit/>
          </a:bodyPr>
          <a:lstStyle/>
          <a:p>
            <a:pPr algn="ctr"/>
            <a:r>
              <a:rPr lang="en-US" sz="4400" dirty="0">
                <a:solidFill>
                  <a:schemeClr val="tx1"/>
                </a:solidFill>
                <a:latin typeface="Berlin Sans FB" panose="020E0602020502020306" pitchFamily="34" charset="0"/>
              </a:rPr>
              <a:t>Where do you find hydrogen bonds – in a water molecule or between water molecules?</a:t>
            </a:r>
          </a:p>
        </p:txBody>
      </p:sp>
      <p:pic>
        <p:nvPicPr>
          <p:cNvPr id="4" name="Picture 3">
            <a:extLst>
              <a:ext uri="{FF2B5EF4-FFF2-40B4-BE49-F238E27FC236}">
                <a16:creationId xmlns:a16="http://schemas.microsoft.com/office/drawing/2014/main" id="{FF35A9BB-2651-B649-A994-841D172C9473}"/>
              </a:ext>
            </a:extLst>
          </p:cNvPr>
          <p:cNvPicPr>
            <a:picLocks noChangeAspect="1"/>
          </p:cNvPicPr>
          <p:nvPr/>
        </p:nvPicPr>
        <p:blipFill>
          <a:blip r:embed="rId2"/>
          <a:stretch>
            <a:fillRect/>
          </a:stretch>
        </p:blipFill>
        <p:spPr>
          <a:xfrm>
            <a:off x="2215542" y="3640639"/>
            <a:ext cx="1440391" cy="1061341"/>
          </a:xfrm>
          <a:prstGeom prst="rect">
            <a:avLst/>
          </a:prstGeom>
        </p:spPr>
      </p:pic>
      <p:pic>
        <p:nvPicPr>
          <p:cNvPr id="5" name="Picture 4">
            <a:extLst>
              <a:ext uri="{FF2B5EF4-FFF2-40B4-BE49-F238E27FC236}">
                <a16:creationId xmlns:a16="http://schemas.microsoft.com/office/drawing/2014/main" id="{53CD78DF-192C-2F42-A037-B6323C05FDEB}"/>
              </a:ext>
            </a:extLst>
          </p:cNvPr>
          <p:cNvPicPr>
            <a:picLocks noChangeAspect="1"/>
          </p:cNvPicPr>
          <p:nvPr/>
        </p:nvPicPr>
        <p:blipFill>
          <a:blip r:embed="rId2"/>
          <a:stretch>
            <a:fillRect/>
          </a:stretch>
        </p:blipFill>
        <p:spPr>
          <a:xfrm>
            <a:off x="1128156" y="2157815"/>
            <a:ext cx="1440391" cy="1061341"/>
          </a:xfrm>
          <a:prstGeom prst="rect">
            <a:avLst/>
          </a:prstGeom>
        </p:spPr>
      </p:pic>
      <p:pic>
        <p:nvPicPr>
          <p:cNvPr id="6" name="Picture 5">
            <a:extLst>
              <a:ext uri="{FF2B5EF4-FFF2-40B4-BE49-F238E27FC236}">
                <a16:creationId xmlns:a16="http://schemas.microsoft.com/office/drawing/2014/main" id="{79C516D9-C562-614A-BA69-D298A35071B4}"/>
              </a:ext>
            </a:extLst>
          </p:cNvPr>
          <p:cNvPicPr>
            <a:picLocks noChangeAspect="1"/>
          </p:cNvPicPr>
          <p:nvPr/>
        </p:nvPicPr>
        <p:blipFill>
          <a:blip r:embed="rId2"/>
          <a:stretch>
            <a:fillRect/>
          </a:stretch>
        </p:blipFill>
        <p:spPr>
          <a:xfrm>
            <a:off x="3345180" y="2157816"/>
            <a:ext cx="1440391" cy="1061341"/>
          </a:xfrm>
          <a:prstGeom prst="rect">
            <a:avLst/>
          </a:prstGeom>
        </p:spPr>
      </p:pic>
      <p:cxnSp>
        <p:nvCxnSpPr>
          <p:cNvPr id="8" name="Straight Connector 7">
            <a:extLst>
              <a:ext uri="{FF2B5EF4-FFF2-40B4-BE49-F238E27FC236}">
                <a16:creationId xmlns:a16="http://schemas.microsoft.com/office/drawing/2014/main" id="{C692A509-91E4-CD43-A8FC-8BCD7E050B14}"/>
              </a:ext>
            </a:extLst>
          </p:cNvPr>
          <p:cNvCxnSpPr>
            <a:cxnSpLocks/>
          </p:cNvCxnSpPr>
          <p:nvPr/>
        </p:nvCxnSpPr>
        <p:spPr>
          <a:xfrm>
            <a:off x="1922791" y="2969230"/>
            <a:ext cx="205532" cy="31417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DDF0E0-5121-B947-8280-350AB0CA5C3F}"/>
              </a:ext>
            </a:extLst>
          </p:cNvPr>
          <p:cNvCxnSpPr>
            <a:cxnSpLocks/>
          </p:cNvCxnSpPr>
          <p:nvPr/>
        </p:nvCxnSpPr>
        <p:spPr>
          <a:xfrm>
            <a:off x="2206287" y="3392997"/>
            <a:ext cx="205532" cy="31417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18E595-2C46-7945-A77B-40DD592F1FBB}"/>
              </a:ext>
            </a:extLst>
          </p:cNvPr>
          <p:cNvCxnSpPr>
            <a:cxnSpLocks/>
          </p:cNvCxnSpPr>
          <p:nvPr/>
        </p:nvCxnSpPr>
        <p:spPr>
          <a:xfrm flipH="1">
            <a:off x="3746373" y="3042045"/>
            <a:ext cx="236130" cy="2541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028AD4-3765-4E45-AAC7-B83C32F17EFE}"/>
              </a:ext>
            </a:extLst>
          </p:cNvPr>
          <p:cNvCxnSpPr>
            <a:cxnSpLocks/>
          </p:cNvCxnSpPr>
          <p:nvPr/>
        </p:nvCxnSpPr>
        <p:spPr>
          <a:xfrm flipH="1">
            <a:off x="3429802" y="3410363"/>
            <a:ext cx="236130" cy="2541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83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4749</TotalTime>
  <Words>637</Words>
  <Application>Microsoft Macintosh PowerPoint</Application>
  <PresentationFormat>Widescreen</PresentationFormat>
  <Paragraphs>75</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Berlin Sans FB</vt:lpstr>
      <vt:lpstr>Georgia</vt:lpstr>
      <vt:lpstr>Ink Free</vt:lpstr>
      <vt:lpstr>Ocean 16x9</vt:lpstr>
      <vt:lpstr>Properties of Water</vt:lpstr>
      <vt:lpstr>Review of Bonds</vt:lpstr>
      <vt:lpstr>What is the difference between ionic bonds and covalent bonds?  Which is stronger?</vt:lpstr>
      <vt:lpstr>Covalent Bonds</vt:lpstr>
      <vt:lpstr>PowerPoint Presentation</vt:lpstr>
      <vt:lpstr>PowerPoint Presentation</vt:lpstr>
      <vt:lpstr>What is the difference between nonpolar and polar covalent bonds?</vt:lpstr>
      <vt:lpstr>Hydrogen Bonds</vt:lpstr>
      <vt:lpstr>Where do you find hydrogen bonds – in a water molecule or between water molecules?</vt:lpstr>
      <vt:lpstr>Review of Bonds in Water </vt:lpstr>
      <vt:lpstr>So, why talk about bonds in Biology? This isn’t a chemistry class, lol.</vt:lpstr>
      <vt:lpstr>Properties of Water: Cohesion</vt:lpstr>
      <vt:lpstr>Properties of Water: Adhesion</vt:lpstr>
      <vt:lpstr>Compare and contrast adhesion and cohesion.</vt:lpstr>
      <vt:lpstr>Surface Tension</vt:lpstr>
      <vt:lpstr>Practice with the Concepts</vt:lpstr>
      <vt:lpstr>PowerPoint Presentation</vt:lpstr>
      <vt:lpstr>PowerPoint Presentation</vt:lpstr>
      <vt:lpstr>A Closer Look at Transpiration</vt:lpstr>
      <vt:lpstr>Additional Cool Factors about Water that make life on Earth Possible</vt:lpstr>
      <vt:lpstr>Additional Cool Factors about Water that make life on Earth Possible</vt:lpstr>
      <vt:lpstr>Additional Cool Factors about Water that make life on Earth Possible</vt:lpstr>
      <vt:lpstr>What are some additional features of water that make life on earth possible?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Properties of Water</dc:title>
  <dc:creator>Mary Neimeyer</dc:creator>
  <cp:lastModifiedBy>Microsoft Office User</cp:lastModifiedBy>
  <cp:revision>64</cp:revision>
  <dcterms:created xsi:type="dcterms:W3CDTF">2019-07-29T22:56:25Z</dcterms:created>
  <dcterms:modified xsi:type="dcterms:W3CDTF">2019-08-17T23:36:11Z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