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2" r:id="rId11"/>
    <p:sldId id="274" r:id="rId12"/>
    <p:sldId id="271" r:id="rId13"/>
    <p:sldId id="266" r:id="rId14"/>
    <p:sldId id="275" r:id="rId15"/>
    <p:sldId id="267" r:id="rId16"/>
    <p:sldId id="276" r:id="rId17"/>
    <p:sldId id="268" r:id="rId18"/>
    <p:sldId id="269" r:id="rId19"/>
    <p:sldId id="27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 snapToGrid="0" snapToObjects="1">
      <p:cViewPr varScale="1">
        <p:scale>
          <a:sx n="76" d="100"/>
          <a:sy n="76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9178-D788-7B49-82E6-0C42B07A3F3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E96C-9A09-E747-BC2D-DA9B540F6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C3D32-1C08-7E4F-82F9-9593C119574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CF7E-1525-3840-9FE2-A676D6B1A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3C3D48A-25FB-9C44-B482-758FD3DD882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A3B80AE-D936-E54B-8DF3-0F9816EFE84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E82165C-DB10-5C45-B026-3E0505026C6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4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999CA0D-FFB2-FB41-B446-6B85FB5E4198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8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4409741-2B87-4F40-A814-4C86CDE1475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0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18096A6-2BB4-F54D-93A4-6B7ECB60FB0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6DCF22B-F638-3041-8BF6-45F0C4F40B27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8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3BF4339-EABC-FB4A-A689-C019FBD5489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C0A407A-15C9-C54D-8873-80DCC12827F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7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78B648-5D9E-144E-9528-B33AE905FB3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4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555" y="292582"/>
            <a:ext cx="8825658" cy="1441514"/>
          </a:xfrm>
        </p:spPr>
        <p:txBody>
          <a:bodyPr/>
          <a:lstStyle/>
          <a:p>
            <a:r>
              <a:rPr lang="en-US" sz="8000" b="1" dirty="0" smtClean="0"/>
              <a:t>Transcription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50" y="2303158"/>
            <a:ext cx="7325363" cy="39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Transcription on paper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287867" y="1371601"/>
            <a:ext cx="11548533" cy="4754564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altLang="en-US" dirty="0"/>
              <a:t>Transcribe each of these 2 sequence of DNA into mRNA  (Remember </a:t>
            </a:r>
            <a:r>
              <a:rPr lang="en-US" altLang="en-US" u="sng" dirty="0"/>
              <a:t>A-U, T-A, G=C</a:t>
            </a:r>
            <a:r>
              <a:rPr lang="en-US" altLang="en-US" dirty="0"/>
              <a:t>)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Sequence 1 – Human Insulin gene sequence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DNA:  </a:t>
            </a:r>
            <a:r>
              <a:rPr lang="en-US" altLang="en-US" dirty="0" smtClean="0"/>
              <a:t> 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 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</a:t>
            </a:r>
            <a:r>
              <a:rPr lang="en-US" altLang="en-US" sz="2800" dirty="0" smtClean="0"/>
              <a:t> G T A </a:t>
            </a:r>
            <a:r>
              <a:rPr lang="en-US" altLang="en-US" sz="2800" dirty="0"/>
              <a:t>C A C G T T A C A A C G T G A A G G T A A</a:t>
            </a:r>
            <a:r>
              <a:rPr lang="en-US" altLang="en-US" dirty="0"/>
              <a:t> 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mRNA: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Sequence 2 – Cow Insulin gene sequence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DNA:  </a:t>
            </a:r>
            <a:r>
              <a:rPr lang="en-US" altLang="en-US" dirty="0" smtClean="0"/>
              <a:t> 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 A C G T A </a:t>
            </a:r>
            <a:r>
              <a:rPr lang="en-US" altLang="en-US" sz="2800" dirty="0"/>
              <a:t>C A T G T T A C A A C G C G A A G G C A C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mRNA: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3066" y="2772131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49801" y="277213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69508" y="277212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92758" y="2772129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310850" y="2772127"/>
            <a:ext cx="0" cy="46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9243" y="2772128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3666" y="2772128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28400" y="2772127"/>
            <a:ext cx="0" cy="46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78" y="2129118"/>
            <a:ext cx="9404723" cy="1400530"/>
          </a:xfrm>
        </p:spPr>
        <p:txBody>
          <a:bodyPr/>
          <a:lstStyle/>
          <a:p>
            <a:pPr algn="ctr"/>
            <a:r>
              <a:rPr lang="en-US" sz="6000" dirty="0" smtClean="0"/>
              <a:t>What really happens inside the cell?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48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10430933" cy="1400530"/>
          </a:xfrm>
        </p:spPr>
        <p:txBody>
          <a:bodyPr/>
          <a:lstStyle/>
          <a:p>
            <a:r>
              <a:rPr lang="en-US" altLang="en-US" u="sng" smtClean="0"/>
              <a:t>Transcription in the cell:  </a:t>
            </a:r>
            <a:r>
              <a:rPr lang="en-US" altLang="en-US" u="sng"/>
              <a:t>DNA     mRNA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388534"/>
            <a:ext cx="11565467" cy="4859866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3600" dirty="0"/>
              <a:t>This step takes place inside the </a:t>
            </a:r>
            <a:r>
              <a:rPr lang="en-US" altLang="en-US" sz="3600" u="sng" dirty="0"/>
              <a:t>nucleus</a:t>
            </a:r>
          </a:p>
          <a:p>
            <a:pPr>
              <a:buFont typeface="Arial" charset="0"/>
              <a:buNone/>
            </a:pPr>
            <a:endParaRPr lang="en-US" altLang="en-US" sz="1600" u="sng" dirty="0"/>
          </a:p>
          <a:p>
            <a:pPr>
              <a:buFont typeface="Arial" charset="0"/>
              <a:buNone/>
            </a:pPr>
            <a:r>
              <a:rPr lang="en-US" altLang="en-US" sz="3600" dirty="0"/>
              <a:t>What happens</a:t>
            </a:r>
            <a:r>
              <a:rPr lang="en-US" altLang="en-US" sz="3600" dirty="0" smtClean="0"/>
              <a:t>? Basic of basics summary…</a:t>
            </a:r>
            <a:endParaRPr lang="en-US" altLang="en-US" sz="3600" dirty="0"/>
          </a:p>
          <a:p>
            <a:pPr>
              <a:buFont typeface="Arial" charset="0"/>
              <a:buNone/>
            </a:pPr>
            <a:r>
              <a:rPr lang="en-US" altLang="en-US" sz="3600" dirty="0"/>
              <a:t>-</a:t>
            </a:r>
            <a:r>
              <a:rPr lang="en-US" altLang="en-US" sz="3600" u="sng" dirty="0"/>
              <a:t>a gene portion of the DNA unzips and one strand is used as a template to make an mRNA molecule</a:t>
            </a:r>
          </a:p>
          <a:p>
            <a:pPr>
              <a:buFont typeface="Arial" charset="0"/>
              <a:buNone/>
            </a:pPr>
            <a:r>
              <a:rPr lang="en-US" altLang="en-US" sz="3600" dirty="0"/>
              <a:t>-mRNA leaves the nucleus to find a ribosome</a:t>
            </a:r>
          </a:p>
          <a:p>
            <a:pPr>
              <a:buFont typeface="Arial" charset="0"/>
              <a:buNone/>
            </a:pPr>
            <a:r>
              <a:rPr lang="en-US" altLang="en-US" sz="3600" dirty="0"/>
              <a:t>-The DNA zips back up and is unchanged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823200" y="69202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45" y="215652"/>
            <a:ext cx="9404723" cy="1400530"/>
          </a:xfrm>
        </p:spPr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45" y="1257050"/>
            <a:ext cx="11732155" cy="510988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/>
              <a:t>1)Transcription factors bind on or near the TATA box of the promoter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u="sng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2) </a:t>
            </a:r>
            <a:r>
              <a:rPr lang="en-US" sz="4000" u="sng" dirty="0" smtClean="0"/>
              <a:t>RNA Polymerase II binds</a:t>
            </a:r>
            <a:r>
              <a:rPr lang="en-US" sz="4000" dirty="0" smtClean="0"/>
              <a:t> with additional transcription factors forming a transcription initiation complex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3) RNA Polymerase begins to unwind the DNA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10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09550"/>
            <a:ext cx="8648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4" y="105585"/>
            <a:ext cx="9404723" cy="961215"/>
          </a:xfrm>
        </p:spPr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34" y="1066800"/>
            <a:ext cx="11062799" cy="5486400"/>
          </a:xfrm>
        </p:spPr>
        <p:txBody>
          <a:bodyPr>
            <a:normAutofit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000" dirty="0" smtClean="0"/>
              <a:t>RNA polymerase unwinds the DNA 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4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2) </a:t>
            </a:r>
            <a:r>
              <a:rPr lang="en-US" sz="4000" u="sng" dirty="0" smtClean="0"/>
              <a:t>RNA Polymerase adds new nucleotides to the 3’end of the pre-mRNA </a:t>
            </a:r>
            <a:r>
              <a:rPr lang="en-US" sz="4000" dirty="0" smtClean="0"/>
              <a:t>molecule in the 5’ </a:t>
            </a:r>
            <a:r>
              <a:rPr lang="en-US" sz="4000" dirty="0" smtClean="0">
                <a:sym typeface="Wingdings"/>
              </a:rPr>
              <a:t> 3’ direction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ym typeface="Wingdings"/>
              </a:rPr>
              <a:t>3) mRNA begins to peel away from the DNA and the DNA zips back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0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42900"/>
            <a:ext cx="7594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58651"/>
            <a:ext cx="11028932" cy="510988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/>
              <a:t>*In prokaryotes it stops at a termination sequence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/>
              <a:t>*Eukaryotes: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/>
              <a:t>1)RNA polymerase transcribes </a:t>
            </a:r>
            <a:r>
              <a:rPr lang="en-US" sz="4000" u="sng" dirty="0" smtClean="0"/>
              <a:t>polyadenylation signal </a:t>
            </a:r>
            <a:r>
              <a:rPr lang="en-US" sz="4000" dirty="0" smtClean="0"/>
              <a:t>(AAUAAA)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/>
              <a:t>2) Proteins cut the pre-mRNA free</a:t>
            </a:r>
          </a:p>
        </p:txBody>
      </p:sp>
    </p:spTree>
    <p:extLst>
      <p:ext uri="{BB962C8B-B14F-4D97-AF65-F5344CB8AC3E}">
        <p14:creationId xmlns:p14="http://schemas.microsoft.com/office/powerpoint/2010/main" val="1722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RNA Processing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6" y="1358651"/>
            <a:ext cx="10837334" cy="527921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5’ end gets a </a:t>
            </a:r>
            <a:r>
              <a:rPr lang="en-US" sz="3800" u="sng" dirty="0" smtClean="0"/>
              <a:t>5’ cap </a:t>
            </a:r>
            <a:r>
              <a:rPr lang="en-US" sz="3800" dirty="0" smtClean="0"/>
              <a:t>(modified guanine nucleotide)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3’ end gets a </a:t>
            </a:r>
            <a:r>
              <a:rPr lang="en-US" sz="3800" u="sng" dirty="0" smtClean="0"/>
              <a:t>poly-A tail</a:t>
            </a:r>
            <a:r>
              <a:rPr lang="en-US" sz="3800" dirty="0" smtClean="0"/>
              <a:t> by adding 50-250 more adenines 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WHY???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*Facilitates the export of mature mRNA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*Helps protect the mRNA from degradation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*Helps 5’ end attach to ribosome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18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427816"/>
            <a:ext cx="10244667" cy="16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DNA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86799"/>
            <a:ext cx="8886637" cy="5410564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600" b="1" dirty="0" smtClean="0"/>
              <a:t>DNA</a:t>
            </a:r>
            <a:r>
              <a:rPr lang="en-US" sz="3600" dirty="0" smtClean="0"/>
              <a:t> from all organisms is made up of the same chemical and physical components—nucleotides made out of a phosphate, </a:t>
            </a:r>
            <a:r>
              <a:rPr lang="en-US" sz="3600" dirty="0" err="1" smtClean="0"/>
              <a:t>deoxyribose</a:t>
            </a:r>
            <a:r>
              <a:rPr lang="en-US" sz="3600" dirty="0" smtClean="0"/>
              <a:t> sugar, and nitrogenous base (A,G,T,C)</a:t>
            </a:r>
          </a:p>
          <a:p>
            <a:pPr>
              <a:buNone/>
              <a:defRPr/>
            </a:pPr>
            <a:r>
              <a:rPr lang="en-US" sz="3600" dirty="0" smtClean="0"/>
              <a:t>A DNA sequence is the particular side-by-side arrangement of bases along the DNA strand (e.g., ATTCCGGA). </a:t>
            </a:r>
          </a:p>
          <a:p>
            <a:pPr>
              <a:buNone/>
              <a:defRPr/>
            </a:pPr>
            <a:r>
              <a:rPr lang="en-US" sz="3600" dirty="0" smtClean="0"/>
              <a:t>This order spells out the exact instructions required to create a particular organism with its own unique traits. </a:t>
            </a: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8" y="232585"/>
            <a:ext cx="9404723" cy="1400530"/>
          </a:xfrm>
        </p:spPr>
        <p:txBody>
          <a:bodyPr/>
          <a:lstStyle/>
          <a:p>
            <a:r>
              <a:rPr lang="en-US" b="1" u="sng" dirty="0" smtClean="0"/>
              <a:t>RNA Splicing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71" y="932850"/>
            <a:ext cx="10847995" cy="417854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Not all parts of the pre-mRNA are needed to code for a polypeptide in eukaryotes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-</a:t>
            </a:r>
            <a:r>
              <a:rPr lang="en-US" sz="3800" u="sng" dirty="0" smtClean="0"/>
              <a:t>Introns are cut out by spliceosomes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-Exons are spliced together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*Alternate RNA splicing – one gene can code for 2 or more polypeptides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222778" y="5740399"/>
            <a:ext cx="1098022" cy="45720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5’ Cap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0" y="5740399"/>
            <a:ext cx="2252133" cy="4699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3769" y="5740396"/>
            <a:ext cx="1599297" cy="5080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2933" y="5740398"/>
            <a:ext cx="2430836" cy="5079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AUG      Exon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03066" y="5744635"/>
            <a:ext cx="3251200" cy="5037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4266" y="5740395"/>
            <a:ext cx="1098022" cy="50800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Poly A tail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3.7037E-7 C 0.00599 -0.0044 0.01915 -0.01297 0.025 -0.01991 C 0.02631 -0.02153 0.02761 -0.02338 0.02917 -0.02477 C 0.03086 -0.02662 0.03295 -0.02778 0.03464 -0.02963 C 0.05092 -0.04792 0.02995 -0.0257 0.04441 -0.04699 C 0.04545 -0.04861 0.04714 -0.04861 0.04857 -0.04954 C 0.05717 -0.06852 0.05053 -0.05648 0.05834 -0.06667 C 0.0625 -0.07246 0.07084 -0.08403 0.07084 -0.08403 C 0.07383 -0.10023 0.06954 -0.08426 0.07631 -0.09398 C 0.07917 -0.09815 0.07969 -0.10648 0.08191 -0.11111 C 0.08334 -0.11436 0.08555 -0.11621 0.0875 -0.11852 C 0.09662 -0.1301 0.09297 -0.12732 0.10131 -0.13102 C 0.10274 -0.13264 0.10404 -0.13449 0.10547 -0.13588 C 0.10678 -0.13704 0.10834 -0.1375 0.10964 -0.13843 C 0.11068 -0.13912 0.11146 -0.14005 0.1125 -0.14074 L 0.1125 -0.14074 L 0.1125 -0.1407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75E-6 4.81481E-6 C -0.00195 -0.00741 -0.00391 -0.01482 -0.0056 -0.02222 C -0.01081 -0.04421 -0.00208 -0.01204 -0.00977 -0.03958 C -0.01029 -0.04282 -0.01042 -0.0463 -0.0112 -0.04954 C -0.01185 -0.05232 -0.01393 -0.05394 -0.01393 -0.05695 C -0.01432 -0.07014 -0.01302 -0.08333 -0.01263 -0.0963 C -0.01497 -0.12593 -0.01081 -0.10579 -0.0181 -0.11852 C -0.02266 -0.12662 -0.01888 -0.12593 -0.02227 -0.12593 L -0.02227 -0.12593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463 L 0.18672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3333 -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362 -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8977" y="863413"/>
            <a:ext cx="10895099" cy="419548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4400" dirty="0"/>
              <a:t>Small sequence of DNA for making insulin protein</a:t>
            </a:r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96562" y="2499488"/>
            <a:ext cx="1146707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3600" dirty="0">
                <a:ea typeface="Times New Roman" charset="0"/>
              </a:rPr>
              <a:t>Sequence 1 - Human insulin gene sequence</a:t>
            </a:r>
          </a:p>
          <a:p>
            <a:pPr eaLnBrk="0" hangingPunct="0"/>
            <a:r>
              <a:rPr lang="en-US" altLang="en-US" sz="3600" dirty="0">
                <a:ea typeface="Times New Roman" charset="0"/>
              </a:rPr>
              <a:t>DNA:  C C A T A G C A C G T T A C A A C G T G A A G G T A A </a:t>
            </a:r>
          </a:p>
          <a:p>
            <a:pPr eaLnBrk="0" hangingPunct="0"/>
            <a:endParaRPr lang="en-US" altLang="en-US" sz="3600" dirty="0">
              <a:ea typeface="Times New Roman" charset="0"/>
            </a:endParaRPr>
          </a:p>
          <a:p>
            <a:pPr eaLnBrk="0" hangingPunct="0"/>
            <a:r>
              <a:rPr lang="en-US" altLang="en-US" sz="3600" dirty="0">
                <a:ea typeface="Times New Roman" charset="0"/>
              </a:rPr>
              <a:t>Sequence 2 – Cow insulin gene sequence</a:t>
            </a:r>
          </a:p>
          <a:p>
            <a:pPr eaLnBrk="0" hangingPunct="0"/>
            <a:r>
              <a:rPr lang="en-US" altLang="en-US" sz="3600" dirty="0">
                <a:ea typeface="Times New Roman" charset="0"/>
              </a:rPr>
              <a:t>DNA:  C C G T A G C A T G T T A C A A C G C G A A G G C A C</a:t>
            </a:r>
            <a:r>
              <a:rPr lang="en-US" altLang="en-US" sz="3600" dirty="0">
                <a:solidFill>
                  <a:srgbClr val="000000"/>
                </a:solidFill>
                <a:ea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9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4963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8382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3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nnstatehershey.org/healthinfo/graphics/images/en/9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08">
            <a:off x="9187922" y="2426759"/>
            <a:ext cx="2438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Genes: Your special instructions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46111" y="1447801"/>
            <a:ext cx="10597622" cy="5190066"/>
          </a:xfrm>
        </p:spPr>
        <p:txBody>
          <a:bodyPr rtlCol="0">
            <a:normAutofit fontScale="850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Most of our DNA is “junk” DNA= no instructions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u="sng" dirty="0" smtClean="0"/>
              <a:t>The parts of our DNA that do have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u="sng" dirty="0" smtClean="0"/>
              <a:t> instructions are called Genes</a:t>
            </a:r>
            <a:endParaRPr lang="en-US" sz="3600" dirty="0" smtClean="0"/>
          </a:p>
          <a:p>
            <a:pPr>
              <a:spcBef>
                <a:spcPct val="0"/>
              </a:spcBef>
              <a:buNone/>
              <a:defRPr/>
            </a:pPr>
            <a:endParaRPr lang="en-US" sz="3600" dirty="0"/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Genes vary in length. 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		Some contain </a:t>
            </a:r>
            <a:r>
              <a:rPr lang="en-US" sz="3600" dirty="0" smtClean="0"/>
              <a:t>hundreds </a:t>
            </a:r>
            <a:r>
              <a:rPr lang="en-US" sz="3600" dirty="0" smtClean="0"/>
              <a:t>of base pairs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		Some contain </a:t>
            </a:r>
            <a:r>
              <a:rPr lang="en-US" sz="3600" dirty="0" smtClean="0"/>
              <a:t>thousands </a:t>
            </a:r>
            <a:r>
              <a:rPr lang="en-US" sz="3600" dirty="0" smtClean="0"/>
              <a:t>of base pairs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3600" dirty="0"/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19,000 </a:t>
            </a:r>
            <a:r>
              <a:rPr lang="en-US" sz="3600" dirty="0" smtClean="0"/>
              <a:t>human genes have been identified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3600" dirty="0"/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The instructions in your genes are directions for synthesizing (making) specific </a:t>
            </a:r>
            <a:r>
              <a:rPr lang="en-US" sz="3600" dirty="0" smtClean="0"/>
              <a:t>polypeptides. </a:t>
            </a:r>
            <a:endParaRPr lang="en-US" sz="3600" dirty="0" smtClean="0"/>
          </a:p>
          <a:p>
            <a:pPr>
              <a:spcBef>
                <a:spcPct val="0"/>
              </a:spcBef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46111" y="1219201"/>
            <a:ext cx="10953222" cy="5367866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3600" b="1" dirty="0" smtClean="0"/>
              <a:t>Proteins</a:t>
            </a:r>
            <a:r>
              <a:rPr lang="en-US" sz="3600" dirty="0" smtClean="0"/>
              <a:t>:</a:t>
            </a:r>
          </a:p>
          <a:p>
            <a:pPr>
              <a:buNone/>
              <a:defRPr/>
            </a:pPr>
            <a:r>
              <a:rPr lang="en-US" sz="3600" dirty="0" smtClean="0"/>
              <a:t>		</a:t>
            </a:r>
            <a:r>
              <a:rPr lang="en-US" sz="3600" u="sng" dirty="0" smtClean="0"/>
              <a:t>Perform most life's functions </a:t>
            </a:r>
            <a:r>
              <a:rPr lang="en-US" sz="3600" dirty="0" smtClean="0"/>
              <a:t>(enzymes in </a:t>
            </a:r>
          </a:p>
          <a:p>
            <a:pPr>
              <a:buNone/>
              <a:defRPr/>
            </a:pPr>
            <a:r>
              <a:rPr lang="en-US" sz="3600" dirty="0" smtClean="0"/>
              <a:t>		chemical reactions)</a:t>
            </a:r>
          </a:p>
          <a:p>
            <a:pPr>
              <a:buNone/>
              <a:defRPr/>
            </a:pPr>
            <a:r>
              <a:rPr lang="en-US" sz="3600" dirty="0" smtClean="0"/>
              <a:t>		</a:t>
            </a:r>
            <a:r>
              <a:rPr lang="en-US" sz="3600" u="sng" dirty="0" smtClean="0"/>
              <a:t>Make up the majority of cellular structures</a:t>
            </a:r>
          </a:p>
          <a:p>
            <a:pPr>
              <a:buNone/>
              <a:defRPr/>
            </a:pPr>
            <a:r>
              <a:rPr lang="en-US" sz="3600" dirty="0" smtClean="0"/>
              <a:t> 		Are made up of smaller subunits called </a:t>
            </a:r>
          </a:p>
          <a:p>
            <a:pPr>
              <a:buNone/>
              <a:defRPr/>
            </a:pPr>
            <a:r>
              <a:rPr lang="en-US" sz="3600" dirty="0" smtClean="0"/>
              <a:t>		</a:t>
            </a:r>
            <a:r>
              <a:rPr lang="en-US" sz="3600" u="sng" dirty="0" smtClean="0"/>
              <a:t>amino acids</a:t>
            </a:r>
          </a:p>
          <a:p>
            <a:pPr>
              <a:buNone/>
              <a:defRPr/>
            </a:pPr>
            <a:r>
              <a:rPr lang="en-US" sz="3600" dirty="0" smtClean="0"/>
              <a:t> Each protein is created from a particular number and arrangement of </a:t>
            </a:r>
            <a:r>
              <a:rPr lang="en-US" sz="3600" u="sng" dirty="0" smtClean="0"/>
              <a:t>20 different amino acids</a:t>
            </a:r>
          </a:p>
          <a:p>
            <a:pPr>
              <a:buNone/>
              <a:defRPr/>
            </a:pPr>
            <a:r>
              <a:rPr lang="en-US" sz="3600" dirty="0"/>
              <a:t>A chain of seven amino acids =  1 billion possible combinations 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4244" y="418851"/>
            <a:ext cx="10258956" cy="1400530"/>
          </a:xfrm>
        </p:spPr>
        <p:txBody>
          <a:bodyPr/>
          <a:lstStyle/>
          <a:p>
            <a:r>
              <a:rPr lang="en-US" altLang="en-US" b="1" u="sng" dirty="0" smtClean="0"/>
              <a:t>Gene Expression and Protein </a:t>
            </a:r>
            <a:r>
              <a:rPr lang="en-US" altLang="en-US" b="1" u="sng" dirty="0"/>
              <a:t>Synthesis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0933" y="1270001"/>
            <a:ext cx="11616267" cy="485616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3400" dirty="0" smtClean="0"/>
              <a:t>Gene Expression and protein </a:t>
            </a:r>
            <a:r>
              <a:rPr lang="en-US" altLang="en-US" sz="3400" dirty="0"/>
              <a:t>synthesis </a:t>
            </a:r>
            <a:r>
              <a:rPr lang="en-US" altLang="en-US" sz="3400" dirty="0" smtClean="0"/>
              <a:t>are </a:t>
            </a:r>
            <a:r>
              <a:rPr lang="en-US" altLang="en-US" sz="3400" dirty="0"/>
              <a:t>the </a:t>
            </a:r>
            <a:r>
              <a:rPr lang="en-US" altLang="en-US" sz="3400" dirty="0" smtClean="0"/>
              <a:t>processes </a:t>
            </a:r>
            <a:r>
              <a:rPr lang="en-US" altLang="en-US" sz="3400" dirty="0"/>
              <a:t>of </a:t>
            </a:r>
            <a:r>
              <a:rPr lang="en-US" altLang="en-US" sz="3400" dirty="0" smtClean="0"/>
              <a:t>re-writing the DNA instruction and then reading </a:t>
            </a:r>
            <a:r>
              <a:rPr lang="en-US" altLang="en-US" sz="3400" dirty="0"/>
              <a:t>the instructions in DNA to make a protein</a:t>
            </a:r>
          </a:p>
          <a:p>
            <a:pPr>
              <a:buFont typeface="Arial" charset="0"/>
              <a:buNone/>
            </a:pPr>
            <a:r>
              <a:rPr lang="en-US" altLang="en-US" sz="3400" dirty="0"/>
              <a:t>To read the instructions:</a:t>
            </a:r>
          </a:p>
          <a:p>
            <a:pPr>
              <a:buFont typeface="Arial" charset="0"/>
              <a:buNone/>
            </a:pPr>
            <a:r>
              <a:rPr lang="en-US" altLang="en-US" sz="3400" dirty="0"/>
              <a:t>-</a:t>
            </a:r>
            <a:r>
              <a:rPr lang="en-US" altLang="en-US" sz="3400" u="sng" dirty="0"/>
              <a:t>1</a:t>
            </a:r>
            <a:r>
              <a:rPr lang="en-US" altLang="en-US" sz="3400" u="sng" baseline="30000" dirty="0"/>
              <a:t>st</a:t>
            </a:r>
            <a:r>
              <a:rPr lang="en-US" altLang="en-US" sz="3400" u="sng" dirty="0"/>
              <a:t> </a:t>
            </a:r>
            <a:r>
              <a:rPr lang="en-US" altLang="en-US" sz="3400" i="1" u="sng" dirty="0">
                <a:solidFill>
                  <a:srgbClr val="FF0000"/>
                </a:solidFill>
              </a:rPr>
              <a:t>rewrite</a:t>
            </a:r>
            <a:r>
              <a:rPr lang="en-US" altLang="en-US" sz="3400" u="sng" dirty="0"/>
              <a:t> the DNA instructions to RNA </a:t>
            </a:r>
            <a:r>
              <a:rPr lang="en-US" altLang="en-US" sz="3400" dirty="0"/>
              <a:t>(Transcription)</a:t>
            </a:r>
          </a:p>
          <a:p>
            <a:pPr>
              <a:buFont typeface="Arial" charset="0"/>
              <a:buNone/>
            </a:pPr>
            <a:r>
              <a:rPr lang="en-US" altLang="en-US" sz="3400" dirty="0"/>
              <a:t>-2</a:t>
            </a:r>
            <a:r>
              <a:rPr lang="en-US" altLang="en-US" sz="3400" baseline="30000" dirty="0"/>
              <a:t>nd</a:t>
            </a:r>
            <a:r>
              <a:rPr lang="en-US" altLang="en-US" sz="3400" dirty="0"/>
              <a:t> read every 3 bases in the RNA (Translation)</a:t>
            </a:r>
          </a:p>
          <a:p>
            <a:pPr>
              <a:buFont typeface="Arial" charset="0"/>
              <a:buNone/>
            </a:pPr>
            <a:endParaRPr lang="en-US" altLang="en-US" sz="1400" dirty="0"/>
          </a:p>
          <a:p>
            <a:pPr>
              <a:buFont typeface="Arial" charset="0"/>
              <a:buNone/>
            </a:pPr>
            <a:r>
              <a:rPr lang="en-US" altLang="en-US" sz="3400" dirty="0"/>
              <a:t>The flow of </a:t>
            </a:r>
            <a:r>
              <a:rPr lang="en-US" altLang="en-US" sz="3400" dirty="0" smtClean="0"/>
              <a:t>instructions (central dogma) is  </a:t>
            </a:r>
            <a:r>
              <a:rPr lang="en-US" altLang="en-US" sz="3400" dirty="0"/>
              <a:t>symbolized as </a:t>
            </a:r>
            <a:r>
              <a:rPr lang="en-US" altLang="en-US" sz="3400" dirty="0" smtClean="0"/>
              <a:t>		</a:t>
            </a:r>
            <a:r>
              <a:rPr lang="en-US" altLang="en-US" sz="3400" u="sng" dirty="0" smtClean="0"/>
              <a:t>DNA</a:t>
            </a:r>
            <a:r>
              <a:rPr lang="en-US" altLang="en-US" sz="3400" dirty="0" smtClean="0"/>
              <a:t>      </a:t>
            </a:r>
            <a:r>
              <a:rPr lang="en-US" altLang="en-US" sz="3400" u="sng" dirty="0"/>
              <a:t>RNA</a:t>
            </a:r>
            <a:r>
              <a:rPr lang="en-US" altLang="en-US" sz="3400" dirty="0"/>
              <a:t>      </a:t>
            </a:r>
            <a:r>
              <a:rPr lang="en-US" altLang="en-US" sz="3400" u="sng" dirty="0"/>
              <a:t>Protein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335865" y="5835522"/>
            <a:ext cx="508001" cy="38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09068" y="5882620"/>
            <a:ext cx="592665" cy="37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34950"/>
            <a:ext cx="86233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708</TotalTime>
  <Words>653</Words>
  <Application>Microsoft Macintosh PowerPoint</Application>
  <PresentationFormat>Widescreen</PresentationFormat>
  <Paragraphs>108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Century Gothic</vt:lpstr>
      <vt:lpstr>Times New Roman</vt:lpstr>
      <vt:lpstr>Wingdings</vt:lpstr>
      <vt:lpstr>Wingdings 3</vt:lpstr>
      <vt:lpstr>Arial</vt:lpstr>
      <vt:lpstr>Ion</vt:lpstr>
      <vt:lpstr>Transcription</vt:lpstr>
      <vt:lpstr>DNA Review</vt:lpstr>
      <vt:lpstr>PowerPoint Presentation</vt:lpstr>
      <vt:lpstr>PowerPoint Presentation</vt:lpstr>
      <vt:lpstr>PowerPoint Presentation</vt:lpstr>
      <vt:lpstr>Genes: Your special instructions</vt:lpstr>
      <vt:lpstr>Proteins</vt:lpstr>
      <vt:lpstr>Gene Expression and Protein Synthesis</vt:lpstr>
      <vt:lpstr>PowerPoint Presentation</vt:lpstr>
      <vt:lpstr>Transcription on paper</vt:lpstr>
      <vt:lpstr>What really happens inside the cell?</vt:lpstr>
      <vt:lpstr>Transcription in the cell:  DNA     mRNA</vt:lpstr>
      <vt:lpstr>Initiation</vt:lpstr>
      <vt:lpstr>PowerPoint Presentation</vt:lpstr>
      <vt:lpstr>Elongation</vt:lpstr>
      <vt:lpstr>PowerPoint Presentation</vt:lpstr>
      <vt:lpstr>Termination</vt:lpstr>
      <vt:lpstr>RNA Processing</vt:lpstr>
      <vt:lpstr>PowerPoint Presentation</vt:lpstr>
      <vt:lpstr>RNA Splicing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Trancription</dc:title>
  <dc:creator>Athena Palma</dc:creator>
  <cp:lastModifiedBy>Athena Palma</cp:lastModifiedBy>
  <cp:revision>13</cp:revision>
  <dcterms:created xsi:type="dcterms:W3CDTF">2016-11-03T01:02:04Z</dcterms:created>
  <dcterms:modified xsi:type="dcterms:W3CDTF">2016-11-03T12:50:25Z</dcterms:modified>
</cp:coreProperties>
</file>