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079" r:id="rId1"/>
  </p:sldMasterIdLst>
  <p:notesMasterIdLst>
    <p:notesMasterId r:id="rId19"/>
  </p:notesMasterIdLst>
  <p:handoutMasterIdLst>
    <p:handoutMasterId r:id="rId20"/>
  </p:handoutMasterIdLst>
  <p:sldIdLst>
    <p:sldId id="256" r:id="rId2"/>
    <p:sldId id="262" r:id="rId3"/>
    <p:sldId id="264" r:id="rId4"/>
    <p:sldId id="273" r:id="rId5"/>
    <p:sldId id="272" r:id="rId6"/>
    <p:sldId id="274" r:id="rId7"/>
    <p:sldId id="266" r:id="rId8"/>
    <p:sldId id="275" r:id="rId9"/>
    <p:sldId id="279" r:id="rId10"/>
    <p:sldId id="280" r:id="rId11"/>
    <p:sldId id="281" r:id="rId12"/>
    <p:sldId id="267" r:id="rId13"/>
    <p:sldId id="276" r:id="rId14"/>
    <p:sldId id="268" r:id="rId15"/>
    <p:sldId id="269" r:id="rId16"/>
    <p:sldId id="278" r:id="rId17"/>
    <p:sldId id="270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721"/>
    <p:restoredTop sz="93233"/>
  </p:normalViewPr>
  <p:slideViewPr>
    <p:cSldViewPr snapToGrid="0" snapToObjects="1">
      <p:cViewPr varScale="1">
        <p:scale>
          <a:sx n="61" d="100"/>
          <a:sy n="61" d="100"/>
        </p:scale>
        <p:origin x="648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handoutMaster" Target="handoutMasters/handoutMaster1.xml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F99178-D788-7B49-82E6-0C42B07A3F3F}" type="datetimeFigureOut">
              <a:rPr lang="en-US" smtClean="0"/>
              <a:t>4/18/17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C2E96C-9A09-E747-BC2D-DA9B540F66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9738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9C3D32-1C08-7E4F-82F9-9593C1195740}" type="datetimeFigureOut">
              <a:rPr lang="en-US" smtClean="0"/>
              <a:t>4/18/17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63CF7E-1525-3840-9FE2-A676D6B1AB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2487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fld id="{04409741-2B87-4F40-A814-4C86CDE14751}" type="slidenum">
              <a:rPr lang="en-US" altLang="en-US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46032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fld id="{26DCF22B-F638-3041-8BF6-45F0C4F40B27}" type="slidenum">
              <a:rPr lang="en-US" altLang="en-US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90870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fld id="{63BF4339-EABC-FB4A-A689-C019FBD54895}" type="slidenum">
              <a:rPr lang="en-US" altLang="en-US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1535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8B648-5D9E-144E-9528-B33AE905FB39}" type="datetimeFigureOut">
              <a:rPr lang="en-US" smtClean="0"/>
              <a:t>4/18/17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21196-3D65-D048-8325-BDD6A05F97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8B648-5D9E-144E-9528-B33AE905FB39}" type="datetimeFigureOut">
              <a:rPr lang="en-US" smtClean="0"/>
              <a:t>4/18/17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21196-3D65-D048-8325-BDD6A05F97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8B648-5D9E-144E-9528-B33AE905FB39}" type="datetimeFigureOut">
              <a:rPr lang="en-US" smtClean="0"/>
              <a:t>4/18/17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21196-3D65-D048-8325-BDD6A05F97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8B648-5D9E-144E-9528-B33AE905FB39}" type="datetimeFigureOut">
              <a:rPr lang="en-US" smtClean="0"/>
              <a:t>4/18/17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21196-3D65-D048-8325-BDD6A05F9770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8B648-5D9E-144E-9528-B33AE905FB39}" type="datetimeFigureOut">
              <a:rPr lang="en-US" smtClean="0"/>
              <a:t>4/18/17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21196-3D65-D048-8325-BDD6A05F97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8B648-5D9E-144E-9528-B33AE905FB39}" type="datetimeFigureOut">
              <a:rPr lang="en-US" smtClean="0"/>
              <a:t>4/18/17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21196-3D65-D048-8325-BDD6A05F97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8B648-5D9E-144E-9528-B33AE905FB39}" type="datetimeFigureOut">
              <a:rPr lang="en-US" smtClean="0"/>
              <a:t>4/18/17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21196-3D65-D048-8325-BDD6A05F97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8B648-5D9E-144E-9528-B33AE905FB39}" type="datetimeFigureOut">
              <a:rPr lang="en-US" smtClean="0"/>
              <a:t>4/18/17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21196-3D65-D048-8325-BDD6A05F97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8B648-5D9E-144E-9528-B33AE905FB39}" type="datetimeFigureOut">
              <a:rPr lang="en-US" smtClean="0"/>
              <a:t>4/18/17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21196-3D65-D048-8325-BDD6A05F97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8B648-5D9E-144E-9528-B33AE905FB39}" type="datetimeFigureOut">
              <a:rPr lang="en-US" smtClean="0"/>
              <a:t>4/18/17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21196-3D65-D048-8325-BDD6A05F97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8B648-5D9E-144E-9528-B33AE905FB39}" type="datetimeFigureOut">
              <a:rPr lang="en-US" smtClean="0"/>
              <a:t>4/18/17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21196-3D65-D048-8325-BDD6A05F97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8B648-5D9E-144E-9528-B33AE905FB39}" type="datetimeFigureOut">
              <a:rPr lang="en-US" smtClean="0"/>
              <a:t>4/18/17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21196-3D65-D048-8325-BDD6A05F97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8B648-5D9E-144E-9528-B33AE905FB39}" type="datetimeFigureOut">
              <a:rPr lang="en-US" smtClean="0"/>
              <a:t>4/18/17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21196-3D65-D048-8325-BDD6A05F97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8B648-5D9E-144E-9528-B33AE905FB39}" type="datetimeFigureOut">
              <a:rPr lang="en-US" smtClean="0"/>
              <a:t>4/18/17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21196-3D65-D048-8325-BDD6A05F97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8B648-5D9E-144E-9528-B33AE905FB39}" type="datetimeFigureOut">
              <a:rPr lang="en-US" smtClean="0"/>
              <a:t>4/18/17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21196-3D65-D048-8325-BDD6A05F97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8B648-5D9E-144E-9528-B33AE905FB39}" type="datetimeFigureOut">
              <a:rPr lang="en-US" smtClean="0"/>
              <a:t>4/18/17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21196-3D65-D048-8325-BDD6A05F97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8B648-5D9E-144E-9528-B33AE905FB39}" type="datetimeFigureOut">
              <a:rPr lang="en-US" smtClean="0"/>
              <a:t>4/18/17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21196-3D65-D048-8325-BDD6A05F97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image" Target="../media/image3.png"/><Relationship Id="rId21" Type="http://schemas.openxmlformats.org/officeDocument/2006/relationships/image" Target="../media/image4.png"/><Relationship Id="rId22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B478B648-5D9E-144E-9528-B33AE905FB39}" type="datetimeFigureOut">
              <a:rPr lang="en-US" smtClean="0"/>
              <a:t>4/18/17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F21196-3D65-D048-8325-BDD6A05F97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51436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80" r:id="rId1"/>
    <p:sldLayoutId id="2147484081" r:id="rId2"/>
    <p:sldLayoutId id="2147484082" r:id="rId3"/>
    <p:sldLayoutId id="2147484083" r:id="rId4"/>
    <p:sldLayoutId id="2147484084" r:id="rId5"/>
    <p:sldLayoutId id="2147484085" r:id="rId6"/>
    <p:sldLayoutId id="2147484086" r:id="rId7"/>
    <p:sldLayoutId id="2147484087" r:id="rId8"/>
    <p:sldLayoutId id="2147484088" r:id="rId9"/>
    <p:sldLayoutId id="2147484089" r:id="rId10"/>
    <p:sldLayoutId id="2147484090" r:id="rId11"/>
    <p:sldLayoutId id="2147484091" r:id="rId12"/>
    <p:sldLayoutId id="2147484092" r:id="rId13"/>
    <p:sldLayoutId id="2147484093" r:id="rId14"/>
    <p:sldLayoutId id="2147484094" r:id="rId15"/>
    <p:sldLayoutId id="2147484095" r:id="rId16"/>
    <p:sldLayoutId id="2147484096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tif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8555" y="292582"/>
            <a:ext cx="8825658" cy="1441514"/>
          </a:xfrm>
        </p:spPr>
        <p:txBody>
          <a:bodyPr/>
          <a:lstStyle/>
          <a:p>
            <a:r>
              <a:rPr lang="en-US" sz="8000" b="1" dirty="0" smtClean="0"/>
              <a:t>Transcription</a:t>
            </a:r>
            <a:endParaRPr lang="en-US" sz="8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8850" y="2303158"/>
            <a:ext cx="7325363" cy="3927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837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9000" y="0"/>
            <a:ext cx="10515600" cy="4351338"/>
          </a:xfrm>
        </p:spPr>
        <p:txBody>
          <a:bodyPr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 u="sng" dirty="0" smtClean="0"/>
              <a:t>Activation of Transcription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/>
              <a:t>2</a:t>
            </a:r>
            <a:r>
              <a:rPr lang="en-US" sz="4400" dirty="0" smtClean="0"/>
              <a:t>) DNA bending protein folds the DNA so that the activators are just above the promoter region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9700" y="2560637"/>
            <a:ext cx="8819598" cy="3874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142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9000" y="454025"/>
            <a:ext cx="10515600" cy="4351338"/>
          </a:xfrm>
        </p:spPr>
        <p:txBody>
          <a:bodyPr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 u="sng" dirty="0" smtClean="0"/>
              <a:t>Activation of Transcription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/>
              <a:t>3</a:t>
            </a:r>
            <a:r>
              <a:rPr lang="en-US" sz="4400" dirty="0" smtClean="0"/>
              <a:t>) Activator Proteins bind to mediator proteins, transcription factors and RNA polymerase on the promoters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8192" y="3854449"/>
            <a:ext cx="6517216" cy="2628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783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644" y="105585"/>
            <a:ext cx="9404723" cy="961215"/>
          </a:xfrm>
        </p:spPr>
        <p:txBody>
          <a:bodyPr/>
          <a:lstStyle/>
          <a:p>
            <a:r>
              <a:rPr lang="en-US" dirty="0" smtClean="0"/>
              <a:t>Elongation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9734" y="1066800"/>
            <a:ext cx="11062799" cy="5486400"/>
          </a:xfrm>
        </p:spPr>
        <p:txBody>
          <a:bodyPr>
            <a:normAutofit/>
          </a:bodyPr>
          <a:lstStyle/>
          <a:p>
            <a:pPr marL="742950" marR="0" lvl="0" indent="-7429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lang="en-US" sz="4000" dirty="0" smtClean="0"/>
              <a:t>RNA polymerase unwinds the DNA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 smtClean="0"/>
              <a:t>2) RNA Polymerase adds new nucleotides to the 3’end of the pre-mRNA molecule in the 5’ </a:t>
            </a:r>
            <a:r>
              <a:rPr lang="en-US" sz="4000" dirty="0" smtClean="0">
                <a:sym typeface="Wingdings"/>
              </a:rPr>
              <a:t> 3’ direction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 smtClean="0">
                <a:sym typeface="Wingdings"/>
              </a:rPr>
              <a:t>3) mRNA begins to peel away from the DNA and the DNA zips back up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730089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748" y="306324"/>
            <a:ext cx="6643869" cy="5399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13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Termination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5201" y="1358651"/>
            <a:ext cx="11028932" cy="5109882"/>
          </a:xfrm>
        </p:spPr>
        <p:txBody>
          <a:bodyPr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sz="4000" dirty="0" smtClean="0"/>
              <a:t>Termination sequence is reached</a:t>
            </a:r>
          </a:p>
        </p:txBody>
      </p:sp>
    </p:spTree>
    <p:extLst>
      <p:ext uri="{BB962C8B-B14F-4D97-AF65-F5344CB8AC3E}">
        <p14:creationId xmlns:p14="http://schemas.microsoft.com/office/powerpoint/2010/main" val="1722484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RNA Processing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5866" y="1358651"/>
            <a:ext cx="10837334" cy="5279216"/>
          </a:xfrm>
        </p:spPr>
        <p:txBody>
          <a:bodyPr>
            <a:normAutofit lnSpcReduction="10000"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800" dirty="0" smtClean="0"/>
              <a:t>5’ end gets a </a:t>
            </a:r>
            <a:r>
              <a:rPr lang="en-US" sz="3800" u="sng" dirty="0" smtClean="0"/>
              <a:t>5’ cap </a:t>
            </a:r>
            <a:r>
              <a:rPr lang="en-US" sz="3800" dirty="0" smtClean="0"/>
              <a:t>(modified guanine nucleotide)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800" dirty="0" smtClean="0"/>
              <a:t>3’ end gets a </a:t>
            </a:r>
            <a:r>
              <a:rPr lang="en-US" sz="3800" u="sng" dirty="0" smtClean="0"/>
              <a:t>poly-A tail</a:t>
            </a:r>
            <a:r>
              <a:rPr lang="en-US" sz="3800" dirty="0" smtClean="0"/>
              <a:t> by adding 50-250 more adenines (A)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800" dirty="0" smtClean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800" dirty="0" smtClean="0"/>
              <a:t>WHY???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800" dirty="0" smtClean="0"/>
              <a:t>*Facilitates the export of mature mRNA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800" dirty="0" smtClean="0"/>
              <a:t>*Helps protect the mRNA from degradation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800" dirty="0" smtClean="0"/>
              <a:t>*Helps 5’ end attach to ribosome</a:t>
            </a:r>
            <a:endParaRPr lang="en-US" sz="3800" dirty="0"/>
          </a:p>
        </p:txBody>
      </p:sp>
    </p:spTree>
    <p:extLst>
      <p:ext uri="{BB962C8B-B14F-4D97-AF65-F5344CB8AC3E}">
        <p14:creationId xmlns:p14="http://schemas.microsoft.com/office/powerpoint/2010/main" val="1718522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453" y="1842600"/>
            <a:ext cx="10244667" cy="1621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10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778" y="232585"/>
            <a:ext cx="9404723" cy="1400530"/>
          </a:xfrm>
        </p:spPr>
        <p:txBody>
          <a:bodyPr/>
          <a:lstStyle/>
          <a:p>
            <a:r>
              <a:rPr lang="en-US" b="1" u="sng" dirty="0" smtClean="0"/>
              <a:t>RNA Splicing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9771" y="932850"/>
            <a:ext cx="10847995" cy="4178549"/>
          </a:xfrm>
        </p:spPr>
        <p:txBody>
          <a:bodyPr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800" dirty="0" smtClean="0"/>
              <a:t>Not all parts of the pre-mRNA are needed to code for a polypeptide in eukaryotes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800" dirty="0" smtClean="0"/>
              <a:t>-</a:t>
            </a:r>
            <a:r>
              <a:rPr lang="en-US" sz="3800" u="sng" dirty="0" smtClean="0"/>
              <a:t>Introns are cut out by spliceosomes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800" dirty="0" smtClean="0"/>
              <a:t>-Exons are spliced together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800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800" dirty="0" smtClean="0"/>
              <a:t>*Alternate RNA splicing – one gene can code for 2 or more polypeptides</a:t>
            </a:r>
            <a:endParaRPr lang="en-US" sz="3800" dirty="0"/>
          </a:p>
        </p:txBody>
      </p:sp>
      <p:sp>
        <p:nvSpPr>
          <p:cNvPr id="4" name="Rectangle 3"/>
          <p:cNvSpPr/>
          <p:nvPr/>
        </p:nvSpPr>
        <p:spPr>
          <a:xfrm>
            <a:off x="222778" y="5740399"/>
            <a:ext cx="1098022" cy="457202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5’ Cap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20800" y="5740399"/>
            <a:ext cx="2252133" cy="469901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Intron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003769" y="5740396"/>
            <a:ext cx="1599297" cy="508001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Intron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572933" y="5740398"/>
            <a:ext cx="2430836" cy="507999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AUG      Exon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7603066" y="5744635"/>
            <a:ext cx="3251200" cy="503762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Exon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854266" y="5740395"/>
            <a:ext cx="1098022" cy="50800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Poly A tail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324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7037E-7 L -3.33333E-6 -3.7037E-7 C 0.00599 -0.0044 0.01915 -0.01297 0.025 -0.01991 C 0.02631 -0.02153 0.02761 -0.02338 0.02917 -0.02477 C 0.03086 -0.02662 0.03295 -0.02778 0.03464 -0.02963 C 0.05092 -0.04792 0.02995 -0.0257 0.04441 -0.04699 C 0.04545 -0.04861 0.04714 -0.04861 0.04857 -0.04954 C 0.05717 -0.06852 0.05053 -0.05648 0.05834 -0.06667 C 0.0625 -0.07246 0.07084 -0.08403 0.07084 -0.08403 C 0.07383 -0.10023 0.06954 -0.08426 0.07631 -0.09398 C 0.07917 -0.09815 0.07969 -0.10648 0.08191 -0.11111 C 0.08334 -0.11436 0.08555 -0.11621 0.0875 -0.11852 C 0.09662 -0.1301 0.09297 -0.12732 0.10131 -0.13102 C 0.10274 -0.13264 0.10404 -0.13449 0.10547 -0.13588 C 0.10678 -0.13704 0.10834 -0.1375 0.10964 -0.13843 C 0.11068 -0.13912 0.11146 -0.14005 0.1125 -0.14074 L 0.1125 -0.14074 L 0.1125 -0.14074 " pathEditMode="relative" ptsTypes="AAAAAAAAAAAAAAAA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4.81481E-6 L 3.75E-6 4.81481E-6 C -0.00195 -0.00741 -0.00391 -0.01482 -0.0056 -0.02222 C -0.01081 -0.04421 -0.00208 -0.01204 -0.00977 -0.03958 C -0.01029 -0.04282 -0.01042 -0.0463 -0.0112 -0.04954 C -0.01185 -0.05232 -0.01393 -0.05394 -0.01393 -0.05695 C -0.01432 -0.07014 -0.01302 -0.08333 -0.01263 -0.0963 C -0.01497 -0.12593 -0.01081 -0.10579 -0.0181 -0.11852 C -0.02266 -0.12662 -0.01888 -0.12593 -0.02227 -0.12593 L -0.02227 -0.12593 " pathEditMode="relative" ptsTypes="AAAAAAAAAA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29 0.00463 L 0.18672 0.0011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44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4.44444E-6 L -0.13333 -0.00024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67" y="-23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4.07407E-6 L -0.14362 -0.00254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87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5" grpId="1" animBg="1"/>
      <p:bldP spid="6" grpId="0" animBg="1"/>
      <p:bldP spid="6" grpId="1" animBg="1"/>
      <p:bldP spid="10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pennstatehershey.org/healthinfo/graphics/images/en/934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90308">
            <a:off x="1239676" y="3548957"/>
            <a:ext cx="2438400" cy="195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u="sng" dirty="0"/>
              <a:t>Genes: Your special instructions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646111" y="1447801"/>
            <a:ext cx="10597622" cy="5190066"/>
          </a:xfrm>
        </p:spPr>
        <p:txBody>
          <a:bodyPr rtlCol="0">
            <a:normAutofit/>
          </a:bodyPr>
          <a:lstStyle/>
          <a:p>
            <a:pPr>
              <a:spcBef>
                <a:spcPct val="0"/>
              </a:spcBef>
              <a:buNone/>
              <a:defRPr/>
            </a:pPr>
            <a:r>
              <a:rPr lang="en-US" sz="3600" dirty="0" smtClean="0"/>
              <a:t>Most of our DNA is “junk” DNA= no instructions</a:t>
            </a:r>
          </a:p>
          <a:p>
            <a:pPr>
              <a:spcBef>
                <a:spcPct val="0"/>
              </a:spcBef>
              <a:buNone/>
              <a:defRPr/>
            </a:pPr>
            <a:r>
              <a:rPr lang="en-US" sz="3600" dirty="0" smtClean="0">
                <a:solidFill>
                  <a:srgbClr val="FF0000"/>
                </a:solidFill>
              </a:rPr>
              <a:t>The parts of our DNA that do have </a:t>
            </a:r>
          </a:p>
          <a:p>
            <a:pPr>
              <a:spcBef>
                <a:spcPct val="0"/>
              </a:spcBef>
              <a:buNone/>
              <a:defRPr/>
            </a:pPr>
            <a:r>
              <a:rPr lang="en-US" sz="3600" dirty="0" smtClean="0">
                <a:solidFill>
                  <a:srgbClr val="FF0000"/>
                </a:solidFill>
              </a:rPr>
              <a:t> instructions are called Genes</a:t>
            </a:r>
          </a:p>
          <a:p>
            <a:pPr>
              <a:spcBef>
                <a:spcPct val="0"/>
              </a:spcBef>
              <a:buNone/>
              <a:defRPr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61960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104244" y="418851"/>
            <a:ext cx="10258956" cy="1400530"/>
          </a:xfrm>
        </p:spPr>
        <p:txBody>
          <a:bodyPr/>
          <a:lstStyle/>
          <a:p>
            <a:r>
              <a:rPr lang="en-US" altLang="en-US" b="1" u="sng" dirty="0" smtClean="0"/>
              <a:t>Gene Expression and Protein </a:t>
            </a:r>
            <a:r>
              <a:rPr lang="en-US" altLang="en-US" b="1" u="sng" dirty="0"/>
              <a:t>Synthesis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270933" y="1270001"/>
            <a:ext cx="11616267" cy="4856164"/>
          </a:xfrm>
        </p:spPr>
        <p:txBody>
          <a:bodyPr>
            <a:noAutofit/>
          </a:bodyPr>
          <a:lstStyle/>
          <a:p>
            <a:pPr>
              <a:buFont typeface="Arial" charset="0"/>
              <a:buNone/>
            </a:pPr>
            <a:r>
              <a:rPr lang="en-US" altLang="en-US" sz="4400" u="sng" dirty="0" smtClean="0"/>
              <a:t>Central Dogma</a:t>
            </a:r>
            <a:endParaRPr lang="en-US" altLang="en-US" sz="4400" u="sng" dirty="0"/>
          </a:p>
          <a:p>
            <a:pPr>
              <a:buFont typeface="Arial" charset="0"/>
              <a:buNone/>
            </a:pPr>
            <a:r>
              <a:rPr lang="en-US" altLang="en-US" sz="3400" dirty="0" smtClean="0"/>
              <a:t>		</a:t>
            </a:r>
            <a:endParaRPr lang="en-US" altLang="en-US" sz="3400" u="sng" dirty="0"/>
          </a:p>
        </p:txBody>
      </p:sp>
    </p:spTree>
    <p:extLst>
      <p:ext uri="{BB962C8B-B14F-4D97-AF65-F5344CB8AC3E}">
        <p14:creationId xmlns:p14="http://schemas.microsoft.com/office/powerpoint/2010/main" val="1495416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596" y="502236"/>
            <a:ext cx="6291356" cy="4660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529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Transcription on paper</a:t>
            </a:r>
            <a:endParaRPr lang="en-US" altLang="en-US" dirty="0"/>
          </a:p>
        </p:txBody>
      </p:sp>
      <p:sp>
        <p:nvSpPr>
          <p:cNvPr id="11267" name="Rectangle 3"/>
          <p:cNvSpPr>
            <a:spLocks noGrp="1"/>
          </p:cNvSpPr>
          <p:nvPr>
            <p:ph type="body" idx="1"/>
          </p:nvPr>
        </p:nvSpPr>
        <p:spPr>
          <a:xfrm>
            <a:off x="287867" y="1371601"/>
            <a:ext cx="11548533" cy="4754564"/>
          </a:xfrm>
          <a:noFill/>
        </p:spPr>
        <p:txBody>
          <a:bodyPr>
            <a:normAutofit/>
          </a:bodyPr>
          <a:lstStyle/>
          <a:p>
            <a:pPr>
              <a:buFont typeface="Arial" charset="0"/>
              <a:buNone/>
            </a:pPr>
            <a:endParaRPr lang="en-US" altLang="en-US" dirty="0" smtClean="0"/>
          </a:p>
          <a:p>
            <a:pPr>
              <a:buFont typeface="Arial" charset="0"/>
              <a:buNone/>
            </a:pPr>
            <a:endParaRPr lang="en-US" altLang="en-US" dirty="0"/>
          </a:p>
          <a:p>
            <a:pPr>
              <a:buFont typeface="Arial" charset="0"/>
              <a:buNone/>
            </a:pPr>
            <a:r>
              <a:rPr lang="en-US" altLang="en-US" dirty="0" smtClean="0"/>
              <a:t>DNA</a:t>
            </a:r>
            <a:r>
              <a:rPr lang="en-US" altLang="en-US" dirty="0"/>
              <a:t>:  </a:t>
            </a:r>
            <a:r>
              <a:rPr lang="en-US" altLang="en-US" dirty="0" smtClean="0"/>
              <a:t>  </a:t>
            </a:r>
            <a:r>
              <a:rPr lang="en-US" altLang="en-US" sz="2800" dirty="0"/>
              <a:t>T</a:t>
            </a:r>
            <a:r>
              <a:rPr lang="en-US" altLang="en-US" sz="2800" dirty="0" smtClean="0"/>
              <a:t> </a:t>
            </a:r>
            <a:r>
              <a:rPr lang="en-US" altLang="en-US" sz="2800" dirty="0"/>
              <a:t> A</a:t>
            </a:r>
            <a:r>
              <a:rPr lang="en-US" altLang="en-US" sz="2800" dirty="0" smtClean="0"/>
              <a:t> </a:t>
            </a:r>
            <a:r>
              <a:rPr lang="en-US" altLang="en-US" sz="2800" dirty="0"/>
              <a:t>C</a:t>
            </a:r>
            <a:r>
              <a:rPr lang="en-US" altLang="en-US" sz="2800" dirty="0" smtClean="0"/>
              <a:t> G T A </a:t>
            </a:r>
            <a:r>
              <a:rPr lang="en-US" altLang="en-US" sz="2800" dirty="0"/>
              <a:t>C A C G T T A C A A C G T G A A G G T A A</a:t>
            </a:r>
            <a:r>
              <a:rPr lang="en-US" altLang="en-US" dirty="0"/>
              <a:t> </a:t>
            </a:r>
          </a:p>
          <a:p>
            <a:pPr>
              <a:buFont typeface="Arial" charset="0"/>
              <a:buNone/>
            </a:pPr>
            <a:r>
              <a:rPr lang="en-US" altLang="en-US" dirty="0"/>
              <a:t>mRNA</a:t>
            </a:r>
            <a:r>
              <a:rPr lang="en-US" altLang="en-US" dirty="0" smtClean="0"/>
              <a:t>: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65064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9578" y="2129118"/>
            <a:ext cx="9404723" cy="1400530"/>
          </a:xfrm>
        </p:spPr>
        <p:txBody>
          <a:bodyPr/>
          <a:lstStyle/>
          <a:p>
            <a:pPr algn="ctr"/>
            <a:r>
              <a:rPr lang="en-US" sz="6000" dirty="0" smtClean="0"/>
              <a:t>What really happens inside the cell?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574862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9845" y="215652"/>
            <a:ext cx="9404723" cy="1400530"/>
          </a:xfrm>
        </p:spPr>
        <p:txBody>
          <a:bodyPr/>
          <a:lstStyle/>
          <a:p>
            <a:r>
              <a:rPr lang="en-US" dirty="0" smtClean="0"/>
              <a:t>Initiation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949" y="915917"/>
            <a:ext cx="11732155" cy="5109883"/>
          </a:xfrm>
        </p:spPr>
        <p:txBody>
          <a:bodyPr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 smtClean="0"/>
              <a:t>1)Transcription factors bind on or near the TATA box of the promoter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000" u="sng" dirty="0" smtClean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 smtClean="0"/>
              <a:t>2) RNA Polymerase II binds with additional transcription factors forming a transcription initiation complex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050" dirty="0" smtClean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 smtClean="0"/>
              <a:t>3) RNA Polymerase begins to unwind the DNA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631082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170" y="227838"/>
            <a:ext cx="8648700" cy="643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13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9000" y="454025"/>
            <a:ext cx="10515600" cy="4351338"/>
          </a:xfrm>
        </p:spPr>
        <p:txBody>
          <a:bodyPr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 u="sng" dirty="0" smtClean="0"/>
              <a:t>Activation of Transcription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4400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/>
              <a:t>1) Activator proteins bind to enhancer control elements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999" y="3932238"/>
            <a:ext cx="11045483" cy="1858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26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820</TotalTime>
  <Words>329</Words>
  <Application>Microsoft Macintosh PowerPoint</Application>
  <PresentationFormat>Widescreen</PresentationFormat>
  <Paragraphs>58</Paragraphs>
  <Slides>17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Calibri</vt:lpstr>
      <vt:lpstr>Century Gothic</vt:lpstr>
      <vt:lpstr>Wingdings</vt:lpstr>
      <vt:lpstr>Wingdings 3</vt:lpstr>
      <vt:lpstr>Arial</vt:lpstr>
      <vt:lpstr>Ion</vt:lpstr>
      <vt:lpstr>Transcription</vt:lpstr>
      <vt:lpstr>Genes: Your special instructions</vt:lpstr>
      <vt:lpstr>Gene Expression and Protein Synthesis</vt:lpstr>
      <vt:lpstr>PowerPoint Presentation</vt:lpstr>
      <vt:lpstr>Transcription on paper</vt:lpstr>
      <vt:lpstr>What really happens inside the cell?</vt:lpstr>
      <vt:lpstr>Initiation</vt:lpstr>
      <vt:lpstr>PowerPoint Presentation</vt:lpstr>
      <vt:lpstr>PowerPoint Presentation</vt:lpstr>
      <vt:lpstr>PowerPoint Presentation</vt:lpstr>
      <vt:lpstr>PowerPoint Presentation</vt:lpstr>
      <vt:lpstr>Elongation</vt:lpstr>
      <vt:lpstr>PowerPoint Presentation</vt:lpstr>
      <vt:lpstr>Termination</vt:lpstr>
      <vt:lpstr>RNA Processing</vt:lpstr>
      <vt:lpstr>PowerPoint Presentation</vt:lpstr>
      <vt:lpstr>RNA Splicing</vt:lpstr>
    </vt:vector>
  </TitlesOfParts>
  <Company/>
  <LinksUpToDate>false</LinksUpToDate>
  <SharedDoc>false</SharedDoc>
  <HyperlinksChanged>false</HyperlinksChanged>
  <AppVersion>15.0031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Trancription</dc:title>
  <dc:creator>Athena Palma</dc:creator>
  <cp:lastModifiedBy>Athena Palma</cp:lastModifiedBy>
  <cp:revision>19</cp:revision>
  <dcterms:created xsi:type="dcterms:W3CDTF">2016-11-03T01:02:04Z</dcterms:created>
  <dcterms:modified xsi:type="dcterms:W3CDTF">2017-04-18T19:26:20Z</dcterms:modified>
</cp:coreProperties>
</file>